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omments/modernComment_26A_4E3E893C.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Lst>
  <p:notesMasterIdLst>
    <p:notesMasterId r:id="rId42"/>
  </p:notesMasterIdLst>
  <p:sldIdLst>
    <p:sldId id="613" r:id="rId6"/>
    <p:sldId id="615" r:id="rId7"/>
    <p:sldId id="614" r:id="rId8"/>
    <p:sldId id="616" r:id="rId9"/>
    <p:sldId id="619" r:id="rId10"/>
    <p:sldId id="623" r:id="rId11"/>
    <p:sldId id="620" r:id="rId12"/>
    <p:sldId id="621" r:id="rId13"/>
    <p:sldId id="629" r:id="rId14"/>
    <p:sldId id="617" r:id="rId15"/>
    <p:sldId id="618" r:id="rId16"/>
    <p:sldId id="633" r:id="rId17"/>
    <p:sldId id="266" r:id="rId18"/>
    <p:sldId id="645" r:id="rId19"/>
    <p:sldId id="646" r:id="rId20"/>
    <p:sldId id="632" r:id="rId21"/>
    <p:sldId id="634" r:id="rId22"/>
    <p:sldId id="635" r:id="rId23"/>
    <p:sldId id="636" r:id="rId24"/>
    <p:sldId id="637" r:id="rId25"/>
    <p:sldId id="638" r:id="rId26"/>
    <p:sldId id="639" r:id="rId27"/>
    <p:sldId id="640" r:id="rId28"/>
    <p:sldId id="641" r:id="rId29"/>
    <p:sldId id="644" r:id="rId30"/>
    <p:sldId id="643" r:id="rId31"/>
    <p:sldId id="622" r:id="rId32"/>
    <p:sldId id="265" r:id="rId33"/>
    <p:sldId id="631" r:id="rId34"/>
    <p:sldId id="630" r:id="rId35"/>
    <p:sldId id="648" r:id="rId36"/>
    <p:sldId id="649" r:id="rId37"/>
    <p:sldId id="624" r:id="rId38"/>
    <p:sldId id="625" r:id="rId39"/>
    <p:sldId id="626" r:id="rId40"/>
    <p:sldId id="647" r:id="rId4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548ACB-AC5B-8BFA-F173-6E55857B8704}" name="Paz, Armando, ENV" initials="PE" userId="S::armando.paz@state.nm.us::ab6ed76e-c314-4a9f-8a3f-72d679173fda" providerId="AD"/>
  <p188:author id="{557673DE-03DC-6A6C-BA44-C7EAC6FC6B58}" name="Schath, Brian, ENV" initials="SBE" userId="S::Brian.Schath@state.nm.us::77dc5264-fa1e-4cdf-a67a-c4793e2ba4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9755"/>
    <a:srgbClr val="6297E6"/>
    <a:srgbClr val="FEF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AC2D89-9A79-421A-8133-F6655D2C021B}" v="1417" dt="2022-06-24T01:12:28.558"/>
    <p1510:client id="{B8B5449D-33C5-427B-9CDC-BEF1117BCA69}" v="811" dt="2022-06-23T23:06:28.058"/>
    <p1510:client id="{FB059D1B-605D-42DB-BAB1-8A103E988F4E}" v="1169" dt="2022-06-24T01:53:37.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Ozone</a:t>
            </a:r>
            <a:r>
              <a:rPr lang="en-US" baseline="0"/>
              <a:t> Design Values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'Table3a. NAA Trends 8hr 2015'!$N$29</c:f>
              <c:strCache>
                <c:ptCount val="1"/>
                <c:pt idx="0">
                  <c:v>New York, NY</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'Table3a. NAA Trends 8hr 2015'!$AA$4:$AJ$4</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'Table3a. NAA Trends 8hr 2015'!$C$35:$L$35</c:f>
              <c:numCache>
                <c:formatCode>0.000</c:formatCode>
                <c:ptCount val="10"/>
                <c:pt idx="0">
                  <c:v>8.6999999999999994E-2</c:v>
                </c:pt>
                <c:pt idx="1">
                  <c:v>8.8999999999999996E-2</c:v>
                </c:pt>
                <c:pt idx="2">
                  <c:v>8.5000000000000006E-2</c:v>
                </c:pt>
                <c:pt idx="3">
                  <c:v>8.4000000000000005E-2</c:v>
                </c:pt>
                <c:pt idx="4">
                  <c:v>8.3000000000000004E-2</c:v>
                </c:pt>
                <c:pt idx="5">
                  <c:v>8.3000000000000004E-2</c:v>
                </c:pt>
                <c:pt idx="6">
                  <c:v>8.2000000000000003E-2</c:v>
                </c:pt>
                <c:pt idx="7">
                  <c:v>8.2000000000000003E-2</c:v>
                </c:pt>
                <c:pt idx="8">
                  <c:v>8.2000000000000003E-2</c:v>
                </c:pt>
                <c:pt idx="9">
                  <c:v>8.2000000000000003E-2</c:v>
                </c:pt>
              </c:numCache>
            </c:numRef>
          </c:val>
          <c:smooth val="0"/>
          <c:extLst>
            <c:ext xmlns:c16="http://schemas.microsoft.com/office/drawing/2014/chart" uri="{C3380CC4-5D6E-409C-BE32-E72D297353CC}">
              <c16:uniqueId val="{00000000-1DE1-4ADA-9800-584C914253E7}"/>
            </c:ext>
          </c:extLst>
        </c:ser>
        <c:ser>
          <c:idx val="1"/>
          <c:order val="1"/>
          <c:tx>
            <c:strRef>
              <c:f>'Table3a. NAA Trends 8hr 2015'!$N$30</c:f>
              <c:strCache>
                <c:ptCount val="1"/>
                <c:pt idx="0">
                  <c:v>Houston, TX</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'Table3a. NAA Trends 8hr 2015'!$AA$4:$AJ$4</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'Table3a. NAA Trends 8hr 2015'!$C$22:$L$22</c:f>
              <c:numCache>
                <c:formatCode>0.000</c:formatCode>
                <c:ptCount val="10"/>
                <c:pt idx="0">
                  <c:v>8.7999999999999995E-2</c:v>
                </c:pt>
                <c:pt idx="1">
                  <c:v>8.6999999999999994E-2</c:v>
                </c:pt>
                <c:pt idx="2">
                  <c:v>0.08</c:v>
                </c:pt>
                <c:pt idx="3">
                  <c:v>0.08</c:v>
                </c:pt>
                <c:pt idx="4">
                  <c:v>7.9000000000000001E-2</c:v>
                </c:pt>
                <c:pt idx="5">
                  <c:v>8.1000000000000003E-2</c:v>
                </c:pt>
                <c:pt idx="6">
                  <c:v>7.8E-2</c:v>
                </c:pt>
                <c:pt idx="7">
                  <c:v>8.1000000000000003E-2</c:v>
                </c:pt>
                <c:pt idx="8">
                  <c:v>7.9000000000000001E-2</c:v>
                </c:pt>
                <c:pt idx="9">
                  <c:v>7.6999999999999999E-2</c:v>
                </c:pt>
              </c:numCache>
            </c:numRef>
          </c:val>
          <c:smooth val="0"/>
          <c:extLst>
            <c:ext xmlns:c16="http://schemas.microsoft.com/office/drawing/2014/chart" uri="{C3380CC4-5D6E-409C-BE32-E72D297353CC}">
              <c16:uniqueId val="{00000001-1DE1-4ADA-9800-584C914253E7}"/>
            </c:ext>
          </c:extLst>
        </c:ser>
        <c:ser>
          <c:idx val="2"/>
          <c:order val="2"/>
          <c:tx>
            <c:strRef>
              <c:f>'Table3a. NAA Trends 8hr 2015'!$N$27</c:f>
              <c:strCache>
                <c:ptCount val="1"/>
                <c:pt idx="0">
                  <c:v>El Paso-Las Cruces, TX-NM</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'Table3a. NAA Trends 8hr 2015'!$AA$4:$AJ$4</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'Table3a. NAA Trends 8hr 2015'!$C$20:$L$20</c:f>
              <c:numCache>
                <c:formatCode>0.000</c:formatCode>
                <c:ptCount val="10"/>
                <c:pt idx="0">
                  <c:v>7.1999999999999995E-2</c:v>
                </c:pt>
                <c:pt idx="1">
                  <c:v>7.4999999999999997E-2</c:v>
                </c:pt>
                <c:pt idx="2">
                  <c:v>7.3999999999999996E-2</c:v>
                </c:pt>
                <c:pt idx="3">
                  <c:v>7.1999999999999995E-2</c:v>
                </c:pt>
                <c:pt idx="4">
                  <c:v>7.1999999999999995E-2</c:v>
                </c:pt>
                <c:pt idx="5">
                  <c:v>7.1999999999999995E-2</c:v>
                </c:pt>
                <c:pt idx="6">
                  <c:v>7.3999999999999996E-2</c:v>
                </c:pt>
                <c:pt idx="7">
                  <c:v>7.6999999999999999E-2</c:v>
                </c:pt>
                <c:pt idx="8">
                  <c:v>7.8E-2</c:v>
                </c:pt>
                <c:pt idx="9">
                  <c:v>0.08</c:v>
                </c:pt>
              </c:numCache>
            </c:numRef>
          </c:val>
          <c:smooth val="0"/>
          <c:extLst>
            <c:ext xmlns:c16="http://schemas.microsoft.com/office/drawing/2014/chart" uri="{C3380CC4-5D6E-409C-BE32-E72D297353CC}">
              <c16:uniqueId val="{00000002-1DE1-4ADA-9800-584C914253E7}"/>
            </c:ext>
          </c:extLst>
        </c:ser>
        <c:ser>
          <c:idx val="3"/>
          <c:order val="3"/>
          <c:tx>
            <c:strRef>
              <c:f>'Table3a. NAA Trends 8hr 2015'!$N$31</c:f>
              <c:strCache>
                <c:ptCount val="1"/>
                <c:pt idx="0">
                  <c:v>Denver, CO</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'Table3a. NAA Trends 8hr 2015'!$AA$4:$AJ$4</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'Table3a. NAA Trends 8hr 2015'!$C$17:$L$17</c:f>
              <c:numCache>
                <c:formatCode>0.000</c:formatCode>
                <c:ptCount val="10"/>
                <c:pt idx="0">
                  <c:v>8.2000000000000003E-2</c:v>
                </c:pt>
                <c:pt idx="1">
                  <c:v>8.3000000000000004E-2</c:v>
                </c:pt>
                <c:pt idx="2">
                  <c:v>8.2000000000000003E-2</c:v>
                </c:pt>
                <c:pt idx="3">
                  <c:v>0.08</c:v>
                </c:pt>
                <c:pt idx="4">
                  <c:v>0.08</c:v>
                </c:pt>
                <c:pt idx="5">
                  <c:v>7.9000000000000001E-2</c:v>
                </c:pt>
                <c:pt idx="6">
                  <c:v>7.9000000000000001E-2</c:v>
                </c:pt>
                <c:pt idx="7">
                  <c:v>7.8E-2</c:v>
                </c:pt>
                <c:pt idx="8">
                  <c:v>8.1000000000000003E-2</c:v>
                </c:pt>
                <c:pt idx="9">
                  <c:v>8.3000000000000004E-2</c:v>
                </c:pt>
              </c:numCache>
            </c:numRef>
          </c:val>
          <c:smooth val="0"/>
          <c:extLst>
            <c:ext xmlns:c16="http://schemas.microsoft.com/office/drawing/2014/chart" uri="{C3380CC4-5D6E-409C-BE32-E72D297353CC}">
              <c16:uniqueId val="{00000003-1DE1-4ADA-9800-584C914253E7}"/>
            </c:ext>
          </c:extLst>
        </c:ser>
        <c:ser>
          <c:idx val="4"/>
          <c:order val="4"/>
          <c:tx>
            <c:strRef>
              <c:f>'Table3a. NAA Trends 8hr 2015'!$N$32</c:f>
              <c:strCache>
                <c:ptCount val="1"/>
                <c:pt idx="0">
                  <c:v>Dallas, TX</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'Table3a. NAA Trends 8hr 2015'!$AA$4:$AJ$4</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'Table3a. NAA Trends 8hr 2015'!$C$16:$L$16</c:f>
              <c:numCache>
                <c:formatCode>0.000</c:formatCode>
                <c:ptCount val="10"/>
                <c:pt idx="0">
                  <c:v>8.6999999999999994E-2</c:v>
                </c:pt>
                <c:pt idx="1">
                  <c:v>8.6999999999999994E-2</c:v>
                </c:pt>
                <c:pt idx="2">
                  <c:v>8.1000000000000003E-2</c:v>
                </c:pt>
                <c:pt idx="3">
                  <c:v>8.3000000000000004E-2</c:v>
                </c:pt>
                <c:pt idx="4">
                  <c:v>0.08</c:v>
                </c:pt>
                <c:pt idx="5">
                  <c:v>7.9000000000000001E-2</c:v>
                </c:pt>
                <c:pt idx="6">
                  <c:v>7.5999999999999998E-2</c:v>
                </c:pt>
                <c:pt idx="7">
                  <c:v>7.6999999999999999E-2</c:v>
                </c:pt>
                <c:pt idx="8">
                  <c:v>7.5999999999999998E-2</c:v>
                </c:pt>
                <c:pt idx="9">
                  <c:v>7.5999999999999998E-2</c:v>
                </c:pt>
              </c:numCache>
            </c:numRef>
          </c:val>
          <c:smooth val="0"/>
          <c:extLst>
            <c:ext xmlns:c16="http://schemas.microsoft.com/office/drawing/2014/chart" uri="{C3380CC4-5D6E-409C-BE32-E72D297353CC}">
              <c16:uniqueId val="{00000004-1DE1-4ADA-9800-584C914253E7}"/>
            </c:ext>
          </c:extLst>
        </c:ser>
        <c:ser>
          <c:idx val="5"/>
          <c:order val="5"/>
          <c:tx>
            <c:strRef>
              <c:f>'Table3a. NAA Trends 8hr 2015'!$N$33</c:f>
              <c:strCache>
                <c:ptCount val="1"/>
                <c:pt idx="0">
                  <c:v>Las Vegas, NV</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'Table3a. NAA Trends 8hr 2015'!$AA$4:$AJ$4</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'Table3a. NAA Trends 8hr 2015'!$C$25:$L$25</c:f>
              <c:numCache>
                <c:formatCode>0.000</c:formatCode>
                <c:ptCount val="10"/>
                <c:pt idx="0">
                  <c:v>7.5999999999999998E-2</c:v>
                </c:pt>
                <c:pt idx="1">
                  <c:v>7.6999999999999999E-2</c:v>
                </c:pt>
                <c:pt idx="2">
                  <c:v>7.8E-2</c:v>
                </c:pt>
                <c:pt idx="3">
                  <c:v>7.4999999999999997E-2</c:v>
                </c:pt>
                <c:pt idx="4">
                  <c:v>7.4999999999999997E-2</c:v>
                </c:pt>
                <c:pt idx="5">
                  <c:v>7.3999999999999996E-2</c:v>
                </c:pt>
                <c:pt idx="6">
                  <c:v>7.5999999999999998E-2</c:v>
                </c:pt>
                <c:pt idx="7">
                  <c:v>7.2999999999999995E-2</c:v>
                </c:pt>
                <c:pt idx="8">
                  <c:v>7.3999999999999996E-2</c:v>
                </c:pt>
                <c:pt idx="9">
                  <c:v>7.2999999999999995E-2</c:v>
                </c:pt>
              </c:numCache>
            </c:numRef>
          </c:val>
          <c:smooth val="0"/>
          <c:extLst>
            <c:ext xmlns:c16="http://schemas.microsoft.com/office/drawing/2014/chart" uri="{C3380CC4-5D6E-409C-BE32-E72D297353CC}">
              <c16:uniqueId val="{00000005-1DE1-4ADA-9800-584C914253E7}"/>
            </c:ext>
          </c:extLst>
        </c:ser>
        <c:ser>
          <c:idx val="6"/>
          <c:order val="6"/>
          <c:tx>
            <c:strRef>
              <c:f>'Table3a. NAA Trends 8hr 2015'!$N$28</c:f>
              <c:strCache>
                <c:ptCount val="1"/>
                <c:pt idx="0">
                  <c:v>Carlsbad, NM</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'Table3a. NAA Trends 8hr 2015'!$AA$4:$AJ$4</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'Table3a. NAA Trends 8hr 2015'!$C$57:$L$57</c:f>
              <c:numCache>
                <c:formatCode>General</c:formatCode>
                <c:ptCount val="10"/>
                <c:pt idx="0">
                  <c:v>7.0999999999999994E-2</c:v>
                </c:pt>
                <c:pt idx="1">
                  <c:v>7.0999999999999994E-2</c:v>
                </c:pt>
                <c:pt idx="2">
                  <c:v>7.0999999999999994E-2</c:v>
                </c:pt>
                <c:pt idx="3">
                  <c:v>6.9000000000000006E-2</c:v>
                </c:pt>
                <c:pt idx="4">
                  <c:v>6.7000000000000004E-2</c:v>
                </c:pt>
                <c:pt idx="5">
                  <c:v>6.8000000000000005E-2</c:v>
                </c:pt>
                <c:pt idx="6">
                  <c:v>7.3999999999999996E-2</c:v>
                </c:pt>
                <c:pt idx="7">
                  <c:v>7.9000000000000001E-2</c:v>
                </c:pt>
                <c:pt idx="8">
                  <c:v>7.8E-2</c:v>
                </c:pt>
                <c:pt idx="9">
                  <c:v>7.6999999999999999E-2</c:v>
                </c:pt>
              </c:numCache>
            </c:numRef>
          </c:val>
          <c:smooth val="0"/>
          <c:extLst>
            <c:ext xmlns:c16="http://schemas.microsoft.com/office/drawing/2014/chart" uri="{C3380CC4-5D6E-409C-BE32-E72D297353CC}">
              <c16:uniqueId val="{00000006-1DE1-4ADA-9800-584C914253E7}"/>
            </c:ext>
          </c:extLst>
        </c:ser>
        <c:ser>
          <c:idx val="7"/>
          <c:order val="7"/>
          <c:tx>
            <c:strRef>
              <c:f>'Table3a. NAA Trends 8hr 2015'!$N$34</c:f>
              <c:strCache>
                <c:ptCount val="1"/>
                <c:pt idx="0">
                  <c:v>Phoenix, AZ</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'Table3a. NAA Trends 8hr 2015'!$AA$4:$AJ$4</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'Table3a. NAA Trends 8hr 2015'!$C$39:$L$39</c:f>
              <c:numCache>
                <c:formatCode>0.000</c:formatCode>
                <c:ptCount val="10"/>
                <c:pt idx="0">
                  <c:v>8.1000000000000003E-2</c:v>
                </c:pt>
                <c:pt idx="1">
                  <c:v>8.1000000000000003E-2</c:v>
                </c:pt>
                <c:pt idx="2">
                  <c:v>0.08</c:v>
                </c:pt>
                <c:pt idx="3">
                  <c:v>7.6999999999999999E-2</c:v>
                </c:pt>
                <c:pt idx="4">
                  <c:v>7.5999999999999998E-2</c:v>
                </c:pt>
                <c:pt idx="5">
                  <c:v>7.4999999999999997E-2</c:v>
                </c:pt>
                <c:pt idx="6">
                  <c:v>7.6999999999999999E-2</c:v>
                </c:pt>
                <c:pt idx="7">
                  <c:v>7.6999999999999999E-2</c:v>
                </c:pt>
                <c:pt idx="8">
                  <c:v>7.9000000000000001E-2</c:v>
                </c:pt>
                <c:pt idx="9">
                  <c:v>0.08</c:v>
                </c:pt>
              </c:numCache>
            </c:numRef>
          </c:val>
          <c:smooth val="0"/>
          <c:extLst>
            <c:ext xmlns:c16="http://schemas.microsoft.com/office/drawing/2014/chart" uri="{C3380CC4-5D6E-409C-BE32-E72D297353CC}">
              <c16:uniqueId val="{00000007-1DE1-4ADA-9800-584C914253E7}"/>
            </c:ext>
          </c:extLst>
        </c:ser>
        <c:ser>
          <c:idx val="8"/>
          <c:order val="8"/>
          <c:tx>
            <c:strRef>
              <c:f>'Table3a. NAA Trends 8hr 2015'!$N$35</c:f>
              <c:strCache>
                <c:ptCount val="1"/>
                <c:pt idx="0">
                  <c:v>2015 NAAQS</c:v>
                </c:pt>
              </c:strCache>
            </c:strRef>
          </c:tx>
          <c:spPr>
            <a:ln w="28575" cap="rnd">
              <a:solidFill>
                <a:srgbClr val="FF0000"/>
              </a:solidFill>
              <a:round/>
            </a:ln>
            <a:effectLst/>
          </c:spPr>
          <c:marker>
            <c:symbol val="none"/>
          </c:marker>
          <c:val>
            <c:numRef>
              <c:f>'Table3a. NAA Trends 8hr 2015'!$C$3:$L$3</c:f>
              <c:numCache>
                <c:formatCode>0.000</c:formatCode>
                <c:ptCount val="10"/>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7.0000000000000007E-2</c:v>
                </c:pt>
                <c:pt idx="9">
                  <c:v>7.0000000000000007E-2</c:v>
                </c:pt>
              </c:numCache>
            </c:numRef>
          </c:val>
          <c:smooth val="0"/>
          <c:extLst>
            <c:ext xmlns:c16="http://schemas.microsoft.com/office/drawing/2014/chart" uri="{C3380CC4-5D6E-409C-BE32-E72D297353CC}">
              <c16:uniqueId val="{00000008-1DE1-4ADA-9800-584C914253E7}"/>
            </c:ext>
          </c:extLst>
        </c:ser>
        <c:dLbls>
          <c:showLegendKey val="0"/>
          <c:showVal val="0"/>
          <c:showCatName val="0"/>
          <c:showSerName val="0"/>
          <c:showPercent val="0"/>
          <c:showBubbleSize val="0"/>
        </c:dLbls>
        <c:marker val="1"/>
        <c:smooth val="0"/>
        <c:axId val="428815424"/>
        <c:axId val="278841296"/>
      </c:lineChart>
      <c:catAx>
        <c:axId val="428815424"/>
        <c:scaling>
          <c:orientation val="minMax"/>
        </c:scaling>
        <c:delete val="0"/>
        <c:axPos val="b"/>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8841296"/>
        <c:crosses val="autoZero"/>
        <c:auto val="1"/>
        <c:lblAlgn val="ctr"/>
        <c:lblOffset val="100"/>
        <c:noMultiLvlLbl val="0"/>
      </c:catAx>
      <c:valAx>
        <c:axId val="278841296"/>
        <c:scaling>
          <c:orientation val="minMax"/>
          <c:max val="9.0000000000000024E-2"/>
          <c:min val="6.5000000000000016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Parts per Million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815424"/>
        <c:crosses val="autoZero"/>
        <c:crossBetween val="between"/>
      </c:valAx>
      <c:spPr>
        <a:noFill/>
        <a:ln>
          <a:noFill/>
        </a:ln>
        <a:effectLst/>
      </c:spPr>
    </c:plotArea>
    <c:legend>
      <c:legendPos val="b"/>
      <c:layout>
        <c:manualLayout>
          <c:xMode val="edge"/>
          <c:yMode val="edge"/>
          <c:x val="2.5413152567675564E-2"/>
          <c:y val="0.83103339668748299"/>
          <c:w val="0.94299131464826558"/>
          <c:h val="0.1505757987148158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636180092873"/>
          <c:y val="4.6733494851605079E-2"/>
          <c:w val="0.85563210848643922"/>
          <c:h val="0.75438320209973753"/>
        </c:manualLayout>
      </c:layout>
      <c:lineChart>
        <c:grouping val="standard"/>
        <c:varyColors val="0"/>
        <c:ser>
          <c:idx val="0"/>
          <c:order val="0"/>
          <c:tx>
            <c:strRef>
              <c:f>'Table6. Site Trends'!$W$781</c:f>
              <c:strCache>
                <c:ptCount val="1"/>
                <c:pt idx="0">
                  <c:v>Foothills - Bernalillo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Trends'!$X$781:$AG$781</c:f>
              <c:numCache>
                <c:formatCode>0.000</c:formatCode>
                <c:ptCount val="10"/>
                <c:pt idx="0">
                  <c:v>7.3999999999999996E-2</c:v>
                </c:pt>
                <c:pt idx="1">
                  <c:v>7.1999999999999995E-2</c:v>
                </c:pt>
                <c:pt idx="2">
                  <c:v>6.7000000000000004E-2</c:v>
                </c:pt>
                <c:pt idx="3">
                  <c:v>6.4000000000000001E-2</c:v>
                </c:pt>
                <c:pt idx="4">
                  <c:v>6.4000000000000001E-2</c:v>
                </c:pt>
                <c:pt idx="5">
                  <c:v>6.7000000000000004E-2</c:v>
                </c:pt>
                <c:pt idx="6">
                  <c:v>6.9000000000000006E-2</c:v>
                </c:pt>
                <c:pt idx="7">
                  <c:v>7.0999999999999994E-2</c:v>
                </c:pt>
                <c:pt idx="8">
                  <c:v>7.0999999999999994E-2</c:v>
                </c:pt>
                <c:pt idx="9">
                  <c:v>7.1999999999999995E-2</c:v>
                </c:pt>
              </c:numCache>
            </c:numRef>
          </c:val>
          <c:smooth val="0"/>
          <c:extLst>
            <c:ext xmlns:c16="http://schemas.microsoft.com/office/drawing/2014/chart" uri="{C3380CC4-5D6E-409C-BE32-E72D297353CC}">
              <c16:uniqueId val="{00000000-6969-4775-96FF-B54C761C20A3}"/>
            </c:ext>
          </c:extLst>
        </c:ser>
        <c:ser>
          <c:idx val="1"/>
          <c:order val="1"/>
          <c:tx>
            <c:strRef>
              <c:f>'Table6. Site Trends'!$W$782</c:f>
              <c:strCache>
                <c:ptCount val="1"/>
                <c:pt idx="0">
                  <c:v>Desert View -Dona Ana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Trends'!$X$782:$AG$782</c:f>
              <c:numCache>
                <c:formatCode>0.000</c:formatCode>
                <c:ptCount val="10"/>
                <c:pt idx="0">
                  <c:v>7.1999999999999995E-2</c:v>
                </c:pt>
                <c:pt idx="1">
                  <c:v>7.1999999999999995E-2</c:v>
                </c:pt>
                <c:pt idx="2">
                  <c:v>7.1999999999999995E-2</c:v>
                </c:pt>
                <c:pt idx="3">
                  <c:v>7.1999999999999995E-2</c:v>
                </c:pt>
                <c:pt idx="4">
                  <c:v>7.1999999999999995E-2</c:v>
                </c:pt>
                <c:pt idx="5">
                  <c:v>7.1999999999999995E-2</c:v>
                </c:pt>
                <c:pt idx="6">
                  <c:v>7.3999999999999996E-2</c:v>
                </c:pt>
                <c:pt idx="7">
                  <c:v>7.6999999999999999E-2</c:v>
                </c:pt>
                <c:pt idx="8">
                  <c:v>7.8E-2</c:v>
                </c:pt>
                <c:pt idx="9">
                  <c:v>0.08</c:v>
                </c:pt>
              </c:numCache>
            </c:numRef>
          </c:val>
          <c:smooth val="0"/>
          <c:extLst>
            <c:ext xmlns:c16="http://schemas.microsoft.com/office/drawing/2014/chart" uri="{C3380CC4-5D6E-409C-BE32-E72D297353CC}">
              <c16:uniqueId val="{00000001-6969-4775-96FF-B54C761C20A3}"/>
            </c:ext>
          </c:extLst>
        </c:ser>
        <c:ser>
          <c:idx val="2"/>
          <c:order val="2"/>
          <c:tx>
            <c:strRef>
              <c:f>'Table6. Site Trends'!$W$783</c:f>
              <c:strCache>
                <c:ptCount val="1"/>
                <c:pt idx="0">
                  <c:v>Carlsbad - Eddy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Trends'!$X$783:$AG$783</c:f>
              <c:numCache>
                <c:formatCode>0.000</c:formatCode>
                <c:ptCount val="10"/>
                <c:pt idx="0">
                  <c:v>7.0999999999999994E-2</c:v>
                </c:pt>
                <c:pt idx="1">
                  <c:v>7.0999999999999994E-2</c:v>
                </c:pt>
                <c:pt idx="2">
                  <c:v>7.0999999999999994E-2</c:v>
                </c:pt>
                <c:pt idx="3">
                  <c:v>6.9000000000000006E-2</c:v>
                </c:pt>
                <c:pt idx="4">
                  <c:v>6.7000000000000004E-2</c:v>
                </c:pt>
                <c:pt idx="5">
                  <c:v>6.8000000000000005E-2</c:v>
                </c:pt>
                <c:pt idx="6">
                  <c:v>7.3999999999999996E-2</c:v>
                </c:pt>
                <c:pt idx="7">
                  <c:v>7.9000000000000001E-2</c:v>
                </c:pt>
                <c:pt idx="8">
                  <c:v>7.8E-2</c:v>
                </c:pt>
                <c:pt idx="9">
                  <c:v>7.6999999999999999E-2</c:v>
                </c:pt>
              </c:numCache>
            </c:numRef>
          </c:val>
          <c:smooth val="0"/>
          <c:extLst>
            <c:ext xmlns:c16="http://schemas.microsoft.com/office/drawing/2014/chart" uri="{C3380CC4-5D6E-409C-BE32-E72D297353CC}">
              <c16:uniqueId val="{00000002-6969-4775-96FF-B54C761C20A3}"/>
            </c:ext>
          </c:extLst>
        </c:ser>
        <c:ser>
          <c:idx val="3"/>
          <c:order val="3"/>
          <c:tx>
            <c:strRef>
              <c:f>'Table6. Site Trends'!$W$784</c:f>
              <c:strCache>
                <c:ptCount val="1"/>
                <c:pt idx="0">
                  <c:v>Hobbs - Lea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Trends'!$X$784:$AG$784</c:f>
              <c:numCache>
                <c:formatCode>0.000</c:formatCode>
                <c:ptCount val="10"/>
                <c:pt idx="0">
                  <c:v>6.0999999999999999E-2</c:v>
                </c:pt>
                <c:pt idx="1">
                  <c:v>6.6000000000000003E-2</c:v>
                </c:pt>
                <c:pt idx="2">
                  <c:v>6.5000000000000002E-2</c:v>
                </c:pt>
                <c:pt idx="3">
                  <c:v>6.7000000000000004E-2</c:v>
                </c:pt>
                <c:pt idx="4">
                  <c:v>6.6000000000000003E-2</c:v>
                </c:pt>
                <c:pt idx="5">
                  <c:v>6.7000000000000004E-2</c:v>
                </c:pt>
                <c:pt idx="6">
                  <c:v>7.0000000000000007E-2</c:v>
                </c:pt>
                <c:pt idx="7">
                  <c:v>7.0999999999999994E-2</c:v>
                </c:pt>
                <c:pt idx="8">
                  <c:v>6.8000000000000005E-2</c:v>
                </c:pt>
                <c:pt idx="9">
                  <c:v>6.6000000000000003E-2</c:v>
                </c:pt>
              </c:numCache>
            </c:numRef>
          </c:val>
          <c:smooth val="0"/>
          <c:extLst>
            <c:ext xmlns:c16="http://schemas.microsoft.com/office/drawing/2014/chart" uri="{C3380CC4-5D6E-409C-BE32-E72D297353CC}">
              <c16:uniqueId val="{00000003-6969-4775-96FF-B54C761C20A3}"/>
            </c:ext>
          </c:extLst>
        </c:ser>
        <c:ser>
          <c:idx val="4"/>
          <c:order val="4"/>
          <c:tx>
            <c:strRef>
              <c:f>'Table6. Site Trends'!$W$785</c:f>
              <c:strCache>
                <c:ptCount val="1"/>
                <c:pt idx="0">
                  <c:v>Bernalillo - Sandoval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Trends'!$X$785:$AG$785</c:f>
              <c:numCache>
                <c:formatCode>0.000</c:formatCode>
                <c:ptCount val="10"/>
                <c:pt idx="0">
                  <c:v>6.0999999999999999E-2</c:v>
                </c:pt>
                <c:pt idx="1">
                  <c:v>6.3E-2</c:v>
                </c:pt>
                <c:pt idx="2">
                  <c:v>6.3E-2</c:v>
                </c:pt>
                <c:pt idx="3">
                  <c:v>6.5000000000000002E-2</c:v>
                </c:pt>
                <c:pt idx="4">
                  <c:v>6.4000000000000001E-2</c:v>
                </c:pt>
                <c:pt idx="5">
                  <c:v>6.5000000000000002E-2</c:v>
                </c:pt>
                <c:pt idx="6">
                  <c:v>6.8000000000000005E-2</c:v>
                </c:pt>
                <c:pt idx="7">
                  <c:v>6.8000000000000005E-2</c:v>
                </c:pt>
                <c:pt idx="8">
                  <c:v>7.0000000000000007E-2</c:v>
                </c:pt>
                <c:pt idx="9">
                  <c:v>6.8000000000000005E-2</c:v>
                </c:pt>
              </c:numCache>
            </c:numRef>
          </c:val>
          <c:smooth val="0"/>
          <c:extLst>
            <c:ext xmlns:c16="http://schemas.microsoft.com/office/drawing/2014/chart" uri="{C3380CC4-5D6E-409C-BE32-E72D297353CC}">
              <c16:uniqueId val="{00000004-6969-4775-96FF-B54C761C20A3}"/>
            </c:ext>
          </c:extLst>
        </c:ser>
        <c:ser>
          <c:idx val="5"/>
          <c:order val="5"/>
          <c:tx>
            <c:strRef>
              <c:f>'Table6. Site Trends'!$W$786</c:f>
              <c:strCache>
                <c:ptCount val="1"/>
                <c:pt idx="0">
                  <c:v>Navajo Lake - San Juan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Trends'!$X$786:$AG$786</c:f>
              <c:numCache>
                <c:formatCode>0.000</c:formatCode>
                <c:ptCount val="10"/>
                <c:pt idx="0">
                  <c:v>7.0999999999999994E-2</c:v>
                </c:pt>
                <c:pt idx="1">
                  <c:v>7.0999999999999994E-2</c:v>
                </c:pt>
                <c:pt idx="2">
                  <c:v>6.8000000000000005E-2</c:v>
                </c:pt>
                <c:pt idx="3">
                  <c:v>6.7000000000000004E-2</c:v>
                </c:pt>
                <c:pt idx="4">
                  <c:v>6.6000000000000003E-2</c:v>
                </c:pt>
                <c:pt idx="5">
                  <c:v>6.8000000000000005E-2</c:v>
                </c:pt>
                <c:pt idx="6">
                  <c:v>7.0000000000000007E-2</c:v>
                </c:pt>
                <c:pt idx="7">
                  <c:v>6.9000000000000006E-2</c:v>
                </c:pt>
                <c:pt idx="8">
                  <c:v>6.8000000000000005E-2</c:v>
                </c:pt>
                <c:pt idx="9">
                  <c:v>6.8000000000000005E-2</c:v>
                </c:pt>
              </c:numCache>
            </c:numRef>
          </c:val>
          <c:smooth val="0"/>
          <c:extLst>
            <c:ext xmlns:c16="http://schemas.microsoft.com/office/drawing/2014/chart" uri="{C3380CC4-5D6E-409C-BE32-E72D297353CC}">
              <c16:uniqueId val="{00000005-6969-4775-96FF-B54C761C20A3}"/>
            </c:ext>
          </c:extLst>
        </c:ser>
        <c:ser>
          <c:idx val="6"/>
          <c:order val="6"/>
          <c:tx>
            <c:strRef>
              <c:f>'Table6. Site Trends'!$W$787</c:f>
              <c:strCache>
                <c:ptCount val="1"/>
                <c:pt idx="0">
                  <c:v>SF Airport - Santa Fe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Trends'!$X$787:$AG$787</c:f>
              <c:numCache>
                <c:formatCode>0.000</c:formatCode>
                <c:ptCount val="10"/>
                <c:pt idx="0">
                  <c:v>6.5000000000000002E-2</c:v>
                </c:pt>
                <c:pt idx="1">
                  <c:v>6.6000000000000003E-2</c:v>
                </c:pt>
                <c:pt idx="2">
                  <c:v>6.6000000000000003E-2</c:v>
                </c:pt>
                <c:pt idx="3">
                  <c:v>6.4000000000000001E-2</c:v>
                </c:pt>
                <c:pt idx="4">
                  <c:v>6.3E-2</c:v>
                </c:pt>
                <c:pt idx="5">
                  <c:v>6.3E-2</c:v>
                </c:pt>
                <c:pt idx="6">
                  <c:v>6.6000000000000003E-2</c:v>
                </c:pt>
                <c:pt idx="7">
                  <c:v>6.6000000000000003E-2</c:v>
                </c:pt>
                <c:pt idx="8">
                  <c:v>6.8000000000000005E-2</c:v>
                </c:pt>
                <c:pt idx="9">
                  <c:v>6.6000000000000003E-2</c:v>
                </c:pt>
              </c:numCache>
            </c:numRef>
          </c:val>
          <c:smooth val="0"/>
          <c:extLst>
            <c:ext xmlns:c16="http://schemas.microsoft.com/office/drawing/2014/chart" uri="{C3380CC4-5D6E-409C-BE32-E72D297353CC}">
              <c16:uniqueId val="{00000006-6969-4775-96FF-B54C761C20A3}"/>
            </c:ext>
          </c:extLst>
        </c:ser>
        <c:ser>
          <c:idx val="7"/>
          <c:order val="7"/>
          <c:tx>
            <c:strRef>
              <c:f>'Table6. Site Trends'!$W$788</c:f>
              <c:strCache>
                <c:ptCount val="1"/>
                <c:pt idx="0">
                  <c:v>Los Lunas - Valencia</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Trends'!$X$788:$AG$788</c:f>
              <c:numCache>
                <c:formatCode>0.000</c:formatCode>
                <c:ptCount val="10"/>
                <c:pt idx="0">
                  <c:v>6.7000000000000004E-2</c:v>
                </c:pt>
                <c:pt idx="1">
                  <c:v>7.0000000000000007E-2</c:v>
                </c:pt>
                <c:pt idx="2">
                  <c:v>6.9000000000000006E-2</c:v>
                </c:pt>
                <c:pt idx="3">
                  <c:v>6.6000000000000003E-2</c:v>
                </c:pt>
                <c:pt idx="4">
                  <c:v>6.4000000000000001E-2</c:v>
                </c:pt>
                <c:pt idx="5">
                  <c:v>6.5000000000000002E-2</c:v>
                </c:pt>
                <c:pt idx="6">
                  <c:v>6.7000000000000004E-2</c:v>
                </c:pt>
                <c:pt idx="7">
                  <c:v>6.8000000000000005E-2</c:v>
                </c:pt>
                <c:pt idx="8">
                  <c:v>6.9000000000000006E-2</c:v>
                </c:pt>
                <c:pt idx="9">
                  <c:v>6.6000000000000003E-2</c:v>
                </c:pt>
              </c:numCache>
            </c:numRef>
          </c:val>
          <c:smooth val="0"/>
          <c:extLst>
            <c:ext xmlns:c16="http://schemas.microsoft.com/office/drawing/2014/chart" uri="{C3380CC4-5D6E-409C-BE32-E72D297353CC}">
              <c16:uniqueId val="{00000007-6969-4775-96FF-B54C761C20A3}"/>
            </c:ext>
          </c:extLst>
        </c:ser>
        <c:ser>
          <c:idx val="8"/>
          <c:order val="8"/>
          <c:tx>
            <c:strRef>
              <c:f>'Table6. Site Trends'!$W$789</c:f>
              <c:strCache>
                <c:ptCount val="1"/>
                <c:pt idx="0">
                  <c:v>NAAQS</c:v>
                </c:pt>
              </c:strCache>
            </c:strRef>
          </c:tx>
          <c:spPr>
            <a:ln w="28575" cap="rnd">
              <a:solidFill>
                <a:srgbClr val="FF0000"/>
              </a:solidFill>
              <a:round/>
            </a:ln>
            <a:effectLst/>
          </c:spPr>
          <c:marker>
            <c:symbol val="none"/>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Trends'!$X$789:$AG$789</c:f>
              <c:numCache>
                <c:formatCode>0.000</c:formatCode>
                <c:ptCount val="10"/>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7.0000000000000007E-2</c:v>
                </c:pt>
                <c:pt idx="9">
                  <c:v>7.0000000000000007E-2</c:v>
                </c:pt>
              </c:numCache>
            </c:numRef>
          </c:val>
          <c:smooth val="0"/>
          <c:extLst>
            <c:ext xmlns:c16="http://schemas.microsoft.com/office/drawing/2014/chart" uri="{C3380CC4-5D6E-409C-BE32-E72D297353CC}">
              <c16:uniqueId val="{00000008-6969-4775-96FF-B54C761C20A3}"/>
            </c:ext>
          </c:extLst>
        </c:ser>
        <c:ser>
          <c:idx val="9"/>
          <c:order val="9"/>
          <c:tx>
            <c:strRef>
              <c:f>'Table6. Site Trends'!$W$790</c:f>
              <c:strCache>
                <c:ptCount val="1"/>
                <c:pt idx="0">
                  <c:v>95% NAAQS</c:v>
                </c:pt>
              </c:strCache>
            </c:strRef>
          </c:tx>
          <c:spPr>
            <a:ln w="28575" cap="rnd">
              <a:gradFill flip="none" rotWithShape="1">
                <a:gsLst>
                  <a:gs pos="84000">
                    <a:srgbClr val="FF0000"/>
                  </a:gs>
                  <a:gs pos="98000">
                    <a:schemeClr val="accent2">
                      <a:lumMod val="89000"/>
                    </a:schemeClr>
                  </a:gs>
                  <a:gs pos="96000">
                    <a:schemeClr val="accent2">
                      <a:lumMod val="75000"/>
                    </a:schemeClr>
                  </a:gs>
                  <a:gs pos="97000">
                    <a:schemeClr val="accent2">
                      <a:lumMod val="70000"/>
                    </a:schemeClr>
                  </a:gs>
                </a:gsLst>
                <a:path path="circle">
                  <a:fillToRect l="50000" t="50000" r="50000" b="50000"/>
                </a:path>
                <a:tileRect/>
              </a:gradFill>
              <a:prstDash val="dash"/>
              <a:round/>
            </a:ln>
            <a:effectLst/>
          </c:spPr>
          <c:marker>
            <c:symbol val="none"/>
          </c:marker>
          <c:cat>
            <c:strRef>
              <c:f>'Table6. Site Trends'!$X$780:$AG$780</c:f>
              <c:strCache>
                <c:ptCount val="10"/>
                <c:pt idx="0">
                  <c:v>2010-12 </c:v>
                </c:pt>
                <c:pt idx="1">
                  <c:v>2011-13 </c:v>
                </c:pt>
                <c:pt idx="2">
                  <c:v>2012-14 </c:v>
                </c:pt>
                <c:pt idx="3">
                  <c:v>2013-15 </c:v>
                </c:pt>
                <c:pt idx="4">
                  <c:v>2014-16 </c:v>
                </c:pt>
                <c:pt idx="5">
                  <c:v>2015-17</c:v>
                </c:pt>
                <c:pt idx="6">
                  <c:v>2016-18</c:v>
                </c:pt>
                <c:pt idx="7">
                  <c:v>2017-19</c:v>
                </c:pt>
                <c:pt idx="8">
                  <c:v>2018-20</c:v>
                </c:pt>
                <c:pt idx="9">
                  <c:v>2019-21</c:v>
                </c:pt>
              </c:strCache>
            </c:strRef>
          </c:cat>
          <c:val>
            <c:numRef>
              <c:f>'Table6. Site Trends'!$X$790:$AG$790</c:f>
              <c:numCache>
                <c:formatCode>0.000</c:formatCode>
                <c:ptCount val="10"/>
                <c:pt idx="0">
                  <c:v>6.8000000000000005E-2</c:v>
                </c:pt>
                <c:pt idx="1">
                  <c:v>6.8000000000000005E-2</c:v>
                </c:pt>
                <c:pt idx="2">
                  <c:v>6.8000000000000005E-2</c:v>
                </c:pt>
                <c:pt idx="3">
                  <c:v>6.8000000000000005E-2</c:v>
                </c:pt>
                <c:pt idx="4">
                  <c:v>6.8000000000000005E-2</c:v>
                </c:pt>
                <c:pt idx="5">
                  <c:v>6.8000000000000005E-2</c:v>
                </c:pt>
                <c:pt idx="6">
                  <c:v>6.8000000000000005E-2</c:v>
                </c:pt>
                <c:pt idx="7">
                  <c:v>6.8000000000000005E-2</c:v>
                </c:pt>
                <c:pt idx="8">
                  <c:v>6.8000000000000005E-2</c:v>
                </c:pt>
                <c:pt idx="9">
                  <c:v>6.8000000000000005E-2</c:v>
                </c:pt>
              </c:numCache>
            </c:numRef>
          </c:val>
          <c:smooth val="0"/>
          <c:extLst>
            <c:ext xmlns:c16="http://schemas.microsoft.com/office/drawing/2014/chart" uri="{C3380CC4-5D6E-409C-BE32-E72D297353CC}">
              <c16:uniqueId val="{00000009-6969-4775-96FF-B54C761C20A3}"/>
            </c:ext>
          </c:extLst>
        </c:ser>
        <c:dLbls>
          <c:showLegendKey val="0"/>
          <c:showVal val="0"/>
          <c:showCatName val="0"/>
          <c:showSerName val="0"/>
          <c:showPercent val="0"/>
          <c:showBubbleSize val="0"/>
        </c:dLbls>
        <c:marker val="1"/>
        <c:smooth val="0"/>
        <c:axId val="999879104"/>
        <c:axId val="999894912"/>
      </c:lineChart>
      <c:catAx>
        <c:axId val="9998791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Averaging Period</a:t>
                </a:r>
              </a:p>
            </c:rich>
          </c:tx>
          <c:layout>
            <c:manualLayout>
              <c:xMode val="edge"/>
              <c:yMode val="edge"/>
              <c:x val="0.48740231069247192"/>
              <c:y val="0.861210983242479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9894912"/>
        <c:crosses val="autoZero"/>
        <c:auto val="1"/>
        <c:lblAlgn val="ctr"/>
        <c:lblOffset val="100"/>
        <c:noMultiLvlLbl val="0"/>
      </c:catAx>
      <c:valAx>
        <c:axId val="999894912"/>
        <c:scaling>
          <c:orientation val="minMax"/>
          <c:max val="8.0000000000000016E-2"/>
          <c:min val="6.0000000000000012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Parts per Million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9879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PM</a:t>
            </a:r>
            <a:r>
              <a:rPr lang="en-US" baseline="-25000"/>
              <a:t>10</a:t>
            </a:r>
            <a:r>
              <a:rPr lang="en-US"/>
              <a:t> Design Values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Luna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Sheet1!$B$1:$K$1</c:f>
              <c:strCache>
                <c:ptCount val="10"/>
                <c:pt idx="0">
                  <c:v>2010-12</c:v>
                </c:pt>
                <c:pt idx="1">
                  <c:v>2011-13</c:v>
                </c:pt>
                <c:pt idx="2">
                  <c:v>2012-14</c:v>
                </c:pt>
                <c:pt idx="3">
                  <c:v>2013-15</c:v>
                </c:pt>
                <c:pt idx="4">
                  <c:v>2014-16</c:v>
                </c:pt>
                <c:pt idx="5">
                  <c:v>2015-17</c:v>
                </c:pt>
                <c:pt idx="6">
                  <c:v>2016-18</c:v>
                </c:pt>
                <c:pt idx="7">
                  <c:v>2017-19</c:v>
                </c:pt>
                <c:pt idx="8">
                  <c:v>2018-20</c:v>
                </c:pt>
                <c:pt idx="9">
                  <c:v>2019-21</c:v>
                </c:pt>
              </c:strCache>
            </c:strRef>
          </c:cat>
          <c:val>
            <c:numRef>
              <c:f>Sheet1!$B$2:$K$2</c:f>
              <c:numCache>
                <c:formatCode>0.0</c:formatCode>
                <c:ptCount val="10"/>
                <c:pt idx="0">
                  <c:v>6.7</c:v>
                </c:pt>
                <c:pt idx="1">
                  <c:v>8</c:v>
                </c:pt>
                <c:pt idx="2">
                  <c:v>6.4</c:v>
                </c:pt>
                <c:pt idx="3">
                  <c:v>4</c:v>
                </c:pt>
                <c:pt idx="4">
                  <c:v>1.3</c:v>
                </c:pt>
                <c:pt idx="5">
                  <c:v>0</c:v>
                </c:pt>
                <c:pt idx="6">
                  <c:v>0</c:v>
                </c:pt>
                <c:pt idx="7">
                  <c:v>0.7</c:v>
                </c:pt>
                <c:pt idx="8">
                  <c:v>1</c:v>
                </c:pt>
                <c:pt idx="9">
                  <c:v>2</c:v>
                </c:pt>
              </c:numCache>
            </c:numRef>
          </c:val>
          <c:smooth val="0"/>
          <c:extLst>
            <c:ext xmlns:c16="http://schemas.microsoft.com/office/drawing/2014/chart" uri="{C3380CC4-5D6E-409C-BE32-E72D297353CC}">
              <c16:uniqueId val="{00000000-1831-4E19-9467-16AEBE384D21}"/>
            </c:ext>
          </c:extLst>
        </c:ser>
        <c:ser>
          <c:idx val="1"/>
          <c:order val="1"/>
          <c:tx>
            <c:strRef>
              <c:f>Sheet1!$A$3</c:f>
              <c:strCache>
                <c:ptCount val="1"/>
                <c:pt idx="0">
                  <c:v>Dona Ana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Sheet1!$B$1:$K$1</c:f>
              <c:strCache>
                <c:ptCount val="10"/>
                <c:pt idx="0">
                  <c:v>2010-12</c:v>
                </c:pt>
                <c:pt idx="1">
                  <c:v>2011-13</c:v>
                </c:pt>
                <c:pt idx="2">
                  <c:v>2012-14</c:v>
                </c:pt>
                <c:pt idx="3">
                  <c:v>2013-15</c:v>
                </c:pt>
                <c:pt idx="4">
                  <c:v>2014-16</c:v>
                </c:pt>
                <c:pt idx="5">
                  <c:v>2015-17</c:v>
                </c:pt>
                <c:pt idx="6">
                  <c:v>2016-18</c:v>
                </c:pt>
                <c:pt idx="7">
                  <c:v>2017-19</c:v>
                </c:pt>
                <c:pt idx="8">
                  <c:v>2018-20</c:v>
                </c:pt>
                <c:pt idx="9">
                  <c:v>2019-21</c:v>
                </c:pt>
              </c:strCache>
            </c:strRef>
          </c:cat>
          <c:val>
            <c:numRef>
              <c:f>Sheet1!$B$3:$K$3</c:f>
              <c:numCache>
                <c:formatCode>0.0</c:formatCode>
                <c:ptCount val="10"/>
                <c:pt idx="0">
                  <c:v>11.1</c:v>
                </c:pt>
                <c:pt idx="1">
                  <c:v>12.1</c:v>
                </c:pt>
                <c:pt idx="2">
                  <c:v>10.4</c:v>
                </c:pt>
                <c:pt idx="3">
                  <c:v>7.7</c:v>
                </c:pt>
                <c:pt idx="4">
                  <c:v>5.0999999999999996</c:v>
                </c:pt>
                <c:pt idx="5">
                  <c:v>1.3</c:v>
                </c:pt>
                <c:pt idx="6">
                  <c:v>2.1</c:v>
                </c:pt>
                <c:pt idx="7">
                  <c:v>4.4000000000000004</c:v>
                </c:pt>
                <c:pt idx="8">
                  <c:v>5.4</c:v>
                </c:pt>
                <c:pt idx="9">
                  <c:v>7.1</c:v>
                </c:pt>
              </c:numCache>
            </c:numRef>
          </c:val>
          <c:smooth val="0"/>
          <c:extLst>
            <c:ext xmlns:c16="http://schemas.microsoft.com/office/drawing/2014/chart" uri="{C3380CC4-5D6E-409C-BE32-E72D297353CC}">
              <c16:uniqueId val="{00000005-1831-4E19-9467-16AEBE384D21}"/>
            </c:ext>
          </c:extLst>
        </c:ser>
        <c:ser>
          <c:idx val="2"/>
          <c:order val="2"/>
          <c:tx>
            <c:strRef>
              <c:f>Sheet1!$A$4</c:f>
              <c:strCache>
                <c:ptCount val="1"/>
                <c:pt idx="0">
                  <c:v>San Juan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Sheet1!$B$1:$K$1</c:f>
              <c:strCache>
                <c:ptCount val="10"/>
                <c:pt idx="0">
                  <c:v>2010-12</c:v>
                </c:pt>
                <c:pt idx="1">
                  <c:v>2011-13</c:v>
                </c:pt>
                <c:pt idx="2">
                  <c:v>2012-14</c:v>
                </c:pt>
                <c:pt idx="3">
                  <c:v>2013-15</c:v>
                </c:pt>
                <c:pt idx="4">
                  <c:v>2014-16</c:v>
                </c:pt>
                <c:pt idx="5">
                  <c:v>2015-17</c:v>
                </c:pt>
                <c:pt idx="6">
                  <c:v>2016-18</c:v>
                </c:pt>
                <c:pt idx="7">
                  <c:v>2017-19</c:v>
                </c:pt>
                <c:pt idx="8">
                  <c:v>2018-20</c:v>
                </c:pt>
                <c:pt idx="9">
                  <c:v>2019-21</c:v>
                </c:pt>
              </c:strCache>
            </c:strRef>
          </c:cat>
          <c:val>
            <c:numRef>
              <c:f>Sheet1!$B$4:$K$4</c:f>
              <c:numCache>
                <c:formatCode>0.0</c:formatCode>
                <c:ptCount val="10"/>
                <c:pt idx="0">
                  <c:v>0</c:v>
                </c:pt>
                <c:pt idx="1">
                  <c:v>2.2000000000000002</c:v>
                </c:pt>
                <c:pt idx="2">
                  <c:v>2.2000000000000002</c:v>
                </c:pt>
                <c:pt idx="3">
                  <c:v>2.2000000000000002</c:v>
                </c:pt>
                <c:pt idx="4">
                  <c:v>0</c:v>
                </c:pt>
                <c:pt idx="5">
                  <c:v>0</c:v>
                </c:pt>
                <c:pt idx="6">
                  <c:v>0</c:v>
                </c:pt>
                <c:pt idx="7">
                  <c:v>0</c:v>
                </c:pt>
                <c:pt idx="8">
                  <c:v>0.3</c:v>
                </c:pt>
                <c:pt idx="9">
                  <c:v>0.3</c:v>
                </c:pt>
              </c:numCache>
            </c:numRef>
          </c:val>
          <c:smooth val="0"/>
          <c:extLst>
            <c:ext xmlns:c16="http://schemas.microsoft.com/office/drawing/2014/chart" uri="{C3380CC4-5D6E-409C-BE32-E72D297353CC}">
              <c16:uniqueId val="{00000006-1831-4E19-9467-16AEBE384D21}"/>
            </c:ext>
          </c:extLst>
        </c:ser>
        <c:ser>
          <c:idx val="3"/>
          <c:order val="3"/>
          <c:tx>
            <c:strRef>
              <c:f>Sheet1!$A$5</c:f>
              <c:strCache>
                <c:ptCount val="1"/>
                <c:pt idx="0">
                  <c:v>Bernallillo</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Sheet1!$B$1:$K$1</c:f>
              <c:strCache>
                <c:ptCount val="10"/>
                <c:pt idx="0">
                  <c:v>2010-12</c:v>
                </c:pt>
                <c:pt idx="1">
                  <c:v>2011-13</c:v>
                </c:pt>
                <c:pt idx="2">
                  <c:v>2012-14</c:v>
                </c:pt>
                <c:pt idx="3">
                  <c:v>2013-15</c:v>
                </c:pt>
                <c:pt idx="4">
                  <c:v>2014-16</c:v>
                </c:pt>
                <c:pt idx="5">
                  <c:v>2015-17</c:v>
                </c:pt>
                <c:pt idx="6">
                  <c:v>2016-18</c:v>
                </c:pt>
                <c:pt idx="7">
                  <c:v>2017-19</c:v>
                </c:pt>
                <c:pt idx="8">
                  <c:v>2018-20</c:v>
                </c:pt>
                <c:pt idx="9">
                  <c:v>2019-21</c:v>
                </c:pt>
              </c:strCache>
            </c:strRef>
          </c:cat>
          <c:val>
            <c:numRef>
              <c:f>Sheet1!$B$5:$K$5</c:f>
              <c:numCache>
                <c:formatCode>0.0</c:formatCode>
                <c:ptCount val="10"/>
                <c:pt idx="0">
                  <c:v>2</c:v>
                </c:pt>
                <c:pt idx="1">
                  <c:v>2</c:v>
                </c:pt>
                <c:pt idx="2">
                  <c:v>0.3</c:v>
                </c:pt>
                <c:pt idx="3">
                  <c:v>0</c:v>
                </c:pt>
                <c:pt idx="4">
                  <c:v>0.7</c:v>
                </c:pt>
                <c:pt idx="5">
                  <c:v>0.7</c:v>
                </c:pt>
                <c:pt idx="6">
                  <c:v>0.7</c:v>
                </c:pt>
                <c:pt idx="7">
                  <c:v>0</c:v>
                </c:pt>
                <c:pt idx="8">
                  <c:v>1</c:v>
                </c:pt>
                <c:pt idx="9">
                  <c:v>2.2999999999999998</c:v>
                </c:pt>
              </c:numCache>
            </c:numRef>
          </c:val>
          <c:smooth val="0"/>
          <c:extLst>
            <c:ext xmlns:c16="http://schemas.microsoft.com/office/drawing/2014/chart" uri="{C3380CC4-5D6E-409C-BE32-E72D297353CC}">
              <c16:uniqueId val="{00000007-1831-4E19-9467-16AEBE384D21}"/>
            </c:ext>
          </c:extLst>
        </c:ser>
        <c:ser>
          <c:idx val="4"/>
          <c:order val="4"/>
          <c:tx>
            <c:strRef>
              <c:f>Sheet1!$A$6</c:f>
              <c:strCache>
                <c:ptCount val="1"/>
                <c:pt idx="0">
                  <c:v>NAAQS</c:v>
                </c:pt>
              </c:strCache>
            </c:strRef>
          </c:tx>
          <c:spPr>
            <a:ln w="28575" cap="rnd">
              <a:solidFill>
                <a:srgbClr val="FF0000"/>
              </a:solidFill>
              <a:round/>
            </a:ln>
            <a:effectLst/>
          </c:spPr>
          <c:marker>
            <c:symbol val="circle"/>
            <c:size val="5"/>
            <c:spPr>
              <a:noFill/>
              <a:ln w="9525">
                <a:noFill/>
              </a:ln>
              <a:effectLst/>
            </c:spPr>
          </c:marker>
          <c:cat>
            <c:strRef>
              <c:f>Sheet1!$B$1:$K$1</c:f>
              <c:strCache>
                <c:ptCount val="10"/>
                <c:pt idx="0">
                  <c:v>2010-12</c:v>
                </c:pt>
                <c:pt idx="1">
                  <c:v>2011-13</c:v>
                </c:pt>
                <c:pt idx="2">
                  <c:v>2012-14</c:v>
                </c:pt>
                <c:pt idx="3">
                  <c:v>2013-15</c:v>
                </c:pt>
                <c:pt idx="4">
                  <c:v>2014-16</c:v>
                </c:pt>
                <c:pt idx="5">
                  <c:v>2015-17</c:v>
                </c:pt>
                <c:pt idx="6">
                  <c:v>2016-18</c:v>
                </c:pt>
                <c:pt idx="7">
                  <c:v>2017-19</c:v>
                </c:pt>
                <c:pt idx="8">
                  <c:v>2018-20</c:v>
                </c:pt>
                <c:pt idx="9">
                  <c:v>2019-21</c:v>
                </c:pt>
              </c:strCache>
            </c:strRef>
          </c:cat>
          <c:val>
            <c:numRef>
              <c:f>Sheet1!$B$6:$K$6</c:f>
              <c:numCache>
                <c:formatCode>0.0</c:formatCode>
                <c:ptCount val="10"/>
                <c:pt idx="0">
                  <c:v>1</c:v>
                </c:pt>
                <c:pt idx="1">
                  <c:v>1</c:v>
                </c:pt>
                <c:pt idx="2">
                  <c:v>1</c:v>
                </c:pt>
                <c:pt idx="3">
                  <c:v>1.01</c:v>
                </c:pt>
                <c:pt idx="4">
                  <c:v>1</c:v>
                </c:pt>
                <c:pt idx="5">
                  <c:v>1</c:v>
                </c:pt>
                <c:pt idx="6">
                  <c:v>1</c:v>
                </c:pt>
                <c:pt idx="7">
                  <c:v>1</c:v>
                </c:pt>
                <c:pt idx="8">
                  <c:v>1</c:v>
                </c:pt>
                <c:pt idx="9">
                  <c:v>1</c:v>
                </c:pt>
              </c:numCache>
            </c:numRef>
          </c:val>
          <c:smooth val="0"/>
          <c:extLst>
            <c:ext xmlns:c16="http://schemas.microsoft.com/office/drawing/2014/chart" uri="{C3380CC4-5D6E-409C-BE32-E72D297353CC}">
              <c16:uniqueId val="{00000008-1831-4E19-9467-16AEBE384D21}"/>
            </c:ext>
          </c:extLst>
        </c:ser>
        <c:dLbls>
          <c:showLegendKey val="0"/>
          <c:showVal val="0"/>
          <c:showCatName val="0"/>
          <c:showSerName val="0"/>
          <c:showPercent val="0"/>
          <c:showBubbleSize val="0"/>
        </c:dLbls>
        <c:marker val="1"/>
        <c:smooth val="0"/>
        <c:axId val="606546207"/>
        <c:axId val="606565343"/>
      </c:lineChart>
      <c:catAx>
        <c:axId val="60654620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Averaging Period</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6565343"/>
        <c:crosses val="autoZero"/>
        <c:auto val="1"/>
        <c:lblAlgn val="ctr"/>
        <c:lblOffset val="100"/>
        <c:noMultiLvlLbl val="0"/>
      </c:catAx>
      <c:valAx>
        <c:axId val="6065653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Estimated Number of Exceedances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6546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6A_4E3E893C.xml><?xml version="1.0" encoding="utf-8"?>
<p188:cmLst xmlns:a="http://schemas.openxmlformats.org/drawingml/2006/main" xmlns:r="http://schemas.openxmlformats.org/officeDocument/2006/relationships" xmlns:p188="http://schemas.microsoft.com/office/powerpoint/2018/8/main">
  <p188:cm id="{5D939A5F-02BB-4781-8E05-44B7DFF6B99C}" authorId="{557673DE-03DC-6A6C-BA44-C7EAC6FC6B58}" status="resolved" created="2022-06-13T15:46:38.527" complete="100000">
    <ac:deMkLst xmlns:ac="http://schemas.microsoft.com/office/drawing/2013/main/command">
      <pc:docMk xmlns:pc="http://schemas.microsoft.com/office/powerpoint/2013/main/command"/>
      <pc:sldMk xmlns:pc="http://schemas.microsoft.com/office/powerpoint/2013/main/command" cId="1312721212" sldId="618"/>
      <ac:graphicFrameMk id="6" creationId="{D0557249-46D3-4C84-A097-5B8444DD0A83}"/>
    </ac:deMkLst>
    <p188:replyLst>
      <p188:reply id="{D3935F70-3F92-4F44-9645-829A1FA50388}" authorId="{C4548ACB-AC5B-8BFA-F173-6E55857B8704}" created="2022-06-21T19:53:55.648">
        <p188:txBody>
          <a:bodyPr/>
          <a:lstStyle/>
          <a:p>
            <a:r>
              <a:rPr lang="en-US"/>
              <a:t>I don't think so at this point since the formal process has not started</a:t>
            </a:r>
          </a:p>
        </p188:txBody>
      </p188:reply>
    </p188:replyLst>
    <p188:txBody>
      <a:bodyPr/>
      <a:lstStyle/>
      <a:p>
        <a:r>
          <a:rPr lang="en-US"/>
          <a:t>Should we mention we are expecting Non-Attainment designations from EPA?</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B5217A-23D3-4AB7-B438-E6DE2A30AF7C}" type="doc">
      <dgm:prSet loTypeId="urn:microsoft.com/office/officeart/2005/8/layout/orgChart1" loCatId="hierarchy" qsTypeId="urn:microsoft.com/office/officeart/2005/8/quickstyle/simple1" qsCatId="simple" csTypeId="urn:microsoft.com/office/officeart/2005/8/colors/accent1_2" csCatId="accent1" phldr="1"/>
      <dgm:spPr/>
    </dgm:pt>
    <dgm:pt modelId="{9DCC611A-CAAD-477D-9EE6-6A11B2E6E35E}">
      <dgm:prSet custT="1"/>
      <dgm:spPr>
        <a:solidFill>
          <a:srgbClr val="0070C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bg1"/>
              </a:solidFill>
              <a:effectLst/>
              <a:latin typeface="Calibri" panose="020F0502020204030204" pitchFamily="34" charset="0"/>
              <a:cs typeface="Calibri" panose="020F0502020204030204" pitchFamily="34" charset="0"/>
            </a:rPr>
            <a:t>Air Quality Bureau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Calibri" panose="020F0502020204030204" pitchFamily="34" charset="0"/>
              <a:cs typeface="Calibri" panose="020F0502020204030204" pitchFamily="34" charset="0"/>
            </a:rPr>
            <a:t>84 Full Time Employees</a:t>
          </a:r>
        </a:p>
      </dgm:t>
    </dgm:pt>
    <dgm:pt modelId="{5780F22D-3712-410C-AD97-E4C3ED062BC5}" type="parTrans" cxnId="{AEE02990-4AA6-4D5F-A39A-3D3D629144AB}">
      <dgm:prSet/>
      <dgm:spPr/>
      <dgm:t>
        <a:bodyPr/>
        <a:lstStyle/>
        <a:p>
          <a:endParaRPr lang="en-US" sz="1000">
            <a:latin typeface="Calibri" panose="020F0502020204030204" pitchFamily="34" charset="0"/>
            <a:cs typeface="Calibri" panose="020F0502020204030204" pitchFamily="34" charset="0"/>
          </a:endParaRPr>
        </a:p>
      </dgm:t>
    </dgm:pt>
    <dgm:pt modelId="{FEDCA834-7371-4901-B3C7-2355E120F77A}" type="sibTrans" cxnId="{AEE02990-4AA6-4D5F-A39A-3D3D629144AB}">
      <dgm:prSet/>
      <dgm:spPr/>
      <dgm:t>
        <a:bodyPr/>
        <a:lstStyle/>
        <a:p>
          <a:endParaRPr lang="en-US" sz="1000">
            <a:latin typeface="Calibri" panose="020F0502020204030204" pitchFamily="34" charset="0"/>
            <a:cs typeface="Calibri" panose="020F0502020204030204" pitchFamily="34" charset="0"/>
          </a:endParaRPr>
        </a:p>
      </dgm:t>
    </dgm:pt>
    <dgm:pt modelId="{2BC4B5C1-870F-468E-9F71-7FE930A67212}">
      <dgm:prSet custT="1"/>
      <dgm:spPr>
        <a:solidFill>
          <a:srgbClr val="0070C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anose="020F0502020204030204" pitchFamily="34" charset="0"/>
              <a:cs typeface="Calibri" panose="020F0502020204030204" pitchFamily="34" charset="0"/>
            </a:rPr>
            <a:t>Planning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Control Strategies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Modeling and Emission Inventory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Small Business Assistance Program</a:t>
          </a:r>
          <a:endParaRPr kumimoji="0" lang="en-US" sz="10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dgm:t>
    </dgm:pt>
    <dgm:pt modelId="{E7C42083-5F86-475D-9611-B79FEC0706D6}" type="parTrans" cxnId="{D01FD40F-F991-4EC9-9037-EBDF55298D2E}">
      <dgm:prSet/>
      <dgm:spPr/>
      <dgm:t>
        <a:bodyPr/>
        <a:lstStyle/>
        <a:p>
          <a:endParaRPr lang="en-US" sz="1000">
            <a:latin typeface="Calibri" panose="020F0502020204030204" pitchFamily="34" charset="0"/>
            <a:cs typeface="Calibri" panose="020F0502020204030204" pitchFamily="34" charset="0"/>
          </a:endParaRPr>
        </a:p>
      </dgm:t>
    </dgm:pt>
    <dgm:pt modelId="{94735890-DF0B-47FF-9F79-828E02311A84}" type="sibTrans" cxnId="{D01FD40F-F991-4EC9-9037-EBDF55298D2E}">
      <dgm:prSet/>
      <dgm:spPr/>
      <dgm:t>
        <a:bodyPr/>
        <a:lstStyle/>
        <a:p>
          <a:endParaRPr lang="en-US" sz="1000">
            <a:latin typeface="Calibri" panose="020F0502020204030204" pitchFamily="34" charset="0"/>
            <a:cs typeface="Calibri" panose="020F0502020204030204" pitchFamily="34" charset="0"/>
          </a:endParaRPr>
        </a:p>
      </dgm:t>
    </dgm:pt>
    <dgm:pt modelId="{E67C5FE6-C2B6-4310-8901-695DEFCECBCA}">
      <dgm:prSet custT="1"/>
      <dgm:spPr>
        <a:solidFill>
          <a:srgbClr val="0070C0"/>
        </a:solidFill>
      </dgm:spPr>
      <dgm:t>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1600" b="1" i="0" u="none" strike="noStrike" cap="none" normalizeH="0" baseline="0">
              <a:ln>
                <a:noFill/>
              </a:ln>
              <a:solidFill>
                <a:schemeClr val="bg1"/>
              </a:solidFill>
              <a:effectLst/>
              <a:latin typeface="Calibri" panose="020F0502020204030204" pitchFamily="34" charset="0"/>
              <a:cs typeface="Calibri" panose="020F0502020204030204" pitchFamily="34" charset="0"/>
            </a:rPr>
            <a:t>Permitting</a:t>
          </a:r>
        </a:p>
        <a:p>
          <a:pPr marL="0" marR="0" lvl="0" indent="0" algn="ctr" defTabSz="914400" rtl="0" eaLnBrk="1" fontAlgn="base" latinLnBrk="0" hangingPunct="1">
            <a:lnSpc>
              <a:spcPct val="100000"/>
            </a:lnSpc>
            <a:spcBef>
              <a:spcPts val="600"/>
            </a:spcBef>
            <a:spcAft>
              <a:spcPct val="0"/>
            </a:spcAft>
            <a:buClrTx/>
            <a:buSzTx/>
            <a:buFontTx/>
            <a:buNone/>
            <a:tabLst/>
          </a:pPr>
          <a:endParaRPr kumimoji="0" lang="en-US" sz="8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Minor Sources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Major Sources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Technical Services</a:t>
          </a:r>
        </a:p>
      </dgm:t>
    </dgm:pt>
    <dgm:pt modelId="{401CC9D3-339B-4D6B-879B-C36C4981F062}" type="parTrans" cxnId="{A8D337A3-104D-4B5F-AC80-25DA96A20F06}">
      <dgm:prSet/>
      <dgm:spPr/>
      <dgm:t>
        <a:bodyPr/>
        <a:lstStyle/>
        <a:p>
          <a:endParaRPr lang="en-US" sz="1000">
            <a:latin typeface="Calibri" panose="020F0502020204030204" pitchFamily="34" charset="0"/>
            <a:cs typeface="Calibri" panose="020F0502020204030204" pitchFamily="34" charset="0"/>
          </a:endParaRPr>
        </a:p>
      </dgm:t>
    </dgm:pt>
    <dgm:pt modelId="{DB4B2C9C-610C-4BA8-B3EE-F9B61497CE2B}" type="sibTrans" cxnId="{A8D337A3-104D-4B5F-AC80-25DA96A20F06}">
      <dgm:prSet/>
      <dgm:spPr/>
      <dgm:t>
        <a:bodyPr/>
        <a:lstStyle/>
        <a:p>
          <a:endParaRPr lang="en-US" sz="1000">
            <a:latin typeface="Calibri" panose="020F0502020204030204" pitchFamily="34" charset="0"/>
            <a:cs typeface="Calibri" panose="020F0502020204030204" pitchFamily="34" charset="0"/>
          </a:endParaRPr>
        </a:p>
      </dgm:t>
    </dgm:pt>
    <dgm:pt modelId="{D835EC3F-A560-47FC-BF95-D210C3F7D2EB}">
      <dgm:prSet custT="1"/>
      <dgm:spPr>
        <a:solidFill>
          <a:srgbClr val="0070C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Compliance and Enforcement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Inspections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Reports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Enforcement </a:t>
          </a:r>
          <a:endParaRPr kumimoji="0" lang="en-US" sz="10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dgm:t>
    </dgm:pt>
    <dgm:pt modelId="{8F6B7BC4-1B19-47CC-82DE-68731ACFED53}" type="parTrans" cxnId="{628C1886-DDF1-4141-85E9-2879AA1E91C6}">
      <dgm:prSet/>
      <dgm:spPr/>
      <dgm:t>
        <a:bodyPr/>
        <a:lstStyle/>
        <a:p>
          <a:endParaRPr lang="en-US" sz="1000">
            <a:latin typeface="Calibri" panose="020F0502020204030204" pitchFamily="34" charset="0"/>
            <a:cs typeface="Calibri" panose="020F0502020204030204" pitchFamily="34" charset="0"/>
          </a:endParaRPr>
        </a:p>
      </dgm:t>
    </dgm:pt>
    <dgm:pt modelId="{5F1ED9E3-48B2-44CA-8156-E82CBD8CFBEC}" type="sibTrans" cxnId="{628C1886-DDF1-4141-85E9-2879AA1E91C6}">
      <dgm:prSet/>
      <dgm:spPr/>
      <dgm:t>
        <a:bodyPr/>
        <a:lstStyle/>
        <a:p>
          <a:endParaRPr lang="en-US" sz="1000">
            <a:latin typeface="Calibri" panose="020F0502020204030204" pitchFamily="34" charset="0"/>
            <a:cs typeface="Calibri" panose="020F0502020204030204" pitchFamily="34" charset="0"/>
          </a:endParaRPr>
        </a:p>
      </dgm:t>
    </dgm:pt>
    <dgm:pt modelId="{D81C065E-531B-477B-83FB-15AF01D0B814}">
      <dgm:prSet custT="1"/>
      <dgm:spPr>
        <a:solidFill>
          <a:srgbClr val="0070C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Calibri" panose="020F0502020204030204" pitchFamily="34" charset="0"/>
              <a:cs typeface="Calibri" panose="020F0502020204030204" pitchFamily="34" charset="0"/>
            </a:rPr>
            <a:t>Operations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Monitoring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Quality Assurance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cs typeface="Calibri" panose="020F0502020204030204" pitchFamily="34" charset="0"/>
            </a:rPr>
            <a:t>Administrative Support</a:t>
          </a:r>
          <a:endParaRPr kumimoji="0" lang="en-US" sz="1000" b="1"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dgm:t>
    </dgm:pt>
    <dgm:pt modelId="{E3E1EAA8-7875-4BB5-B96E-886C6FEA4F64}" type="parTrans" cxnId="{6206AC98-3F38-4479-9897-8C704C177F07}">
      <dgm:prSet/>
      <dgm:spPr/>
      <dgm:t>
        <a:bodyPr/>
        <a:lstStyle/>
        <a:p>
          <a:endParaRPr lang="en-US" sz="1000">
            <a:latin typeface="Calibri" panose="020F0502020204030204" pitchFamily="34" charset="0"/>
            <a:cs typeface="Calibri" panose="020F0502020204030204" pitchFamily="34" charset="0"/>
          </a:endParaRPr>
        </a:p>
      </dgm:t>
    </dgm:pt>
    <dgm:pt modelId="{B3292B7B-6640-4E08-B20C-98FFDA47C6E9}" type="sibTrans" cxnId="{6206AC98-3F38-4479-9897-8C704C177F07}">
      <dgm:prSet/>
      <dgm:spPr/>
      <dgm:t>
        <a:bodyPr/>
        <a:lstStyle/>
        <a:p>
          <a:endParaRPr lang="en-US" sz="1000">
            <a:latin typeface="Calibri" panose="020F0502020204030204" pitchFamily="34" charset="0"/>
            <a:cs typeface="Calibri" panose="020F0502020204030204" pitchFamily="34" charset="0"/>
          </a:endParaRPr>
        </a:p>
      </dgm:t>
    </dgm:pt>
    <dgm:pt modelId="{6E8C03F1-6BA0-4C50-AE16-9759F2118960}" type="pres">
      <dgm:prSet presAssocID="{71B5217A-23D3-4AB7-B438-E6DE2A30AF7C}" presName="hierChild1" presStyleCnt="0">
        <dgm:presLayoutVars>
          <dgm:orgChart val="1"/>
          <dgm:chPref val="1"/>
          <dgm:dir/>
          <dgm:animOne val="branch"/>
          <dgm:animLvl val="lvl"/>
          <dgm:resizeHandles/>
        </dgm:presLayoutVars>
      </dgm:prSet>
      <dgm:spPr/>
    </dgm:pt>
    <dgm:pt modelId="{1E0AA7E2-C86C-4F8F-AC23-DD28970CEEC0}" type="pres">
      <dgm:prSet presAssocID="{9DCC611A-CAAD-477D-9EE6-6A11B2E6E35E}" presName="hierRoot1" presStyleCnt="0">
        <dgm:presLayoutVars>
          <dgm:hierBranch/>
        </dgm:presLayoutVars>
      </dgm:prSet>
      <dgm:spPr/>
    </dgm:pt>
    <dgm:pt modelId="{5B6B8707-3975-4CBC-B7D5-718F66D03969}" type="pres">
      <dgm:prSet presAssocID="{9DCC611A-CAAD-477D-9EE6-6A11B2E6E35E}" presName="rootComposite1" presStyleCnt="0"/>
      <dgm:spPr/>
    </dgm:pt>
    <dgm:pt modelId="{66C2B75F-7467-489F-B933-9B506E3F2D12}" type="pres">
      <dgm:prSet presAssocID="{9DCC611A-CAAD-477D-9EE6-6A11B2E6E35E}" presName="rootText1" presStyleLbl="node0" presStyleIdx="0" presStyleCnt="1" custScaleX="178004" custScaleY="91873" custLinFactNeighborX="-6716" custLinFactNeighborY="-49250">
        <dgm:presLayoutVars>
          <dgm:chPref val="3"/>
        </dgm:presLayoutVars>
      </dgm:prSet>
      <dgm:spPr/>
    </dgm:pt>
    <dgm:pt modelId="{9250CB6F-1C7B-4F1D-A730-3A1CE3FFBB9F}" type="pres">
      <dgm:prSet presAssocID="{9DCC611A-CAAD-477D-9EE6-6A11B2E6E35E}" presName="rootConnector1" presStyleLbl="node1" presStyleIdx="0" presStyleCnt="0"/>
      <dgm:spPr/>
    </dgm:pt>
    <dgm:pt modelId="{8B286803-A072-4074-B4E1-215CD0A354F0}" type="pres">
      <dgm:prSet presAssocID="{9DCC611A-CAAD-477D-9EE6-6A11B2E6E35E}" presName="hierChild2" presStyleCnt="0"/>
      <dgm:spPr/>
    </dgm:pt>
    <dgm:pt modelId="{97E80F7E-B4FB-4914-A9AF-AEA9CE1E1613}" type="pres">
      <dgm:prSet presAssocID="{E7C42083-5F86-475D-9611-B79FEC0706D6}" presName="Name35" presStyleLbl="parChTrans1D2" presStyleIdx="0" presStyleCnt="4"/>
      <dgm:spPr/>
    </dgm:pt>
    <dgm:pt modelId="{D9F50657-E006-4D60-8A13-4BD76A1D17CB}" type="pres">
      <dgm:prSet presAssocID="{2BC4B5C1-870F-468E-9F71-7FE930A67212}" presName="hierRoot2" presStyleCnt="0">
        <dgm:presLayoutVars>
          <dgm:hierBranch/>
        </dgm:presLayoutVars>
      </dgm:prSet>
      <dgm:spPr/>
    </dgm:pt>
    <dgm:pt modelId="{83BFE511-D48B-46C7-90F1-430A3B69D9FA}" type="pres">
      <dgm:prSet presAssocID="{2BC4B5C1-870F-468E-9F71-7FE930A67212}" presName="rootComposite" presStyleCnt="0"/>
      <dgm:spPr/>
    </dgm:pt>
    <dgm:pt modelId="{C28F3BD5-9681-4DCC-BA71-B8DC56788C19}" type="pres">
      <dgm:prSet presAssocID="{2BC4B5C1-870F-468E-9F71-7FE930A67212}" presName="rootText" presStyleLbl="node2" presStyleIdx="0" presStyleCnt="4" custScaleX="117036" custScaleY="127722">
        <dgm:presLayoutVars>
          <dgm:chPref val="3"/>
        </dgm:presLayoutVars>
      </dgm:prSet>
      <dgm:spPr/>
    </dgm:pt>
    <dgm:pt modelId="{CC4C4AB1-71BB-4E8B-8BB2-438D9166B42F}" type="pres">
      <dgm:prSet presAssocID="{2BC4B5C1-870F-468E-9F71-7FE930A67212}" presName="rootConnector" presStyleLbl="node2" presStyleIdx="0" presStyleCnt="4"/>
      <dgm:spPr/>
    </dgm:pt>
    <dgm:pt modelId="{4F3B37B3-21EF-4D75-B539-7696F304E135}" type="pres">
      <dgm:prSet presAssocID="{2BC4B5C1-870F-468E-9F71-7FE930A67212}" presName="hierChild4" presStyleCnt="0"/>
      <dgm:spPr/>
    </dgm:pt>
    <dgm:pt modelId="{26D0C87B-4B4C-4C16-A0E5-177DDD6D7BC4}" type="pres">
      <dgm:prSet presAssocID="{2BC4B5C1-870F-468E-9F71-7FE930A67212}" presName="hierChild5" presStyleCnt="0"/>
      <dgm:spPr/>
    </dgm:pt>
    <dgm:pt modelId="{A32F659A-A3DD-4E6A-9A50-97DD74829129}" type="pres">
      <dgm:prSet presAssocID="{401CC9D3-339B-4D6B-879B-C36C4981F062}" presName="Name35" presStyleLbl="parChTrans1D2" presStyleIdx="1" presStyleCnt="4"/>
      <dgm:spPr/>
    </dgm:pt>
    <dgm:pt modelId="{3F2EB29B-AB0A-47DB-A34E-57C05C6B4F61}" type="pres">
      <dgm:prSet presAssocID="{E67C5FE6-C2B6-4310-8901-695DEFCECBCA}" presName="hierRoot2" presStyleCnt="0">
        <dgm:presLayoutVars>
          <dgm:hierBranch/>
        </dgm:presLayoutVars>
      </dgm:prSet>
      <dgm:spPr/>
    </dgm:pt>
    <dgm:pt modelId="{7F19A6A7-C7C5-486A-9B03-71E65FA08373}" type="pres">
      <dgm:prSet presAssocID="{E67C5FE6-C2B6-4310-8901-695DEFCECBCA}" presName="rootComposite" presStyleCnt="0"/>
      <dgm:spPr/>
    </dgm:pt>
    <dgm:pt modelId="{6CF8CA7D-924B-4C2C-A170-FDAE9E17A1F0}" type="pres">
      <dgm:prSet presAssocID="{E67C5FE6-C2B6-4310-8901-695DEFCECBCA}" presName="rootText" presStyleLbl="node2" presStyleIdx="1" presStyleCnt="4" custScaleX="109099" custScaleY="139333">
        <dgm:presLayoutVars>
          <dgm:chPref val="3"/>
        </dgm:presLayoutVars>
      </dgm:prSet>
      <dgm:spPr/>
    </dgm:pt>
    <dgm:pt modelId="{58B2E2BF-91D1-469A-83BA-A2AED996705A}" type="pres">
      <dgm:prSet presAssocID="{E67C5FE6-C2B6-4310-8901-695DEFCECBCA}" presName="rootConnector" presStyleLbl="node2" presStyleIdx="1" presStyleCnt="4"/>
      <dgm:spPr/>
    </dgm:pt>
    <dgm:pt modelId="{E49DDB20-9699-41BB-B70E-90CDABA83839}" type="pres">
      <dgm:prSet presAssocID="{E67C5FE6-C2B6-4310-8901-695DEFCECBCA}" presName="hierChild4" presStyleCnt="0"/>
      <dgm:spPr/>
    </dgm:pt>
    <dgm:pt modelId="{3962245E-341D-4014-B8A6-8A76196DC27D}" type="pres">
      <dgm:prSet presAssocID="{E67C5FE6-C2B6-4310-8901-695DEFCECBCA}" presName="hierChild5" presStyleCnt="0"/>
      <dgm:spPr/>
    </dgm:pt>
    <dgm:pt modelId="{9CE90F73-AD2B-4310-9511-2770BA59A24D}" type="pres">
      <dgm:prSet presAssocID="{8F6B7BC4-1B19-47CC-82DE-68731ACFED53}" presName="Name35" presStyleLbl="parChTrans1D2" presStyleIdx="2" presStyleCnt="4"/>
      <dgm:spPr/>
    </dgm:pt>
    <dgm:pt modelId="{5BBAFFAC-2F4E-4AC6-8180-E1D661A97111}" type="pres">
      <dgm:prSet presAssocID="{D835EC3F-A560-47FC-BF95-D210C3F7D2EB}" presName="hierRoot2" presStyleCnt="0">
        <dgm:presLayoutVars>
          <dgm:hierBranch/>
        </dgm:presLayoutVars>
      </dgm:prSet>
      <dgm:spPr/>
    </dgm:pt>
    <dgm:pt modelId="{2E716AC4-B987-4207-8AAD-EE8D784B09C8}" type="pres">
      <dgm:prSet presAssocID="{D835EC3F-A560-47FC-BF95-D210C3F7D2EB}" presName="rootComposite" presStyleCnt="0"/>
      <dgm:spPr/>
    </dgm:pt>
    <dgm:pt modelId="{03332730-61CF-4D16-9FA3-2831DAFCD4C4}" type="pres">
      <dgm:prSet presAssocID="{D835EC3F-A560-47FC-BF95-D210C3F7D2EB}" presName="rootText" presStyleLbl="node2" presStyleIdx="2" presStyleCnt="4" custScaleX="114128" custScaleY="137809">
        <dgm:presLayoutVars>
          <dgm:chPref val="3"/>
        </dgm:presLayoutVars>
      </dgm:prSet>
      <dgm:spPr/>
    </dgm:pt>
    <dgm:pt modelId="{12B8B83E-367E-41AF-BB8F-FAA32DFB2D72}" type="pres">
      <dgm:prSet presAssocID="{D835EC3F-A560-47FC-BF95-D210C3F7D2EB}" presName="rootConnector" presStyleLbl="node2" presStyleIdx="2" presStyleCnt="4"/>
      <dgm:spPr/>
    </dgm:pt>
    <dgm:pt modelId="{19379208-D4CA-4240-99AB-A651E566C4CF}" type="pres">
      <dgm:prSet presAssocID="{D835EC3F-A560-47FC-BF95-D210C3F7D2EB}" presName="hierChild4" presStyleCnt="0"/>
      <dgm:spPr/>
    </dgm:pt>
    <dgm:pt modelId="{9A07E40F-CDFB-4AE9-9009-62AC60FA7D67}" type="pres">
      <dgm:prSet presAssocID="{D835EC3F-A560-47FC-BF95-D210C3F7D2EB}" presName="hierChild5" presStyleCnt="0"/>
      <dgm:spPr/>
    </dgm:pt>
    <dgm:pt modelId="{6AE3D190-F083-4E58-B2FF-9850DB00CFD0}" type="pres">
      <dgm:prSet presAssocID="{E3E1EAA8-7875-4BB5-B96E-886C6FEA4F64}" presName="Name35" presStyleLbl="parChTrans1D2" presStyleIdx="3" presStyleCnt="4"/>
      <dgm:spPr/>
    </dgm:pt>
    <dgm:pt modelId="{442FB7CC-B62F-42D5-A16A-A0893E0DCEDD}" type="pres">
      <dgm:prSet presAssocID="{D81C065E-531B-477B-83FB-15AF01D0B814}" presName="hierRoot2" presStyleCnt="0">
        <dgm:presLayoutVars>
          <dgm:hierBranch/>
        </dgm:presLayoutVars>
      </dgm:prSet>
      <dgm:spPr/>
    </dgm:pt>
    <dgm:pt modelId="{63D784FA-2004-4562-86F6-691B8218DC8E}" type="pres">
      <dgm:prSet presAssocID="{D81C065E-531B-477B-83FB-15AF01D0B814}" presName="rootComposite" presStyleCnt="0"/>
      <dgm:spPr/>
    </dgm:pt>
    <dgm:pt modelId="{C400CCE8-9233-4C1D-8ABC-C45475368987}" type="pres">
      <dgm:prSet presAssocID="{D81C065E-531B-477B-83FB-15AF01D0B814}" presName="rootText" presStyleLbl="node2" presStyleIdx="3" presStyleCnt="4" custScaleX="113951" custScaleY="127722">
        <dgm:presLayoutVars>
          <dgm:chPref val="3"/>
        </dgm:presLayoutVars>
      </dgm:prSet>
      <dgm:spPr/>
    </dgm:pt>
    <dgm:pt modelId="{638093BE-8073-4946-AA59-D74E220B670A}" type="pres">
      <dgm:prSet presAssocID="{D81C065E-531B-477B-83FB-15AF01D0B814}" presName="rootConnector" presStyleLbl="node2" presStyleIdx="3" presStyleCnt="4"/>
      <dgm:spPr/>
    </dgm:pt>
    <dgm:pt modelId="{9FAEA163-9CF4-45E6-A46F-2EE1EC0B4F7F}" type="pres">
      <dgm:prSet presAssocID="{D81C065E-531B-477B-83FB-15AF01D0B814}" presName="hierChild4" presStyleCnt="0"/>
      <dgm:spPr/>
    </dgm:pt>
    <dgm:pt modelId="{C1F0CBA0-909A-4CAF-AE97-94B941A2B639}" type="pres">
      <dgm:prSet presAssocID="{D81C065E-531B-477B-83FB-15AF01D0B814}" presName="hierChild5" presStyleCnt="0"/>
      <dgm:spPr/>
    </dgm:pt>
    <dgm:pt modelId="{77353C38-C616-4A56-ADC7-243C1FB2D1E7}" type="pres">
      <dgm:prSet presAssocID="{9DCC611A-CAAD-477D-9EE6-6A11B2E6E35E}" presName="hierChild3" presStyleCnt="0"/>
      <dgm:spPr/>
    </dgm:pt>
  </dgm:ptLst>
  <dgm:cxnLst>
    <dgm:cxn modelId="{A8470A03-1809-45C0-B22E-BF0454C337AB}" type="presOf" srcId="{D81C065E-531B-477B-83FB-15AF01D0B814}" destId="{638093BE-8073-4946-AA59-D74E220B670A}" srcOrd="1" destOrd="0" presId="urn:microsoft.com/office/officeart/2005/8/layout/orgChart1"/>
    <dgm:cxn modelId="{4C89A70A-B12A-4AF5-8085-1CC0C9AAE2BB}" type="presOf" srcId="{E67C5FE6-C2B6-4310-8901-695DEFCECBCA}" destId="{6CF8CA7D-924B-4C2C-A170-FDAE9E17A1F0}" srcOrd="0" destOrd="0" presId="urn:microsoft.com/office/officeart/2005/8/layout/orgChart1"/>
    <dgm:cxn modelId="{D01FD40F-F991-4EC9-9037-EBDF55298D2E}" srcId="{9DCC611A-CAAD-477D-9EE6-6A11B2E6E35E}" destId="{2BC4B5C1-870F-468E-9F71-7FE930A67212}" srcOrd="0" destOrd="0" parTransId="{E7C42083-5F86-475D-9611-B79FEC0706D6}" sibTransId="{94735890-DF0B-47FF-9F79-828E02311A84}"/>
    <dgm:cxn modelId="{96EF522D-04D8-4EEE-B1E1-D538AB37EE09}" type="presOf" srcId="{D835EC3F-A560-47FC-BF95-D210C3F7D2EB}" destId="{12B8B83E-367E-41AF-BB8F-FAA32DFB2D72}" srcOrd="1" destOrd="0" presId="urn:microsoft.com/office/officeart/2005/8/layout/orgChart1"/>
    <dgm:cxn modelId="{DFF35E39-8DBA-4251-BBDF-B8620556D9A6}" type="presOf" srcId="{D835EC3F-A560-47FC-BF95-D210C3F7D2EB}" destId="{03332730-61CF-4D16-9FA3-2831DAFCD4C4}" srcOrd="0" destOrd="0" presId="urn:microsoft.com/office/officeart/2005/8/layout/orgChart1"/>
    <dgm:cxn modelId="{834A4567-1C3B-42EC-9565-B16AF88A845D}" type="presOf" srcId="{71B5217A-23D3-4AB7-B438-E6DE2A30AF7C}" destId="{6E8C03F1-6BA0-4C50-AE16-9759F2118960}" srcOrd="0" destOrd="0" presId="urn:microsoft.com/office/officeart/2005/8/layout/orgChart1"/>
    <dgm:cxn modelId="{592D0A6D-12E8-445E-A9E7-2D975D5D4EEF}" type="presOf" srcId="{E7C42083-5F86-475D-9611-B79FEC0706D6}" destId="{97E80F7E-B4FB-4914-A9AF-AEA9CE1E1613}" srcOrd="0" destOrd="0" presId="urn:microsoft.com/office/officeart/2005/8/layout/orgChart1"/>
    <dgm:cxn modelId="{84407771-7AEE-4397-B414-613718473B98}" type="presOf" srcId="{E3E1EAA8-7875-4BB5-B96E-886C6FEA4F64}" destId="{6AE3D190-F083-4E58-B2FF-9850DB00CFD0}" srcOrd="0" destOrd="0" presId="urn:microsoft.com/office/officeart/2005/8/layout/orgChart1"/>
    <dgm:cxn modelId="{D9B69151-F1E2-4D7E-86ED-610130EA2D1F}" type="presOf" srcId="{401CC9D3-339B-4D6B-879B-C36C4981F062}" destId="{A32F659A-A3DD-4E6A-9A50-97DD74829129}" srcOrd="0" destOrd="0" presId="urn:microsoft.com/office/officeart/2005/8/layout/orgChart1"/>
    <dgm:cxn modelId="{628C1886-DDF1-4141-85E9-2879AA1E91C6}" srcId="{9DCC611A-CAAD-477D-9EE6-6A11B2E6E35E}" destId="{D835EC3F-A560-47FC-BF95-D210C3F7D2EB}" srcOrd="2" destOrd="0" parTransId="{8F6B7BC4-1B19-47CC-82DE-68731ACFED53}" sibTransId="{5F1ED9E3-48B2-44CA-8156-E82CBD8CFBEC}"/>
    <dgm:cxn modelId="{AEE02990-4AA6-4D5F-A39A-3D3D629144AB}" srcId="{71B5217A-23D3-4AB7-B438-E6DE2A30AF7C}" destId="{9DCC611A-CAAD-477D-9EE6-6A11B2E6E35E}" srcOrd="0" destOrd="0" parTransId="{5780F22D-3712-410C-AD97-E4C3ED062BC5}" sibTransId="{FEDCA834-7371-4901-B3C7-2355E120F77A}"/>
    <dgm:cxn modelId="{6206AC98-3F38-4479-9897-8C704C177F07}" srcId="{9DCC611A-CAAD-477D-9EE6-6A11B2E6E35E}" destId="{D81C065E-531B-477B-83FB-15AF01D0B814}" srcOrd="3" destOrd="0" parTransId="{E3E1EAA8-7875-4BB5-B96E-886C6FEA4F64}" sibTransId="{B3292B7B-6640-4E08-B20C-98FFDA47C6E9}"/>
    <dgm:cxn modelId="{2ADACB9A-5C38-49A1-90D1-06B9E2F84279}" type="presOf" srcId="{2BC4B5C1-870F-468E-9F71-7FE930A67212}" destId="{C28F3BD5-9681-4DCC-BA71-B8DC56788C19}" srcOrd="0" destOrd="0" presId="urn:microsoft.com/office/officeart/2005/8/layout/orgChart1"/>
    <dgm:cxn modelId="{A8D337A3-104D-4B5F-AC80-25DA96A20F06}" srcId="{9DCC611A-CAAD-477D-9EE6-6A11B2E6E35E}" destId="{E67C5FE6-C2B6-4310-8901-695DEFCECBCA}" srcOrd="1" destOrd="0" parTransId="{401CC9D3-339B-4D6B-879B-C36C4981F062}" sibTransId="{DB4B2C9C-610C-4BA8-B3EE-F9B61497CE2B}"/>
    <dgm:cxn modelId="{EFF132B3-07EA-4E6D-A958-B41664EABA41}" type="presOf" srcId="{8F6B7BC4-1B19-47CC-82DE-68731ACFED53}" destId="{9CE90F73-AD2B-4310-9511-2770BA59A24D}" srcOrd="0" destOrd="0" presId="urn:microsoft.com/office/officeart/2005/8/layout/orgChart1"/>
    <dgm:cxn modelId="{8B0C97CB-389A-4210-B011-6831E02F321F}" type="presOf" srcId="{9DCC611A-CAAD-477D-9EE6-6A11B2E6E35E}" destId="{9250CB6F-1C7B-4F1D-A730-3A1CE3FFBB9F}" srcOrd="1" destOrd="0" presId="urn:microsoft.com/office/officeart/2005/8/layout/orgChart1"/>
    <dgm:cxn modelId="{8E2FA5D4-8D3A-4D63-9013-F53C406A3982}" type="presOf" srcId="{9DCC611A-CAAD-477D-9EE6-6A11B2E6E35E}" destId="{66C2B75F-7467-489F-B933-9B506E3F2D12}" srcOrd="0" destOrd="0" presId="urn:microsoft.com/office/officeart/2005/8/layout/orgChart1"/>
    <dgm:cxn modelId="{55099DDA-6E89-4B5C-9F02-6E3C92130705}" type="presOf" srcId="{2BC4B5C1-870F-468E-9F71-7FE930A67212}" destId="{CC4C4AB1-71BB-4E8B-8BB2-438D9166B42F}" srcOrd="1" destOrd="0" presId="urn:microsoft.com/office/officeart/2005/8/layout/orgChart1"/>
    <dgm:cxn modelId="{7A66D2E1-6CDA-42B2-A195-ADE38D624D1E}" type="presOf" srcId="{D81C065E-531B-477B-83FB-15AF01D0B814}" destId="{C400CCE8-9233-4C1D-8ABC-C45475368987}" srcOrd="0" destOrd="0" presId="urn:microsoft.com/office/officeart/2005/8/layout/orgChart1"/>
    <dgm:cxn modelId="{666491F0-BAB7-44F0-BD27-8F77F3852A01}" type="presOf" srcId="{E67C5FE6-C2B6-4310-8901-695DEFCECBCA}" destId="{58B2E2BF-91D1-469A-83BA-A2AED996705A}" srcOrd="1" destOrd="0" presId="urn:microsoft.com/office/officeart/2005/8/layout/orgChart1"/>
    <dgm:cxn modelId="{D9C0E161-B730-46B5-801C-764266C7266B}" type="presParOf" srcId="{6E8C03F1-6BA0-4C50-AE16-9759F2118960}" destId="{1E0AA7E2-C86C-4F8F-AC23-DD28970CEEC0}" srcOrd="0" destOrd="0" presId="urn:microsoft.com/office/officeart/2005/8/layout/orgChart1"/>
    <dgm:cxn modelId="{CD769293-FF9D-4F96-AE45-CA7A236AB8D2}" type="presParOf" srcId="{1E0AA7E2-C86C-4F8F-AC23-DD28970CEEC0}" destId="{5B6B8707-3975-4CBC-B7D5-718F66D03969}" srcOrd="0" destOrd="0" presId="urn:microsoft.com/office/officeart/2005/8/layout/orgChart1"/>
    <dgm:cxn modelId="{5588D149-39DC-498D-8DF4-BAA71B64F339}" type="presParOf" srcId="{5B6B8707-3975-4CBC-B7D5-718F66D03969}" destId="{66C2B75F-7467-489F-B933-9B506E3F2D12}" srcOrd="0" destOrd="0" presId="urn:microsoft.com/office/officeart/2005/8/layout/orgChart1"/>
    <dgm:cxn modelId="{2C0604A4-AA8A-4D6F-8F97-24B8DF943550}" type="presParOf" srcId="{5B6B8707-3975-4CBC-B7D5-718F66D03969}" destId="{9250CB6F-1C7B-4F1D-A730-3A1CE3FFBB9F}" srcOrd="1" destOrd="0" presId="urn:microsoft.com/office/officeart/2005/8/layout/orgChart1"/>
    <dgm:cxn modelId="{786BF36C-1F15-4994-B5C7-B93F1BBD8A5E}" type="presParOf" srcId="{1E0AA7E2-C86C-4F8F-AC23-DD28970CEEC0}" destId="{8B286803-A072-4074-B4E1-215CD0A354F0}" srcOrd="1" destOrd="0" presId="urn:microsoft.com/office/officeart/2005/8/layout/orgChart1"/>
    <dgm:cxn modelId="{5AF94045-D6F7-41C3-955E-629C74E179AF}" type="presParOf" srcId="{8B286803-A072-4074-B4E1-215CD0A354F0}" destId="{97E80F7E-B4FB-4914-A9AF-AEA9CE1E1613}" srcOrd="0" destOrd="0" presId="urn:microsoft.com/office/officeart/2005/8/layout/orgChart1"/>
    <dgm:cxn modelId="{443AE5CB-3A76-412E-8519-FE8C415CED39}" type="presParOf" srcId="{8B286803-A072-4074-B4E1-215CD0A354F0}" destId="{D9F50657-E006-4D60-8A13-4BD76A1D17CB}" srcOrd="1" destOrd="0" presId="urn:microsoft.com/office/officeart/2005/8/layout/orgChart1"/>
    <dgm:cxn modelId="{CA9F4869-0406-4420-957D-B2703A8458D7}" type="presParOf" srcId="{D9F50657-E006-4D60-8A13-4BD76A1D17CB}" destId="{83BFE511-D48B-46C7-90F1-430A3B69D9FA}" srcOrd="0" destOrd="0" presId="urn:microsoft.com/office/officeart/2005/8/layout/orgChart1"/>
    <dgm:cxn modelId="{5A0D7A7A-F777-414B-84D0-06BFA3004E05}" type="presParOf" srcId="{83BFE511-D48B-46C7-90F1-430A3B69D9FA}" destId="{C28F3BD5-9681-4DCC-BA71-B8DC56788C19}" srcOrd="0" destOrd="0" presId="urn:microsoft.com/office/officeart/2005/8/layout/orgChart1"/>
    <dgm:cxn modelId="{8081A8DD-B75C-48DE-BFFE-6DB7C1761F84}" type="presParOf" srcId="{83BFE511-D48B-46C7-90F1-430A3B69D9FA}" destId="{CC4C4AB1-71BB-4E8B-8BB2-438D9166B42F}" srcOrd="1" destOrd="0" presId="urn:microsoft.com/office/officeart/2005/8/layout/orgChart1"/>
    <dgm:cxn modelId="{ABBB6FB4-1DA5-49BC-88C9-3DD1FDC6430C}" type="presParOf" srcId="{D9F50657-E006-4D60-8A13-4BD76A1D17CB}" destId="{4F3B37B3-21EF-4D75-B539-7696F304E135}" srcOrd="1" destOrd="0" presId="urn:microsoft.com/office/officeart/2005/8/layout/orgChart1"/>
    <dgm:cxn modelId="{2A8AAAD2-2CEA-4D18-8DB4-6A02A1A707A0}" type="presParOf" srcId="{D9F50657-E006-4D60-8A13-4BD76A1D17CB}" destId="{26D0C87B-4B4C-4C16-A0E5-177DDD6D7BC4}" srcOrd="2" destOrd="0" presId="urn:microsoft.com/office/officeart/2005/8/layout/orgChart1"/>
    <dgm:cxn modelId="{D5650D9A-F6A7-45B6-9119-E9A217781B4A}" type="presParOf" srcId="{8B286803-A072-4074-B4E1-215CD0A354F0}" destId="{A32F659A-A3DD-4E6A-9A50-97DD74829129}" srcOrd="2" destOrd="0" presId="urn:microsoft.com/office/officeart/2005/8/layout/orgChart1"/>
    <dgm:cxn modelId="{E305F520-BE45-4F4E-AE57-6B2330A72E61}" type="presParOf" srcId="{8B286803-A072-4074-B4E1-215CD0A354F0}" destId="{3F2EB29B-AB0A-47DB-A34E-57C05C6B4F61}" srcOrd="3" destOrd="0" presId="urn:microsoft.com/office/officeart/2005/8/layout/orgChart1"/>
    <dgm:cxn modelId="{50D23F83-B750-4914-ABFE-CF6CCD2716F6}" type="presParOf" srcId="{3F2EB29B-AB0A-47DB-A34E-57C05C6B4F61}" destId="{7F19A6A7-C7C5-486A-9B03-71E65FA08373}" srcOrd="0" destOrd="0" presId="urn:microsoft.com/office/officeart/2005/8/layout/orgChart1"/>
    <dgm:cxn modelId="{B0584B0B-6B56-4691-A4DD-45A51B129C17}" type="presParOf" srcId="{7F19A6A7-C7C5-486A-9B03-71E65FA08373}" destId="{6CF8CA7D-924B-4C2C-A170-FDAE9E17A1F0}" srcOrd="0" destOrd="0" presId="urn:microsoft.com/office/officeart/2005/8/layout/orgChart1"/>
    <dgm:cxn modelId="{3BEDB31B-BF1B-4443-9D1E-AB314A7BDB23}" type="presParOf" srcId="{7F19A6A7-C7C5-486A-9B03-71E65FA08373}" destId="{58B2E2BF-91D1-469A-83BA-A2AED996705A}" srcOrd="1" destOrd="0" presId="urn:microsoft.com/office/officeart/2005/8/layout/orgChart1"/>
    <dgm:cxn modelId="{C15C3291-72E8-4414-9ADF-C0DDC4256955}" type="presParOf" srcId="{3F2EB29B-AB0A-47DB-A34E-57C05C6B4F61}" destId="{E49DDB20-9699-41BB-B70E-90CDABA83839}" srcOrd="1" destOrd="0" presId="urn:microsoft.com/office/officeart/2005/8/layout/orgChart1"/>
    <dgm:cxn modelId="{B8C4E101-8311-4D2F-9EDF-1A86E2E8BEC4}" type="presParOf" srcId="{3F2EB29B-AB0A-47DB-A34E-57C05C6B4F61}" destId="{3962245E-341D-4014-B8A6-8A76196DC27D}" srcOrd="2" destOrd="0" presId="urn:microsoft.com/office/officeart/2005/8/layout/orgChart1"/>
    <dgm:cxn modelId="{E461549F-D1D1-467A-8E35-1FCB268DA953}" type="presParOf" srcId="{8B286803-A072-4074-B4E1-215CD0A354F0}" destId="{9CE90F73-AD2B-4310-9511-2770BA59A24D}" srcOrd="4" destOrd="0" presId="urn:microsoft.com/office/officeart/2005/8/layout/orgChart1"/>
    <dgm:cxn modelId="{522317C8-56B0-4FA8-837D-8049920C170B}" type="presParOf" srcId="{8B286803-A072-4074-B4E1-215CD0A354F0}" destId="{5BBAFFAC-2F4E-4AC6-8180-E1D661A97111}" srcOrd="5" destOrd="0" presId="urn:microsoft.com/office/officeart/2005/8/layout/orgChart1"/>
    <dgm:cxn modelId="{543E7A88-1950-4664-A541-7E77E9CB3FAF}" type="presParOf" srcId="{5BBAFFAC-2F4E-4AC6-8180-E1D661A97111}" destId="{2E716AC4-B987-4207-8AAD-EE8D784B09C8}" srcOrd="0" destOrd="0" presId="urn:microsoft.com/office/officeart/2005/8/layout/orgChart1"/>
    <dgm:cxn modelId="{2ECC7367-ED32-4811-9B68-7F06988A585A}" type="presParOf" srcId="{2E716AC4-B987-4207-8AAD-EE8D784B09C8}" destId="{03332730-61CF-4D16-9FA3-2831DAFCD4C4}" srcOrd="0" destOrd="0" presId="urn:microsoft.com/office/officeart/2005/8/layout/orgChart1"/>
    <dgm:cxn modelId="{70E866C1-BF76-49AE-B0E0-B10101C883C9}" type="presParOf" srcId="{2E716AC4-B987-4207-8AAD-EE8D784B09C8}" destId="{12B8B83E-367E-41AF-BB8F-FAA32DFB2D72}" srcOrd="1" destOrd="0" presId="urn:microsoft.com/office/officeart/2005/8/layout/orgChart1"/>
    <dgm:cxn modelId="{170F6E58-CD15-4AF3-BDFD-3EAB33B7ADCA}" type="presParOf" srcId="{5BBAFFAC-2F4E-4AC6-8180-E1D661A97111}" destId="{19379208-D4CA-4240-99AB-A651E566C4CF}" srcOrd="1" destOrd="0" presId="urn:microsoft.com/office/officeart/2005/8/layout/orgChart1"/>
    <dgm:cxn modelId="{F43080CB-B352-4BD1-9CC2-B4FE19B3E770}" type="presParOf" srcId="{5BBAFFAC-2F4E-4AC6-8180-E1D661A97111}" destId="{9A07E40F-CDFB-4AE9-9009-62AC60FA7D67}" srcOrd="2" destOrd="0" presId="urn:microsoft.com/office/officeart/2005/8/layout/orgChart1"/>
    <dgm:cxn modelId="{950EDE13-5881-467A-82D6-6378A6A8E090}" type="presParOf" srcId="{8B286803-A072-4074-B4E1-215CD0A354F0}" destId="{6AE3D190-F083-4E58-B2FF-9850DB00CFD0}" srcOrd="6" destOrd="0" presId="urn:microsoft.com/office/officeart/2005/8/layout/orgChart1"/>
    <dgm:cxn modelId="{3196670A-87F6-40A8-9F5A-0A4CDCB2444F}" type="presParOf" srcId="{8B286803-A072-4074-B4E1-215CD0A354F0}" destId="{442FB7CC-B62F-42D5-A16A-A0893E0DCEDD}" srcOrd="7" destOrd="0" presId="urn:microsoft.com/office/officeart/2005/8/layout/orgChart1"/>
    <dgm:cxn modelId="{4A849661-3787-4629-AE61-6EC85B23EE99}" type="presParOf" srcId="{442FB7CC-B62F-42D5-A16A-A0893E0DCEDD}" destId="{63D784FA-2004-4562-86F6-691B8218DC8E}" srcOrd="0" destOrd="0" presId="urn:microsoft.com/office/officeart/2005/8/layout/orgChart1"/>
    <dgm:cxn modelId="{D9DFC1F8-6EB0-4555-848C-9D84CFD5436C}" type="presParOf" srcId="{63D784FA-2004-4562-86F6-691B8218DC8E}" destId="{C400CCE8-9233-4C1D-8ABC-C45475368987}" srcOrd="0" destOrd="0" presId="urn:microsoft.com/office/officeart/2005/8/layout/orgChart1"/>
    <dgm:cxn modelId="{48922116-013E-4943-935C-B7DFCC9A41DB}" type="presParOf" srcId="{63D784FA-2004-4562-86F6-691B8218DC8E}" destId="{638093BE-8073-4946-AA59-D74E220B670A}" srcOrd="1" destOrd="0" presId="urn:microsoft.com/office/officeart/2005/8/layout/orgChart1"/>
    <dgm:cxn modelId="{02D38FA2-F554-4714-9388-640CBCA7C635}" type="presParOf" srcId="{442FB7CC-B62F-42D5-A16A-A0893E0DCEDD}" destId="{9FAEA163-9CF4-45E6-A46F-2EE1EC0B4F7F}" srcOrd="1" destOrd="0" presId="urn:microsoft.com/office/officeart/2005/8/layout/orgChart1"/>
    <dgm:cxn modelId="{DD6A93F8-48D9-4FE7-9A74-A3D91B0140D2}" type="presParOf" srcId="{442FB7CC-B62F-42D5-A16A-A0893E0DCEDD}" destId="{C1F0CBA0-909A-4CAF-AE97-94B941A2B639}" srcOrd="2" destOrd="0" presId="urn:microsoft.com/office/officeart/2005/8/layout/orgChart1"/>
    <dgm:cxn modelId="{8EF431FB-2DB5-42D3-95DD-4A2619B0F83B}" type="presParOf" srcId="{1E0AA7E2-C86C-4F8F-AC23-DD28970CEEC0}" destId="{77353C38-C616-4A56-ADC7-243C1FB2D1E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3D190-F083-4E58-B2FF-9850DB00CFD0}">
      <dsp:nvSpPr>
        <dsp:cNvPr id="0" name=""/>
        <dsp:cNvSpPr/>
      </dsp:nvSpPr>
      <dsp:spPr>
        <a:xfrm>
          <a:off x="3970920" y="1241087"/>
          <a:ext cx="3281563" cy="718613"/>
        </a:xfrm>
        <a:custGeom>
          <a:avLst/>
          <a:gdLst/>
          <a:ahLst/>
          <a:cxnLst/>
          <a:rect l="0" t="0" r="0" b="0"/>
          <a:pathLst>
            <a:path>
              <a:moveTo>
                <a:pt x="0" y="0"/>
              </a:moveTo>
              <a:lnTo>
                <a:pt x="0" y="553233"/>
              </a:lnTo>
              <a:lnTo>
                <a:pt x="3281563" y="553233"/>
              </a:lnTo>
              <a:lnTo>
                <a:pt x="3281563" y="71861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E90F73-AD2B-4310-9511-2770BA59A24D}">
      <dsp:nvSpPr>
        <dsp:cNvPr id="0" name=""/>
        <dsp:cNvSpPr/>
      </dsp:nvSpPr>
      <dsp:spPr>
        <a:xfrm>
          <a:off x="3970920" y="1241087"/>
          <a:ext cx="1154632" cy="718613"/>
        </a:xfrm>
        <a:custGeom>
          <a:avLst/>
          <a:gdLst/>
          <a:ahLst/>
          <a:cxnLst/>
          <a:rect l="0" t="0" r="0" b="0"/>
          <a:pathLst>
            <a:path>
              <a:moveTo>
                <a:pt x="0" y="0"/>
              </a:moveTo>
              <a:lnTo>
                <a:pt x="0" y="553233"/>
              </a:lnTo>
              <a:lnTo>
                <a:pt x="1154632" y="553233"/>
              </a:lnTo>
              <a:lnTo>
                <a:pt x="1154632" y="71861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2F659A-A3DD-4E6A-9A50-97DD74829129}">
      <dsp:nvSpPr>
        <dsp:cNvPr id="0" name=""/>
        <dsp:cNvSpPr/>
      </dsp:nvSpPr>
      <dsp:spPr>
        <a:xfrm>
          <a:off x="3036832" y="1241087"/>
          <a:ext cx="934087" cy="718613"/>
        </a:xfrm>
        <a:custGeom>
          <a:avLst/>
          <a:gdLst/>
          <a:ahLst/>
          <a:cxnLst/>
          <a:rect l="0" t="0" r="0" b="0"/>
          <a:pathLst>
            <a:path>
              <a:moveTo>
                <a:pt x="934087" y="0"/>
              </a:moveTo>
              <a:lnTo>
                <a:pt x="934087" y="553233"/>
              </a:lnTo>
              <a:lnTo>
                <a:pt x="0" y="553233"/>
              </a:lnTo>
              <a:lnTo>
                <a:pt x="0" y="71861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E80F7E-B4FB-4914-A9AF-AEA9CE1E1613}">
      <dsp:nvSpPr>
        <dsp:cNvPr id="0" name=""/>
        <dsp:cNvSpPr/>
      </dsp:nvSpPr>
      <dsp:spPr>
        <a:xfrm>
          <a:off x="925211" y="1241087"/>
          <a:ext cx="3045708" cy="718613"/>
        </a:xfrm>
        <a:custGeom>
          <a:avLst/>
          <a:gdLst/>
          <a:ahLst/>
          <a:cxnLst/>
          <a:rect l="0" t="0" r="0" b="0"/>
          <a:pathLst>
            <a:path>
              <a:moveTo>
                <a:pt x="3045708" y="0"/>
              </a:moveTo>
              <a:lnTo>
                <a:pt x="3045708" y="553233"/>
              </a:lnTo>
              <a:lnTo>
                <a:pt x="0" y="553233"/>
              </a:lnTo>
              <a:lnTo>
                <a:pt x="0" y="71861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2B75F-7467-489F-B933-9B506E3F2D12}">
      <dsp:nvSpPr>
        <dsp:cNvPr id="0" name=""/>
        <dsp:cNvSpPr/>
      </dsp:nvSpPr>
      <dsp:spPr>
        <a:xfrm>
          <a:off x="2569099" y="517567"/>
          <a:ext cx="2803640" cy="723519"/>
        </a:xfrm>
        <a:prstGeom prst="rect">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Air Quality Bureau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84 Full Time Employees</a:t>
          </a:r>
        </a:p>
      </dsp:txBody>
      <dsp:txXfrm>
        <a:off x="2569099" y="517567"/>
        <a:ext cx="2803640" cy="723519"/>
      </dsp:txXfrm>
    </dsp:sp>
    <dsp:sp modelId="{C28F3BD5-9681-4DCC-BA71-B8DC56788C19}">
      <dsp:nvSpPr>
        <dsp:cNvPr id="0" name=""/>
        <dsp:cNvSpPr/>
      </dsp:nvSpPr>
      <dsp:spPr>
        <a:xfrm>
          <a:off x="3527" y="1959700"/>
          <a:ext cx="1843367" cy="1005838"/>
        </a:xfrm>
        <a:prstGeom prst="rect">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Planning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Control Strategies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Modeling and Emission Inventory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Small Business Assistance Program</a:t>
          </a:r>
          <a:endParaRPr kumimoji="0" lang="en-US" sz="1000" b="1" i="0" u="none" strike="noStrike" kern="1200" cap="none" normalizeH="0" baseline="0">
            <a:ln>
              <a:noFill/>
            </a:ln>
            <a:solidFill>
              <a:schemeClr val="bg1"/>
            </a:solidFill>
            <a:effectLst/>
            <a:latin typeface="Calibri" panose="020F0502020204030204" pitchFamily="34" charset="0"/>
            <a:cs typeface="Calibri" panose="020F0502020204030204" pitchFamily="34" charset="0"/>
          </a:endParaRPr>
        </a:p>
      </dsp:txBody>
      <dsp:txXfrm>
        <a:off x="3527" y="1959700"/>
        <a:ext cx="1843367" cy="1005838"/>
      </dsp:txXfrm>
    </dsp:sp>
    <dsp:sp modelId="{6CF8CA7D-924B-4C2C-A170-FDAE9E17A1F0}">
      <dsp:nvSpPr>
        <dsp:cNvPr id="0" name=""/>
        <dsp:cNvSpPr/>
      </dsp:nvSpPr>
      <dsp:spPr>
        <a:xfrm>
          <a:off x="2177654" y="1959700"/>
          <a:ext cx="1718356" cy="1097277"/>
        </a:xfrm>
        <a:prstGeom prst="rect">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Permitting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Minor Sources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Major Sources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Technical Services</a:t>
          </a:r>
        </a:p>
      </dsp:txBody>
      <dsp:txXfrm>
        <a:off x="2177654" y="1959700"/>
        <a:ext cx="1718356" cy="1097277"/>
      </dsp:txXfrm>
    </dsp:sp>
    <dsp:sp modelId="{03332730-61CF-4D16-9FA3-2831DAFCD4C4}">
      <dsp:nvSpPr>
        <dsp:cNvPr id="0" name=""/>
        <dsp:cNvSpPr/>
      </dsp:nvSpPr>
      <dsp:spPr>
        <a:xfrm>
          <a:off x="4226770" y="1959700"/>
          <a:ext cx="1797565" cy="1085275"/>
        </a:xfrm>
        <a:prstGeom prst="rect">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Compliance and Enforcement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Inspections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Reports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Enforcement </a:t>
          </a:r>
          <a:endParaRPr kumimoji="0" lang="en-US" sz="1000" b="1" i="0" u="none" strike="noStrike" kern="1200" cap="none" normalizeH="0" baseline="0">
            <a:ln>
              <a:noFill/>
            </a:ln>
            <a:solidFill>
              <a:schemeClr val="bg1"/>
            </a:solidFill>
            <a:effectLst/>
            <a:latin typeface="Calibri" panose="020F0502020204030204" pitchFamily="34" charset="0"/>
            <a:cs typeface="Calibri" panose="020F0502020204030204" pitchFamily="34" charset="0"/>
          </a:endParaRPr>
        </a:p>
      </dsp:txBody>
      <dsp:txXfrm>
        <a:off x="4226770" y="1959700"/>
        <a:ext cx="1797565" cy="1085275"/>
      </dsp:txXfrm>
    </dsp:sp>
    <dsp:sp modelId="{C400CCE8-9233-4C1D-8ABC-C45475368987}">
      <dsp:nvSpPr>
        <dsp:cNvPr id="0" name=""/>
        <dsp:cNvSpPr/>
      </dsp:nvSpPr>
      <dsp:spPr>
        <a:xfrm>
          <a:off x="6355094" y="1959700"/>
          <a:ext cx="1794777" cy="1005838"/>
        </a:xfrm>
        <a:prstGeom prst="rect">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Operations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Monitoring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Quality Assurance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a:ln>
                <a:noFill/>
              </a:ln>
              <a:solidFill>
                <a:schemeClr val="bg1"/>
              </a:solidFill>
              <a:effectLst/>
              <a:latin typeface="Calibri" panose="020F0502020204030204" pitchFamily="34" charset="0"/>
              <a:cs typeface="Calibri" panose="020F0502020204030204" pitchFamily="34" charset="0"/>
            </a:rPr>
            <a:t>Administrative Support</a:t>
          </a:r>
          <a:endParaRPr kumimoji="0" lang="en-US" sz="1000" b="1" i="0" u="none" strike="noStrike" kern="1200" cap="none" normalizeH="0" baseline="0">
            <a:ln>
              <a:noFill/>
            </a:ln>
            <a:solidFill>
              <a:schemeClr val="bg1"/>
            </a:solidFill>
            <a:effectLst/>
            <a:latin typeface="Calibri" panose="020F0502020204030204" pitchFamily="34" charset="0"/>
            <a:cs typeface="Calibri" panose="020F0502020204030204" pitchFamily="34" charset="0"/>
          </a:endParaRPr>
        </a:p>
      </dsp:txBody>
      <dsp:txXfrm>
        <a:off x="6355094" y="1959700"/>
        <a:ext cx="1794777" cy="100583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15" tIns="46657" rIns="93315" bIns="46657" rtlCol="0"/>
          <a:lstStyle>
            <a:lvl1pPr algn="r">
              <a:defRPr sz="1200"/>
            </a:lvl1pPr>
          </a:lstStyle>
          <a:p>
            <a:fld id="{3168853B-60E5-46D8-8698-ED706C3D70C0}" type="datetimeFigureOut">
              <a:rPr lang="en-US" smtClean="0"/>
              <a:pPr/>
              <a:t>7/15/2022</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15" tIns="46657" rIns="93315" bIns="466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315" tIns="46657" rIns="93315" bIns="46657" rtlCol="0" anchor="b"/>
          <a:lstStyle>
            <a:lvl1pPr algn="r">
              <a:defRPr sz="1200"/>
            </a:lvl1pPr>
          </a:lstStyle>
          <a:p>
            <a:fld id="{CF16A58A-1AE0-4465-90D2-0376F5092297}" type="slidenum">
              <a:rPr lang="en-US" smtClean="0"/>
              <a:pPr/>
              <a:t>‹#›</a:t>
            </a:fld>
            <a:endParaRPr lang="en-US"/>
          </a:p>
        </p:txBody>
      </p:sp>
    </p:spTree>
    <p:extLst>
      <p:ext uri="{BB962C8B-B14F-4D97-AF65-F5344CB8AC3E}">
        <p14:creationId xmlns:p14="http://schemas.microsoft.com/office/powerpoint/2010/main" val="876150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 minutes breakout rooms</a:t>
            </a:r>
          </a:p>
        </p:txBody>
      </p:sp>
      <p:sp>
        <p:nvSpPr>
          <p:cNvPr id="4" name="Slide Number Placeholder 3"/>
          <p:cNvSpPr>
            <a:spLocks noGrp="1"/>
          </p:cNvSpPr>
          <p:nvPr>
            <p:ph type="sldNum" sz="quarter" idx="5"/>
          </p:nvPr>
        </p:nvSpPr>
        <p:spPr/>
        <p:txBody>
          <a:bodyPr/>
          <a:lstStyle/>
          <a:p>
            <a:fld id="{CF16A58A-1AE0-4465-90D2-0376F5092297}" type="slidenum">
              <a:rPr lang="en-US" smtClean="0"/>
              <a:pPr/>
              <a:t>3</a:t>
            </a:fld>
            <a:endParaRPr lang="en-US"/>
          </a:p>
        </p:txBody>
      </p:sp>
    </p:spTree>
    <p:extLst>
      <p:ext uri="{BB962C8B-B14F-4D97-AF65-F5344CB8AC3E}">
        <p14:creationId xmlns:p14="http://schemas.microsoft.com/office/powerpoint/2010/main" val="1443398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16A58A-1AE0-4465-90D2-0376F5092297}" type="slidenum">
              <a:rPr lang="en-US" smtClean="0"/>
              <a:pPr/>
              <a:t>11</a:t>
            </a:fld>
            <a:endParaRPr lang="en-US"/>
          </a:p>
        </p:txBody>
      </p:sp>
    </p:spTree>
    <p:extLst>
      <p:ext uri="{BB962C8B-B14F-4D97-AF65-F5344CB8AC3E}">
        <p14:creationId xmlns:p14="http://schemas.microsoft.com/office/powerpoint/2010/main" val="49653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State implementation Plan or SIP is the set of state mitigation/maintenance plans that are adopted to improve air quality for the 2015 ozone primary and secondary NAAQS.  The planning requirements are set forth in the CAA dependent on the marginal nonattainment classification that Sunland Park has been designated.  As mentioned in the earlier slide, the designations range from marginal to extreme with the planning requirements becoming progressively stricter with each increase in status.  These are the requirements for Sunland Park: emissions inventory, statement, SIP development, and NNSR.</a:t>
            </a:r>
          </a:p>
        </p:txBody>
      </p:sp>
      <p:sp>
        <p:nvSpPr>
          <p:cNvPr id="4" name="Slide Number Placeholder 3"/>
          <p:cNvSpPr>
            <a:spLocks noGrp="1"/>
          </p:cNvSpPr>
          <p:nvPr>
            <p:ph type="sldNum" sz="quarter" idx="10"/>
          </p:nvPr>
        </p:nvSpPr>
        <p:spPr/>
        <p:txBody>
          <a:bodyPr/>
          <a:lstStyle/>
          <a:p>
            <a:fld id="{CF16A58A-1AE0-4465-90D2-0376F5092297}" type="slidenum">
              <a:rPr lang="en-US" smtClean="0"/>
              <a:pPr/>
              <a:t>13</a:t>
            </a:fld>
            <a:endParaRPr lang="en-US"/>
          </a:p>
        </p:txBody>
      </p:sp>
    </p:spTree>
    <p:extLst>
      <p:ext uri="{BB962C8B-B14F-4D97-AF65-F5344CB8AC3E}">
        <p14:creationId xmlns:p14="http://schemas.microsoft.com/office/powerpoint/2010/main" val="2950549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6A58A-1AE0-4465-90D2-0376F5092297}" type="slidenum">
              <a:rPr lang="en-US" smtClean="0"/>
              <a:pPr/>
              <a:t>19</a:t>
            </a:fld>
            <a:endParaRPr lang="en-US"/>
          </a:p>
        </p:txBody>
      </p:sp>
    </p:spTree>
    <p:extLst>
      <p:ext uri="{BB962C8B-B14F-4D97-AF65-F5344CB8AC3E}">
        <p14:creationId xmlns:p14="http://schemas.microsoft.com/office/powerpoint/2010/main" val="361282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73163"/>
            <a:ext cx="4114800" cy="3086100"/>
          </a:xfrm>
        </p:spPr>
      </p:sp>
      <p:sp>
        <p:nvSpPr>
          <p:cNvPr id="3" name="Notes Placeholder 2"/>
          <p:cNvSpPr>
            <a:spLocks noGrp="1"/>
          </p:cNvSpPr>
          <p:nvPr>
            <p:ph type="body" idx="1"/>
          </p:nvPr>
        </p:nvSpPr>
        <p:spPr/>
        <p:txBody>
          <a:bodyPr>
            <a:normAutofit fontScale="77500" lnSpcReduction="20000"/>
          </a:bodyPr>
          <a:lstStyle/>
          <a:p>
            <a:r>
              <a:rPr lang="en-US"/>
              <a:t>MARK</a:t>
            </a:r>
          </a:p>
          <a:p>
            <a:pPr marL="12700">
              <a:lnSpc>
                <a:spcPts val="2510"/>
              </a:lnSpc>
              <a:spcBef>
                <a:spcPts val="95"/>
              </a:spcBef>
            </a:pPr>
            <a:r>
              <a:rPr lang="en-US" sz="1200" spc="-10">
                <a:latin typeface="Calibri"/>
                <a:cs typeface="Calibri"/>
              </a:rPr>
              <a:t>“Regional </a:t>
            </a:r>
            <a:r>
              <a:rPr lang="en-US" sz="1200" spc="-15">
                <a:latin typeface="Calibri"/>
                <a:cs typeface="Calibri"/>
              </a:rPr>
              <a:t>haze” </a:t>
            </a:r>
            <a:r>
              <a:rPr lang="en-US" sz="1200" spc="-5">
                <a:latin typeface="Calibri"/>
                <a:cs typeface="Calibri"/>
              </a:rPr>
              <a:t>is </a:t>
            </a:r>
            <a:r>
              <a:rPr lang="en-US" sz="1200" spc="-10">
                <a:latin typeface="Calibri"/>
                <a:cs typeface="Calibri"/>
              </a:rPr>
              <a:t>defined </a:t>
            </a:r>
            <a:r>
              <a:rPr lang="en-US" sz="1200" spc="-15">
                <a:latin typeface="Calibri"/>
                <a:cs typeface="Calibri"/>
              </a:rPr>
              <a:t>at </a:t>
            </a:r>
            <a:r>
              <a:rPr lang="en-US" sz="1200" spc="-5">
                <a:latin typeface="Calibri"/>
                <a:cs typeface="Calibri"/>
              </a:rPr>
              <a:t>40 </a:t>
            </a:r>
            <a:r>
              <a:rPr lang="en-US" sz="1200" spc="-10">
                <a:latin typeface="Calibri"/>
                <a:cs typeface="Calibri"/>
              </a:rPr>
              <a:t>CFR </a:t>
            </a:r>
            <a:r>
              <a:rPr lang="en-US" sz="1200" spc="-5">
                <a:latin typeface="Calibri"/>
                <a:cs typeface="Calibri"/>
              </a:rPr>
              <a:t>51.301 as “visibility</a:t>
            </a:r>
            <a:r>
              <a:rPr lang="en-US" sz="1200" spc="110">
                <a:latin typeface="Calibri"/>
                <a:cs typeface="Calibri"/>
              </a:rPr>
              <a:t> </a:t>
            </a:r>
            <a:r>
              <a:rPr lang="en-US" sz="1200" spc="-5">
                <a:latin typeface="Calibri"/>
                <a:cs typeface="Calibri"/>
              </a:rPr>
              <a:t>impairment</a:t>
            </a:r>
            <a:r>
              <a:rPr lang="en-US" sz="1200" spc="0">
                <a:latin typeface="Calibri"/>
                <a:cs typeface="Calibri"/>
              </a:rPr>
              <a:t> </a:t>
            </a:r>
            <a:r>
              <a:rPr lang="en-US" sz="1200" spc="-10">
                <a:latin typeface="Calibri"/>
                <a:cs typeface="Calibri"/>
              </a:rPr>
              <a:t>that </a:t>
            </a:r>
            <a:r>
              <a:rPr lang="en-US" sz="1200" spc="-5">
                <a:latin typeface="Calibri"/>
                <a:cs typeface="Calibri"/>
              </a:rPr>
              <a:t>is </a:t>
            </a:r>
            <a:r>
              <a:rPr lang="en-US" sz="1200" spc="-10">
                <a:latin typeface="Calibri"/>
                <a:cs typeface="Calibri"/>
              </a:rPr>
              <a:t>caused by </a:t>
            </a:r>
            <a:r>
              <a:rPr lang="en-US" sz="1200" spc="-5">
                <a:latin typeface="Calibri"/>
                <a:cs typeface="Calibri"/>
              </a:rPr>
              <a:t>the emission of air </a:t>
            </a:r>
            <a:r>
              <a:rPr lang="en-US" sz="1200" spc="-10">
                <a:latin typeface="Calibri"/>
                <a:cs typeface="Calibri"/>
              </a:rPr>
              <a:t>pollutants </a:t>
            </a:r>
            <a:r>
              <a:rPr lang="en-US" sz="1200" spc="-15">
                <a:latin typeface="Calibri"/>
                <a:cs typeface="Calibri"/>
              </a:rPr>
              <a:t>from</a:t>
            </a:r>
            <a:r>
              <a:rPr lang="en-US" sz="1200" spc="80">
                <a:latin typeface="Calibri"/>
                <a:cs typeface="Calibri"/>
              </a:rPr>
              <a:t> </a:t>
            </a:r>
            <a:r>
              <a:rPr lang="en-US" sz="1200" spc="-15">
                <a:latin typeface="Calibri"/>
                <a:cs typeface="Calibri"/>
              </a:rPr>
              <a:t>numerous</a:t>
            </a:r>
            <a:r>
              <a:rPr lang="en-US" sz="1200" spc="0">
                <a:latin typeface="Calibri"/>
                <a:cs typeface="Calibri"/>
              </a:rPr>
              <a:t> </a:t>
            </a:r>
            <a:r>
              <a:rPr lang="en-US" sz="1200" spc="-10">
                <a:latin typeface="Calibri"/>
                <a:cs typeface="Calibri"/>
              </a:rPr>
              <a:t>anthropogenic sources </a:t>
            </a:r>
            <a:r>
              <a:rPr lang="en-US" sz="1200" spc="-15">
                <a:latin typeface="Calibri"/>
                <a:cs typeface="Calibri"/>
              </a:rPr>
              <a:t>located </a:t>
            </a:r>
            <a:r>
              <a:rPr lang="en-US" sz="1200" spc="-10">
                <a:latin typeface="Calibri"/>
                <a:cs typeface="Calibri"/>
              </a:rPr>
              <a:t>over </a:t>
            </a:r>
            <a:r>
              <a:rPr lang="en-US" sz="1200" spc="-5">
                <a:latin typeface="Calibri"/>
                <a:cs typeface="Calibri"/>
              </a:rPr>
              <a:t>a wide </a:t>
            </a:r>
            <a:r>
              <a:rPr lang="en-US" sz="1200" spc="-10">
                <a:latin typeface="Calibri"/>
                <a:cs typeface="Calibri"/>
              </a:rPr>
              <a:t>geographic</a:t>
            </a:r>
            <a:r>
              <a:rPr lang="en-US" sz="1200" spc="55">
                <a:latin typeface="Calibri"/>
                <a:cs typeface="Calibri"/>
              </a:rPr>
              <a:t> </a:t>
            </a:r>
            <a:r>
              <a:rPr lang="en-US" sz="1200" spc="-35">
                <a:latin typeface="Calibri"/>
                <a:cs typeface="Calibri"/>
              </a:rPr>
              <a:t>area.”</a:t>
            </a:r>
            <a:endParaRPr lang="en-US" sz="1200">
              <a:latin typeface="Calibri"/>
              <a:cs typeface="Calibri"/>
            </a:endParaRPr>
          </a:p>
          <a:p>
            <a:pPr marL="12700" marR="5080">
              <a:lnSpc>
                <a:spcPts val="2380"/>
              </a:lnSpc>
              <a:spcBef>
                <a:spcPts val="1425"/>
              </a:spcBef>
            </a:pPr>
            <a:r>
              <a:rPr lang="en-US" sz="1200" spc="-10">
                <a:latin typeface="Calibri"/>
                <a:cs typeface="Calibri"/>
              </a:rPr>
              <a:t>The Regional </a:t>
            </a:r>
            <a:r>
              <a:rPr lang="en-US" sz="1200" spc="-20">
                <a:latin typeface="Calibri"/>
                <a:cs typeface="Calibri"/>
              </a:rPr>
              <a:t>Haze </a:t>
            </a:r>
            <a:r>
              <a:rPr lang="en-US" sz="1200" spc="-5">
                <a:latin typeface="Calibri"/>
                <a:cs typeface="Calibri"/>
              </a:rPr>
              <a:t>Rule </a:t>
            </a:r>
            <a:r>
              <a:rPr lang="en-US" sz="1200" spc="-10">
                <a:latin typeface="Calibri"/>
                <a:cs typeface="Calibri"/>
              </a:rPr>
              <a:t>(RHR </a:t>
            </a:r>
            <a:r>
              <a:rPr lang="en-US" sz="1200" spc="-5">
                <a:latin typeface="Calibri"/>
                <a:cs typeface="Calibri"/>
              </a:rPr>
              <a:t>or </a:t>
            </a:r>
            <a:r>
              <a:rPr lang="en-US" sz="1200" spc="-10">
                <a:latin typeface="Calibri"/>
                <a:cs typeface="Calibri"/>
              </a:rPr>
              <a:t>Rule) requires </a:t>
            </a:r>
            <a:r>
              <a:rPr lang="en-US" sz="1200" spc="-20">
                <a:latin typeface="Calibri"/>
                <a:cs typeface="Calibri"/>
              </a:rPr>
              <a:t>states to </a:t>
            </a:r>
            <a:r>
              <a:rPr lang="en-US" sz="1200" spc="-10">
                <a:latin typeface="Calibri"/>
                <a:cs typeface="Calibri"/>
              </a:rPr>
              <a:t>submit </a:t>
            </a:r>
            <a:r>
              <a:rPr lang="en-US" sz="1200" spc="-5">
                <a:latin typeface="Calibri"/>
                <a:cs typeface="Calibri"/>
              </a:rPr>
              <a:t>a  </a:t>
            </a:r>
            <a:r>
              <a:rPr lang="en-US" sz="1200" spc="-10">
                <a:latin typeface="Calibri"/>
                <a:cs typeface="Calibri"/>
              </a:rPr>
              <a:t>series </a:t>
            </a:r>
            <a:r>
              <a:rPr lang="en-US" sz="1200" spc="-5">
                <a:latin typeface="Calibri"/>
                <a:cs typeface="Calibri"/>
              </a:rPr>
              <a:t>of </a:t>
            </a:r>
            <a:r>
              <a:rPr lang="en-US" sz="1200" spc="-20">
                <a:latin typeface="Calibri"/>
                <a:cs typeface="Calibri"/>
              </a:rPr>
              <a:t>State </a:t>
            </a:r>
            <a:r>
              <a:rPr lang="en-US" sz="1200" spc="-10">
                <a:latin typeface="Calibri"/>
                <a:cs typeface="Calibri"/>
              </a:rPr>
              <a:t>Implementation </a:t>
            </a:r>
            <a:r>
              <a:rPr lang="en-US" sz="1200" spc="-5">
                <a:latin typeface="Calibri"/>
                <a:cs typeface="Calibri"/>
              </a:rPr>
              <a:t>Plans </a:t>
            </a:r>
            <a:r>
              <a:rPr lang="en-US" sz="1200" spc="-15">
                <a:latin typeface="Calibri"/>
                <a:cs typeface="Calibri"/>
              </a:rPr>
              <a:t>(SIPs) </a:t>
            </a:r>
            <a:r>
              <a:rPr lang="en-US" sz="1200" spc="-20">
                <a:latin typeface="Calibri"/>
                <a:cs typeface="Calibri"/>
              </a:rPr>
              <a:t>to </a:t>
            </a:r>
            <a:r>
              <a:rPr lang="en-US" sz="1200" spc="-15">
                <a:latin typeface="Calibri"/>
                <a:cs typeface="Calibri"/>
              </a:rPr>
              <a:t>protect </a:t>
            </a:r>
            <a:r>
              <a:rPr lang="en-US" sz="1200" spc="-5">
                <a:latin typeface="Calibri"/>
                <a:cs typeface="Calibri"/>
              </a:rPr>
              <a:t>visibility in Class  I </a:t>
            </a:r>
            <a:r>
              <a:rPr lang="en-US" sz="1200" spc="-10">
                <a:latin typeface="Calibri"/>
                <a:cs typeface="Calibri"/>
              </a:rPr>
              <a:t>areas </a:t>
            </a:r>
            <a:r>
              <a:rPr lang="en-US" sz="1200" spc="-5">
                <a:latin typeface="Calibri"/>
                <a:cs typeface="Calibri"/>
              </a:rPr>
              <a:t>and </a:t>
            </a:r>
            <a:r>
              <a:rPr lang="en-US" sz="1200" spc="-10">
                <a:latin typeface="Calibri"/>
                <a:cs typeface="Calibri"/>
              </a:rPr>
              <a:t>governs </a:t>
            </a:r>
            <a:r>
              <a:rPr lang="en-US" sz="1200" spc="-20">
                <a:latin typeface="Calibri"/>
                <a:cs typeface="Calibri"/>
              </a:rPr>
              <a:t>states’ </a:t>
            </a:r>
            <a:r>
              <a:rPr lang="en-US" sz="1200" spc="-10">
                <a:latin typeface="Calibri"/>
                <a:cs typeface="Calibri"/>
              </a:rPr>
              <a:t>obligations </a:t>
            </a:r>
            <a:r>
              <a:rPr lang="en-US" sz="1200" spc="-5">
                <a:latin typeface="Calibri"/>
                <a:cs typeface="Calibri"/>
              </a:rPr>
              <a:t>and </a:t>
            </a:r>
            <a:r>
              <a:rPr lang="en-US" sz="1200" spc="-80">
                <a:latin typeface="Calibri"/>
                <a:cs typeface="Calibri"/>
              </a:rPr>
              <a:t>EPA’s </a:t>
            </a:r>
            <a:r>
              <a:rPr lang="en-US" sz="1200" spc="-15">
                <a:latin typeface="Calibri"/>
                <a:cs typeface="Calibri"/>
              </a:rPr>
              <a:t>review </a:t>
            </a:r>
            <a:r>
              <a:rPr lang="en-US" sz="1200" spc="-5">
                <a:latin typeface="Calibri"/>
                <a:cs typeface="Calibri"/>
              </a:rPr>
              <a:t>of </a:t>
            </a:r>
            <a:r>
              <a:rPr lang="en-US" sz="1200" spc="-10">
                <a:latin typeface="Calibri"/>
                <a:cs typeface="Calibri"/>
              </a:rPr>
              <a:t>periodic  </a:t>
            </a:r>
            <a:r>
              <a:rPr lang="en-US" sz="1200" spc="-15">
                <a:latin typeface="Calibri"/>
                <a:cs typeface="Calibri"/>
              </a:rPr>
              <a:t>SIPs.</a:t>
            </a:r>
            <a:endParaRPr lang="en-US" sz="1200">
              <a:latin typeface="Calibri"/>
              <a:cs typeface="Calibri"/>
            </a:endParaRPr>
          </a:p>
          <a:p>
            <a:pPr marL="12700" marR="448945">
              <a:lnSpc>
                <a:spcPct val="90000"/>
              </a:lnSpc>
              <a:spcBef>
                <a:spcPts val="1360"/>
              </a:spcBef>
            </a:pPr>
            <a:r>
              <a:rPr lang="en-US" sz="1200" spc="-5">
                <a:latin typeface="Calibri"/>
                <a:cs typeface="Calibri"/>
              </a:rPr>
              <a:t>In January 2017, </a:t>
            </a:r>
            <a:r>
              <a:rPr lang="en-US" sz="1200" spc="-60">
                <a:latin typeface="Calibri"/>
                <a:cs typeface="Calibri"/>
              </a:rPr>
              <a:t>EPA </a:t>
            </a:r>
            <a:r>
              <a:rPr lang="en-US" sz="1200" spc="-5">
                <a:latin typeface="Calibri"/>
                <a:cs typeface="Calibri"/>
              </a:rPr>
              <a:t>issued a </a:t>
            </a:r>
            <a:r>
              <a:rPr lang="en-US" sz="1200" spc="-10">
                <a:latin typeface="Calibri"/>
                <a:cs typeface="Calibri"/>
              </a:rPr>
              <a:t>final </a:t>
            </a:r>
            <a:r>
              <a:rPr lang="en-US" sz="1200" spc="-5">
                <a:latin typeface="Calibri"/>
                <a:cs typeface="Calibri"/>
              </a:rPr>
              <a:t>rule </a:t>
            </a:r>
            <a:r>
              <a:rPr lang="en-US" sz="1200" spc="-10">
                <a:latin typeface="Calibri"/>
                <a:cs typeface="Calibri"/>
              </a:rPr>
              <a:t>updating </a:t>
            </a:r>
            <a:r>
              <a:rPr lang="en-US" sz="1200" spc="-5">
                <a:latin typeface="Calibri"/>
                <a:cs typeface="Calibri"/>
              </a:rPr>
              <a:t>the regional </a:t>
            </a:r>
            <a:r>
              <a:rPr lang="en-US" sz="1200" spc="-20">
                <a:latin typeface="Calibri"/>
                <a:cs typeface="Calibri"/>
              </a:rPr>
              <a:t>haze  program for </a:t>
            </a:r>
            <a:r>
              <a:rPr lang="en-US" sz="1200" spc="-10">
                <a:latin typeface="Calibri"/>
                <a:cs typeface="Calibri"/>
              </a:rPr>
              <a:t>the second </a:t>
            </a:r>
            <a:r>
              <a:rPr lang="en-US" sz="1200" spc="-5">
                <a:latin typeface="Calibri"/>
                <a:cs typeface="Calibri"/>
              </a:rPr>
              <a:t>and </a:t>
            </a:r>
            <a:r>
              <a:rPr lang="en-US" sz="1200" spc="-10">
                <a:latin typeface="Calibri"/>
                <a:cs typeface="Calibri"/>
              </a:rPr>
              <a:t>subsequent implementation </a:t>
            </a:r>
            <a:r>
              <a:rPr lang="en-US" sz="1200" spc="-5">
                <a:latin typeface="Calibri"/>
                <a:cs typeface="Calibri"/>
              </a:rPr>
              <a:t>periods,  including </a:t>
            </a:r>
            <a:r>
              <a:rPr lang="en-US" sz="1200" spc="-10">
                <a:latin typeface="Calibri"/>
                <a:cs typeface="Calibri"/>
              </a:rPr>
              <a:t>revising portions </a:t>
            </a:r>
            <a:r>
              <a:rPr lang="en-US" sz="1200" spc="-5">
                <a:latin typeface="Calibri"/>
                <a:cs typeface="Calibri"/>
              </a:rPr>
              <a:t>of </a:t>
            </a:r>
            <a:r>
              <a:rPr lang="en-US" sz="1200" spc="-10">
                <a:latin typeface="Calibri"/>
                <a:cs typeface="Calibri"/>
              </a:rPr>
              <a:t>the </a:t>
            </a:r>
            <a:r>
              <a:rPr lang="en-US" sz="1200" spc="-5">
                <a:latin typeface="Calibri"/>
                <a:cs typeface="Calibri"/>
              </a:rPr>
              <a:t>visibility </a:t>
            </a:r>
            <a:r>
              <a:rPr lang="en-US" sz="1200" spc="-10">
                <a:latin typeface="Calibri"/>
                <a:cs typeface="Calibri"/>
              </a:rPr>
              <a:t>protection </a:t>
            </a:r>
            <a:r>
              <a:rPr lang="en-US" sz="1200" spc="-5">
                <a:latin typeface="Calibri"/>
                <a:cs typeface="Calibri"/>
              </a:rPr>
              <a:t>rule  </a:t>
            </a:r>
            <a:r>
              <a:rPr lang="en-US" sz="1200" spc="-15">
                <a:latin typeface="Calibri"/>
                <a:cs typeface="Calibri"/>
              </a:rPr>
              <a:t>promulgated </a:t>
            </a:r>
            <a:r>
              <a:rPr lang="en-US" sz="1200" spc="-5">
                <a:latin typeface="Calibri"/>
                <a:cs typeface="Calibri"/>
              </a:rPr>
              <a:t>in 1980 and </a:t>
            </a:r>
            <a:r>
              <a:rPr lang="en-US" sz="1200" spc="-10">
                <a:latin typeface="Calibri"/>
                <a:cs typeface="Calibri"/>
              </a:rPr>
              <a:t>the Regional </a:t>
            </a:r>
            <a:r>
              <a:rPr lang="en-US" sz="1200" spc="-20">
                <a:latin typeface="Calibri"/>
                <a:cs typeface="Calibri"/>
              </a:rPr>
              <a:t>Haze </a:t>
            </a:r>
            <a:r>
              <a:rPr lang="en-US" sz="1200" spc="-5">
                <a:latin typeface="Calibri"/>
                <a:cs typeface="Calibri"/>
              </a:rPr>
              <a:t>Rule </a:t>
            </a:r>
            <a:r>
              <a:rPr lang="en-US" sz="1200" spc="-15">
                <a:latin typeface="Calibri"/>
                <a:cs typeface="Calibri"/>
              </a:rPr>
              <a:t>promulgated </a:t>
            </a:r>
            <a:r>
              <a:rPr lang="en-US" sz="1200" spc="-5">
                <a:latin typeface="Calibri"/>
                <a:cs typeface="Calibri"/>
              </a:rPr>
              <a:t>in 1999.</a:t>
            </a:r>
            <a:endParaRPr lang="en-US" sz="1200">
              <a:latin typeface="Calibri"/>
              <a:cs typeface="Calibri"/>
            </a:endParaRPr>
          </a:p>
          <a:p>
            <a:endParaRPr lang="en-US"/>
          </a:p>
          <a:p>
            <a:r>
              <a:rPr lang="en-US"/>
              <a:t>In the upper left of this slide we can see that the phrase “regional haze” is both capitalized and not capitalized. The lower case version means “visibility impairment from numerous, widespread human pollutant sources.” We’re talking here about the physical phenomena of pollutants obscuring our view of a landscape. </a:t>
            </a:r>
          </a:p>
          <a:p>
            <a:r>
              <a:rPr lang="en-US"/>
              <a:t>	When we put the phrase “Regional Haze” in capital letters, we’re referring to something different. We’re referring to a regulatory process of visibility protection at certain places known as “federal Class 1 Areas,” which our slides will abbreviate as “C1As.” A Class 1 Area is a national park or wilderness area above a certain size that was in existence as of August 7, 1977. There are 156 of these in the United States. So it’s important to remember that the Regional Haze program, which we’ll also refer to as the “Regional Haze Rule,” doesn’t protect all public lands, it’s directed only at these </a:t>
            </a:r>
            <a:r>
              <a:rPr lang="en-US" b="1"/>
              <a:t>156 areas. </a:t>
            </a:r>
          </a:p>
          <a:p>
            <a:r>
              <a:rPr lang="en-US"/>
              <a:t>	There are nine Class 1 Areas in New Mexico. You can see them listed here and placed on a map. Under The Regional Haze program, every state has to protect visibility in its own Class 1 Areas. Every state also has to evaluate how its own sources of pollutants affect visibility at Class 1 Areas in neighboring states. </a:t>
            </a:r>
          </a:p>
          <a:p>
            <a:r>
              <a:rPr lang="en-US"/>
              <a:t>	I should add here that Indian tribes have the option under the Regional Haze program of adopting their own plans to protect visibility. </a:t>
            </a:r>
          </a:p>
          <a:p>
            <a:endParaRPr lang="en-US"/>
          </a:p>
          <a:p>
            <a:endParaRPr lang="en-US"/>
          </a:p>
        </p:txBody>
      </p:sp>
      <p:sp>
        <p:nvSpPr>
          <p:cNvPr id="4" name="Slide Number Placeholder 3"/>
          <p:cNvSpPr>
            <a:spLocks noGrp="1"/>
          </p:cNvSpPr>
          <p:nvPr>
            <p:ph type="sldNum" sz="quarter" idx="5"/>
          </p:nvPr>
        </p:nvSpPr>
        <p:spPr/>
        <p:txBody>
          <a:bodyPr/>
          <a:lstStyle/>
          <a:p>
            <a:fld id="{968F4CC8-A841-40B6-9124-2230FE8AD119}" type="slidenum">
              <a:rPr lang="en-US" smtClean="0"/>
              <a:t>28</a:t>
            </a:fld>
            <a:endParaRPr lang="en-US"/>
          </a:p>
        </p:txBody>
      </p:sp>
    </p:spTree>
    <p:extLst>
      <p:ext uri="{BB962C8B-B14F-4D97-AF65-F5344CB8AC3E}">
        <p14:creationId xmlns:p14="http://schemas.microsoft.com/office/powerpoint/2010/main" val="1165534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1600">
                <a:solidFill>
                  <a:schemeClr val="tx1"/>
                </a:solidFill>
                <a:latin typeface="Calibri" panose="020F0502020204030204" pitchFamily="34" charset="0"/>
              </a:defRPr>
            </a:lvl1pPr>
          </a:lstStyle>
          <a:p>
            <a:fld id="{0255DE44-24D9-468F-ACC9-DDC431174CCA}" type="slidenum">
              <a:rPr lang="en-US" smtClean="0"/>
              <a:pPr/>
              <a:t>‹#›</a:t>
            </a:fld>
            <a:endParaRPr lang="en-US"/>
          </a:p>
        </p:txBody>
      </p:sp>
      <p:sp>
        <p:nvSpPr>
          <p:cNvPr id="8" name="Content Placeholder 7"/>
          <p:cNvSpPr>
            <a:spLocks noGrp="1"/>
          </p:cNvSpPr>
          <p:nvPr>
            <p:ph sz="quarter" idx="1"/>
          </p:nvPr>
        </p:nvSpPr>
        <p:spPr>
          <a:xfrm>
            <a:off x="612648" y="1447800"/>
            <a:ext cx="8153400" cy="5105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itle Placeholder 21">
            <a:extLst>
              <a:ext uri="{FF2B5EF4-FFF2-40B4-BE49-F238E27FC236}">
                <a16:creationId xmlns:a16="http://schemas.microsoft.com/office/drawing/2014/main" id="{D6A1DB6E-95C0-41A6-96B4-A8FE0A95412A}"/>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509257" y="21336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700257" y="21336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Slide Number Placeholder 11"/>
          <p:cNvSpPr>
            <a:spLocks noGrp="1"/>
          </p:cNvSpPr>
          <p:nvPr>
            <p:ph type="sldNum" sz="quarter" idx="16"/>
          </p:nvPr>
        </p:nvSpPr>
        <p:spPr/>
        <p:txBody>
          <a:bodyPr rtlCol="0"/>
          <a:lstStyle/>
          <a:p>
            <a:fld id="{0255DE44-24D9-468F-ACC9-DDC431174CCA}" type="slidenum">
              <a:rPr lang="en-US" smtClean="0"/>
              <a:pPr/>
              <a:t>‹#›</a:t>
            </a:fld>
            <a:endParaRPr lang="en-US"/>
          </a:p>
        </p:txBody>
      </p:sp>
      <p:sp>
        <p:nvSpPr>
          <p:cNvPr id="16" name="Text Placeholder 15"/>
          <p:cNvSpPr>
            <a:spLocks noGrp="1"/>
          </p:cNvSpPr>
          <p:nvPr>
            <p:ph type="body" sz="quarter" idx="1"/>
          </p:nvPr>
        </p:nvSpPr>
        <p:spPr>
          <a:xfrm>
            <a:off x="509257" y="1447800"/>
            <a:ext cx="3886200" cy="640080"/>
          </a:xfrm>
          <a:solidFill>
            <a:srgbClr val="00B050"/>
          </a:solidFill>
          <a:ln>
            <a:solidFill>
              <a:schemeClr val="accent1"/>
            </a:solidFill>
          </a:ln>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700257" y="1447800"/>
            <a:ext cx="3886200" cy="640080"/>
          </a:xfrm>
          <a:solidFill>
            <a:srgbClr val="0070C0"/>
          </a:solidFill>
          <a:ln>
            <a:solidFill>
              <a:schemeClr val="accent1"/>
            </a:solidFill>
          </a:ln>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8" name="Title Placeholder 21">
            <a:extLst>
              <a:ext uri="{FF2B5EF4-FFF2-40B4-BE49-F238E27FC236}">
                <a16:creationId xmlns:a16="http://schemas.microsoft.com/office/drawing/2014/main" id="{6BC6286E-7099-480E-B297-58727914DA90}"/>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extLst>
      <p:ext uri="{BB962C8B-B14F-4D97-AF65-F5344CB8AC3E}">
        <p14:creationId xmlns:p14="http://schemas.microsoft.com/office/powerpoint/2010/main" val="3826681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tx1"/>
                </a:solidFill>
              </a:defRPr>
            </a:lvl1pPr>
          </a:lstStyle>
          <a:p>
            <a:fld id="{0255DE44-24D9-468F-ACC9-DDC431174CCA}" type="slidenum">
              <a:rPr lang="en-US" smtClean="0"/>
              <a:pPr/>
              <a:t>‹#›</a:t>
            </a:fld>
            <a:endParaRPr lang="en-US"/>
          </a:p>
        </p:txBody>
      </p:sp>
      <p:sp>
        <p:nvSpPr>
          <p:cNvPr id="4" name="Title Placeholder 21">
            <a:extLst>
              <a:ext uri="{FF2B5EF4-FFF2-40B4-BE49-F238E27FC236}">
                <a16:creationId xmlns:a16="http://schemas.microsoft.com/office/drawing/2014/main" id="{2745DC9E-E4C3-4A3B-A615-A5E858BA75C6}"/>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extLst>
      <p:ext uri="{BB962C8B-B14F-4D97-AF65-F5344CB8AC3E}">
        <p14:creationId xmlns:p14="http://schemas.microsoft.com/office/powerpoint/2010/main" val="3056228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defRPr>
            </a:lvl1pPr>
          </a:lstStyle>
          <a:p>
            <a:fld id="{0255DE44-24D9-468F-ACC9-DDC431174CCA}" type="slidenum">
              <a:rPr lang="en-US" smtClean="0"/>
              <a:pPr/>
              <a:t>‹#›</a:t>
            </a:fld>
            <a:endParaRPr lang="en-US"/>
          </a:p>
        </p:txBody>
      </p:sp>
      <p:sp>
        <p:nvSpPr>
          <p:cNvPr id="3" name="Text Placeholder 2"/>
          <p:cNvSpPr>
            <a:spLocks noGrp="1"/>
          </p:cNvSpPr>
          <p:nvPr>
            <p:ph type="body" idx="2"/>
          </p:nvPr>
        </p:nvSpPr>
        <p:spPr>
          <a:xfrm>
            <a:off x="609600" y="1524000"/>
            <a:ext cx="1600200" cy="4343400"/>
          </a:xfrm>
          <a:solidFill>
            <a:srgbClr val="0070C0"/>
          </a:solidFill>
          <a:ln w="50800" cap="sq" cmpd="dbl" algn="ctr">
            <a:solidFill>
              <a:schemeClr val="tx1"/>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alibri" panose="020F05020202040302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524000"/>
            <a:ext cx="6400800" cy="4419600"/>
          </a:xfrm>
        </p:spPr>
        <p:txBody>
          <a:bodyPr/>
          <a:lstStyle>
            <a:lvl5pPr>
              <a:buClr>
                <a:schemeClr val="accent1"/>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Title Placeholder 21">
            <a:extLst>
              <a:ext uri="{FF2B5EF4-FFF2-40B4-BE49-F238E27FC236}">
                <a16:creationId xmlns:a16="http://schemas.microsoft.com/office/drawing/2014/main" id="{93C22B75-02CE-47B0-948D-A1C0A28D49C8}"/>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extLst>
      <p:ext uri="{BB962C8B-B14F-4D97-AF65-F5344CB8AC3E}">
        <p14:creationId xmlns:p14="http://schemas.microsoft.com/office/powerpoint/2010/main" val="354556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rgbClr val="19975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a:solidFill>
            <a:srgbClr val="0070C0"/>
          </a:solidFill>
        </p:spPr>
        <p:txBody>
          <a:bodyPr/>
          <a:lstStyle>
            <a:lvl1pPr algn="l">
              <a:buNone/>
              <a:defRPr sz="4400" b="0" cap="none">
                <a:solidFill>
                  <a:srgbClr val="FFFFFF"/>
                </a:solidFill>
              </a:defRPr>
            </a:lvl1pPr>
          </a:lstStyle>
          <a:p>
            <a:r>
              <a:rPr kumimoji="0" lang="en-US"/>
              <a:t>Click to edit Master title style</a:t>
            </a: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255DE44-24D9-468F-ACC9-DDC431174CC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Slide Number Placeholder 9"/>
          <p:cNvSpPr>
            <a:spLocks noGrp="1"/>
          </p:cNvSpPr>
          <p:nvPr>
            <p:ph type="sldNum" sz="quarter" idx="16"/>
          </p:nvPr>
        </p:nvSpPr>
        <p:spPr/>
        <p:txBody>
          <a:bodyPr rtlCol="0"/>
          <a:lstStyle>
            <a:lvl1pPr>
              <a:defRPr sz="1600"/>
            </a:lvl1pPr>
          </a:lstStyle>
          <a:p>
            <a:fld id="{0255DE44-24D9-468F-ACC9-DDC431174CCA}" type="slidenum">
              <a:rPr lang="en-US" smtClean="0"/>
              <a:pPr/>
              <a:t>‹#›</a:t>
            </a:fld>
            <a:endParaRPr lang="en-US"/>
          </a:p>
        </p:txBody>
      </p:sp>
      <p:sp>
        <p:nvSpPr>
          <p:cNvPr id="6" name="Title Placeholder 21">
            <a:extLst>
              <a:ext uri="{FF2B5EF4-FFF2-40B4-BE49-F238E27FC236}">
                <a16:creationId xmlns:a16="http://schemas.microsoft.com/office/drawing/2014/main" id="{AF26200D-C948-4624-B42E-2C05A10E6FFB}"/>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546980" y="22098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737980" y="22098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Slide Number Placeholder 11"/>
          <p:cNvSpPr>
            <a:spLocks noGrp="1"/>
          </p:cNvSpPr>
          <p:nvPr>
            <p:ph type="sldNum" sz="quarter" idx="16"/>
          </p:nvPr>
        </p:nvSpPr>
        <p:spPr/>
        <p:txBody>
          <a:bodyPr rtlCol="0"/>
          <a:lstStyle>
            <a:lvl1pPr>
              <a:defRPr sz="1600"/>
            </a:lvl1pPr>
          </a:lstStyle>
          <a:p>
            <a:fld id="{0255DE44-24D9-468F-ACC9-DDC431174CCA}" type="slidenum">
              <a:rPr lang="en-US" smtClean="0"/>
              <a:pPr/>
              <a:t>‹#›</a:t>
            </a:fld>
            <a:endParaRPr lang="en-US"/>
          </a:p>
        </p:txBody>
      </p:sp>
      <p:sp>
        <p:nvSpPr>
          <p:cNvPr id="16" name="Text Placeholder 15"/>
          <p:cNvSpPr>
            <a:spLocks noGrp="1"/>
          </p:cNvSpPr>
          <p:nvPr>
            <p:ph type="body" sz="quarter" idx="1"/>
          </p:nvPr>
        </p:nvSpPr>
        <p:spPr>
          <a:xfrm>
            <a:off x="546980" y="1524000"/>
            <a:ext cx="3886200" cy="640080"/>
          </a:xfrm>
          <a:solidFill>
            <a:srgbClr val="199755"/>
          </a:solidFill>
          <a:ln>
            <a:solidFill>
              <a:schemeClr val="accent1"/>
            </a:solidFill>
          </a:ln>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737980" y="1524000"/>
            <a:ext cx="3886200" cy="640080"/>
          </a:xfrm>
          <a:solidFill>
            <a:srgbClr val="0070C0"/>
          </a:solidFill>
          <a:ln>
            <a:solidFill>
              <a:schemeClr val="accent1"/>
            </a:solidFill>
          </a:ln>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8" name="Title Placeholder 21">
            <a:extLst>
              <a:ext uri="{FF2B5EF4-FFF2-40B4-BE49-F238E27FC236}">
                <a16:creationId xmlns:a16="http://schemas.microsoft.com/office/drawing/2014/main" id="{C39CDE41-710F-45D3-AD26-B91DB5AB18A5}"/>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sz="1600">
                <a:solidFill>
                  <a:schemeClr val="tx1"/>
                </a:solidFill>
              </a:defRPr>
            </a:lvl1pPr>
          </a:lstStyle>
          <a:p>
            <a:fld id="{0255DE44-24D9-468F-ACC9-DDC431174CCA}" type="slidenum">
              <a:rPr lang="en-US" smtClean="0"/>
              <a:pPr/>
              <a:t>‹#›</a:t>
            </a:fld>
            <a:endParaRPr lang="en-US"/>
          </a:p>
        </p:txBody>
      </p:sp>
      <p:sp>
        <p:nvSpPr>
          <p:cNvPr id="4" name="Title Placeholder 21">
            <a:extLst>
              <a:ext uri="{FF2B5EF4-FFF2-40B4-BE49-F238E27FC236}">
                <a16:creationId xmlns:a16="http://schemas.microsoft.com/office/drawing/2014/main" id="{A4111FD9-C735-4ED2-B52E-0D754DE028C1}"/>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sz="1600">
                <a:solidFill>
                  <a:schemeClr val="tx1"/>
                </a:solidFill>
              </a:defRPr>
            </a:lvl1pPr>
          </a:lstStyle>
          <a:p>
            <a:fld id="{0255DE44-24D9-468F-ACC9-DDC431174CCA}" type="slidenum">
              <a:rPr lang="en-US" smtClean="0"/>
              <a:pPr/>
              <a:t>‹#›</a:t>
            </a:fld>
            <a:endParaRPr lang="en-US"/>
          </a:p>
        </p:txBody>
      </p:sp>
      <p:sp>
        <p:nvSpPr>
          <p:cNvPr id="3" name="Text Placeholder 2"/>
          <p:cNvSpPr>
            <a:spLocks noGrp="1"/>
          </p:cNvSpPr>
          <p:nvPr>
            <p:ph type="body" idx="2"/>
          </p:nvPr>
        </p:nvSpPr>
        <p:spPr>
          <a:xfrm>
            <a:off x="609600" y="1752600"/>
            <a:ext cx="1600200" cy="4343400"/>
          </a:xfrm>
          <a:solidFill>
            <a:srgbClr val="0070C0"/>
          </a:solidFill>
          <a:ln w="50800" cap="sq" cmpd="dbl" algn="ctr">
            <a:solidFill>
              <a:schemeClr val="tx1"/>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alibri" panose="020F05020202040302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5pPr>
              <a:buClr>
                <a:schemeClr val="accent1"/>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Title Placeholder 21">
            <a:extLst>
              <a:ext uri="{FF2B5EF4-FFF2-40B4-BE49-F238E27FC236}">
                <a16:creationId xmlns:a16="http://schemas.microsoft.com/office/drawing/2014/main" id="{190E852D-9DA8-4A61-8C6B-1D7FB4EF88AC}"/>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2F8F5-23C9-4749-8341-79A5A37E6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4"/>
            <a:ext cx="9144000" cy="6855712"/>
          </a:xfrm>
          <a:prstGeom prst="rect">
            <a:avLst/>
          </a:prstGeom>
        </p:spPr>
      </p:pic>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1001387" y="0"/>
            <a:ext cx="7600604" cy="782638"/>
          </a:xfrm>
        </p:spPr>
        <p:txBody>
          <a:bodyPr/>
          <a:lstStyle>
            <a:lvl1pPr algn="l">
              <a:defRPr sz="3600">
                <a:solidFill>
                  <a:schemeClr val="bg1"/>
                </a:solidFill>
              </a:defRPr>
            </a:lvl1pPr>
          </a:lstStyle>
          <a:p>
            <a:r>
              <a:rPr lang="en-US" noProof="0"/>
              <a:t>New Mexico Environment Department</a:t>
            </a:r>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996860" y="808604"/>
            <a:ext cx="7600604" cy="1537231"/>
          </a:xfrm>
        </p:spPr>
        <p:txBody>
          <a:bodyPr>
            <a:normAutofit/>
          </a:bodyPr>
          <a:lstStyle>
            <a:lvl1pPr marL="0" indent="0" algn="r">
              <a:spcBef>
                <a:spcPts val="0"/>
              </a:spcBef>
              <a:buNone/>
              <a:defRPr sz="1725">
                <a:solidFill>
                  <a:schemeClr val="bg1"/>
                </a:solidFill>
              </a:defRPr>
            </a:lvl1pPr>
            <a:lvl2pPr>
              <a:defRPr sz="1350"/>
            </a:lvl2pPr>
            <a:lvl3pPr>
              <a:defRPr sz="1350"/>
            </a:lvl3pPr>
            <a:lvl4pPr>
              <a:defRPr sz="1350"/>
            </a:lvl4pPr>
            <a:lvl5pPr>
              <a:defRPr sz="1350"/>
            </a:lvl5pPr>
          </a:lstStyle>
          <a:p>
            <a:pPr lvl="0"/>
            <a:r>
              <a:rPr lang="en-US" noProof="0"/>
              <a:t>Presentation Title</a:t>
            </a:r>
          </a:p>
          <a:p>
            <a:pPr lvl="0"/>
            <a:r>
              <a:rPr lang="en-US" noProof="0"/>
              <a:t>Presenter, Title</a:t>
            </a:r>
          </a:p>
          <a:p>
            <a:pPr lvl="0"/>
            <a:r>
              <a:rPr lang="en-US" noProof="0"/>
              <a:t>Date</a:t>
            </a:r>
          </a:p>
        </p:txBody>
      </p:sp>
      <p:pic>
        <p:nvPicPr>
          <p:cNvPr id="7" name="Picture 2" descr="http://dws/outreach/graphics/images/seal/color/logo_seal72.gif">
            <a:extLst>
              <a:ext uri="{FF2B5EF4-FFF2-40B4-BE49-F238E27FC236}">
                <a16:creationId xmlns:a16="http://schemas.microsoft.com/office/drawing/2014/main" id="{58562F4C-BBAE-4C4F-9139-D06E9C3208C5}"/>
              </a:ext>
            </a:extLst>
          </p:cNvPr>
          <p:cNvPicPr>
            <a:picLocks noChangeAspect="1" noChangeArrowheads="1"/>
          </p:cNvPicPr>
          <p:nvPr userDrawn="1"/>
        </p:nvPicPr>
        <p:blipFill>
          <a:blip r:embed="rId3" cstate="print"/>
          <a:srcRect/>
          <a:stretch>
            <a:fillRect/>
          </a:stretch>
        </p:blipFill>
        <p:spPr bwMode="auto">
          <a:xfrm>
            <a:off x="36131" y="79637"/>
            <a:ext cx="935832" cy="873444"/>
          </a:xfrm>
          <a:prstGeom prst="rect">
            <a:avLst/>
          </a:prstGeom>
          <a:noFill/>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975A31D-3999-4058-8826-C8724879CF7F}"/>
              </a:ext>
            </a:extLst>
          </p:cNvPr>
          <p:cNvSpPr txBox="1"/>
          <p:nvPr userDrawn="1"/>
        </p:nvSpPr>
        <p:spPr>
          <a:xfrm>
            <a:off x="-228600" y="6565638"/>
            <a:ext cx="1981200" cy="230832"/>
          </a:xfrm>
          <a:prstGeom prst="rect">
            <a:avLst/>
          </a:prstGeom>
          <a:noFill/>
        </p:spPr>
        <p:txBody>
          <a:bodyPr wrap="square" rtlCol="0">
            <a:spAutoFit/>
          </a:bodyPr>
          <a:lstStyle/>
          <a:p>
            <a:pPr algn="r"/>
            <a:r>
              <a:rPr lang="en-US" sz="900">
                <a:solidFill>
                  <a:schemeClr val="bg1"/>
                </a:solidFill>
              </a:rPr>
              <a:t>Photo credit Rhett </a:t>
            </a:r>
            <a:r>
              <a:rPr lang="en-US" sz="900" err="1">
                <a:solidFill>
                  <a:schemeClr val="bg1"/>
                </a:solidFill>
              </a:rPr>
              <a:t>Zyla</a:t>
            </a:r>
            <a:r>
              <a:rPr lang="en-US" sz="900">
                <a:solidFill>
                  <a:schemeClr val="bg1"/>
                </a:solidFill>
              </a:rPr>
              <a:t> #IamNMED</a:t>
            </a:r>
          </a:p>
        </p:txBody>
      </p:sp>
    </p:spTree>
    <p:extLst>
      <p:ext uri="{BB962C8B-B14F-4D97-AF65-F5344CB8AC3E}">
        <p14:creationId xmlns:p14="http://schemas.microsoft.com/office/powerpoint/2010/main" val="3860679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1600">
                <a:solidFill>
                  <a:schemeClr val="tx1"/>
                </a:solidFill>
              </a:defRPr>
            </a:lvl1pPr>
          </a:lstStyle>
          <a:p>
            <a:fld id="{0255DE44-24D9-468F-ACC9-DDC431174CCA}" type="slidenum">
              <a:rPr lang="en-US" smtClean="0"/>
              <a:pPr/>
              <a:t>‹#›</a:t>
            </a:fld>
            <a:endParaRPr lang="en-US"/>
          </a:p>
        </p:txBody>
      </p:sp>
      <p:sp>
        <p:nvSpPr>
          <p:cNvPr id="8" name="Content Placeholder 7"/>
          <p:cNvSpPr>
            <a:spLocks noGrp="1"/>
          </p:cNvSpPr>
          <p:nvPr>
            <p:ph sz="quarter" idx="1"/>
          </p:nvPr>
        </p:nvSpPr>
        <p:spPr>
          <a:xfrm>
            <a:off x="612648" y="1600200"/>
            <a:ext cx="8153400" cy="4953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itle Placeholder 21">
            <a:extLst>
              <a:ext uri="{FF2B5EF4-FFF2-40B4-BE49-F238E27FC236}">
                <a16:creationId xmlns:a16="http://schemas.microsoft.com/office/drawing/2014/main" id="{BD902F76-A89D-461B-996D-ADFBAD0E2B95}"/>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extLst>
      <p:ext uri="{BB962C8B-B14F-4D97-AF65-F5344CB8AC3E}">
        <p14:creationId xmlns:p14="http://schemas.microsoft.com/office/powerpoint/2010/main" val="4174648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Slide Number Placeholder 9"/>
          <p:cNvSpPr>
            <a:spLocks noGrp="1"/>
          </p:cNvSpPr>
          <p:nvPr>
            <p:ph type="sldNum" sz="quarter" idx="16"/>
          </p:nvPr>
        </p:nvSpPr>
        <p:spPr/>
        <p:txBody>
          <a:bodyPr rtlCol="0"/>
          <a:lstStyle/>
          <a:p>
            <a:fld id="{0255DE44-24D9-468F-ACC9-DDC431174CCA}" type="slidenum">
              <a:rPr lang="en-US" smtClean="0"/>
              <a:pPr/>
              <a:t>‹#›</a:t>
            </a:fld>
            <a:endParaRPr lang="en-US"/>
          </a:p>
        </p:txBody>
      </p:sp>
      <p:sp>
        <p:nvSpPr>
          <p:cNvPr id="6" name="Title Placeholder 21">
            <a:extLst>
              <a:ext uri="{FF2B5EF4-FFF2-40B4-BE49-F238E27FC236}">
                <a16:creationId xmlns:a16="http://schemas.microsoft.com/office/drawing/2014/main" id="{FE897010-4E88-489F-8EED-C3081493C146}"/>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Tree>
    <p:extLst>
      <p:ext uri="{BB962C8B-B14F-4D97-AF65-F5344CB8AC3E}">
        <p14:creationId xmlns:p14="http://schemas.microsoft.com/office/powerpoint/2010/main" val="782829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gi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463040"/>
            <a:ext cx="8378952" cy="51663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0" y="1074534"/>
            <a:ext cx="9144000" cy="228600"/>
          </a:xfrm>
          <a:prstGeom prst="rect">
            <a:avLst/>
          </a:prstGeom>
          <a:solidFill>
            <a:srgbClr val="0070C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8606073" y="6613524"/>
            <a:ext cx="533400" cy="244476"/>
          </a:xfrm>
          <a:prstGeom prst="rect">
            <a:avLst/>
          </a:prstGeom>
        </p:spPr>
        <p:txBody>
          <a:bodyPr vert="horz" anchor="ctr" anchorCtr="0">
            <a:noAutofit/>
          </a:bodyPr>
          <a:lstStyle>
            <a:lvl1pPr algn="ctr" eaLnBrk="1" latinLnBrk="0" hangingPunct="1">
              <a:defRPr kumimoji="0" sz="2000" b="1">
                <a:solidFill>
                  <a:schemeClr val="tx1"/>
                </a:solidFill>
                <a:latin typeface="Calibri" panose="020F0502020204030204" pitchFamily="34" charset="0"/>
              </a:defRPr>
            </a:lvl1pPr>
          </a:lstStyle>
          <a:p>
            <a:fld id="{0255DE44-24D9-468F-ACC9-DDC431174CCA}" type="slidenum">
              <a:rPr lang="en-US" smtClean="0"/>
              <a:pPr/>
              <a:t>‹#›</a:t>
            </a:fld>
            <a:endParaRPr lang="en-US"/>
          </a:p>
        </p:txBody>
      </p:sp>
      <p:pic>
        <p:nvPicPr>
          <p:cNvPr id="12290" name="Picture 2" descr="http://dws/outreach/graphics/images/seal/color/logo_seal72.gif"/>
          <p:cNvPicPr>
            <a:picLocks noChangeAspect="1" noChangeArrowheads="1"/>
          </p:cNvPicPr>
          <p:nvPr userDrawn="1"/>
        </p:nvPicPr>
        <p:blipFill>
          <a:blip r:embed="rId9" cstate="print"/>
          <a:srcRect/>
          <a:stretch>
            <a:fillRect/>
          </a:stretch>
        </p:blipFill>
        <p:spPr bwMode="auto">
          <a:xfrm>
            <a:off x="43788" y="53479"/>
            <a:ext cx="990600" cy="924561"/>
          </a:xfrm>
          <a:prstGeom prst="rect">
            <a:avLst/>
          </a:prstGeom>
          <a:noFill/>
          <a:effectLst>
            <a:outerShdw blurRad="63500" sx="102000" sy="102000" algn="ctr"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90" r:id="rId7"/>
  </p:sldLayoutIdLst>
  <p:hf hdr="0" ftr="0"/>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320040" indent="-320040" algn="l" rtl="0" eaLnBrk="1" latinLnBrk="0" hangingPunct="1">
        <a:spcBef>
          <a:spcPts val="700"/>
        </a:spcBef>
        <a:buClr>
          <a:srgbClr val="199755"/>
        </a:buClr>
        <a:buSzPct val="60000"/>
        <a:buFont typeface="Wingdings"/>
        <a:buChar char=""/>
        <a:defRPr kumimoji="0" sz="2900" kern="1200">
          <a:solidFill>
            <a:schemeClr val="tx1"/>
          </a:solidFill>
          <a:latin typeface="Calibri" panose="020F0502020204030204" pitchFamily="34" charset="0"/>
          <a:ea typeface="+mn-ea"/>
          <a:cs typeface="+mn-cs"/>
        </a:defRPr>
      </a:lvl1pPr>
      <a:lvl2pPr marL="640080" indent="-274320" algn="l" rtl="0" eaLnBrk="1" latinLnBrk="0" hangingPunct="1">
        <a:spcBef>
          <a:spcPts val="550"/>
        </a:spcBef>
        <a:buClr>
          <a:srgbClr val="0070C0"/>
        </a:buClr>
        <a:buSzPct val="70000"/>
        <a:buFont typeface="Wingdings 2"/>
        <a:buChar char=""/>
        <a:defRPr kumimoji="0" sz="2600" kern="1200">
          <a:solidFill>
            <a:schemeClr val="tx1"/>
          </a:solidFill>
          <a:latin typeface="Calibri" panose="020F0502020204030204" pitchFamily="34" charset="0"/>
          <a:ea typeface="+mn-ea"/>
          <a:cs typeface="+mn-cs"/>
        </a:defRPr>
      </a:lvl2pPr>
      <a:lvl3pPr marL="914400" indent="-228600" algn="l" rtl="0" eaLnBrk="1" latinLnBrk="0" hangingPunct="1">
        <a:spcBef>
          <a:spcPts val="500"/>
        </a:spcBef>
        <a:buClrTx/>
        <a:buSzPct val="75000"/>
        <a:buFont typeface="Wingdings"/>
        <a:buChar char=""/>
        <a:defRPr kumimoji="0" sz="2300" kern="1200">
          <a:solidFill>
            <a:schemeClr val="tx1"/>
          </a:solidFill>
          <a:latin typeface="Calibri" panose="020F0502020204030204" pitchFamily="34" charset="0"/>
          <a:ea typeface="+mn-ea"/>
          <a:cs typeface="+mn-cs"/>
        </a:defRPr>
      </a:lvl3pPr>
      <a:lvl4pPr marL="1371600" indent="-228600" algn="l" rtl="0" eaLnBrk="1" latinLnBrk="0" hangingPunct="1">
        <a:spcBef>
          <a:spcPts val="400"/>
        </a:spcBef>
        <a:buClr>
          <a:srgbClr val="00B050"/>
        </a:buClr>
        <a:buSzPct val="75000"/>
        <a:buFont typeface="Wingdings"/>
        <a:buChar char=""/>
        <a:defRPr kumimoji="0" sz="2000" kern="1200">
          <a:solidFill>
            <a:schemeClr val="tx1"/>
          </a:solidFill>
          <a:latin typeface="Calibri" panose="020F0502020204030204" pitchFamily="34" charset="0"/>
          <a:ea typeface="+mn-ea"/>
          <a:cs typeface="+mn-cs"/>
        </a:defRPr>
      </a:lvl4pPr>
      <a:lvl5pPr marL="1828800" indent="-228600" algn="l" rtl="0" eaLnBrk="1" latinLnBrk="0" hangingPunct="1">
        <a:spcBef>
          <a:spcPts val="400"/>
        </a:spcBef>
        <a:buClr>
          <a:srgbClr val="0070C0"/>
        </a:buClr>
        <a:buSzPct val="65000"/>
        <a:buFont typeface="Wingdings"/>
        <a:buChar char=""/>
        <a:defRPr kumimoji="0" sz="2000" kern="1200">
          <a:solidFill>
            <a:schemeClr val="tx1"/>
          </a:solidFill>
          <a:latin typeface="Calibri" panose="020F050202020403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600200"/>
            <a:ext cx="8153400" cy="50292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8610600" y="6613524"/>
            <a:ext cx="533400" cy="244476"/>
          </a:xfrm>
          <a:prstGeom prst="rect">
            <a:avLst/>
          </a:prstGeom>
        </p:spPr>
        <p:txBody>
          <a:bodyPr vert="horz" anchor="ctr" anchorCtr="0">
            <a:noAutofit/>
          </a:bodyPr>
          <a:lstStyle>
            <a:lvl1pPr algn="ctr" eaLnBrk="1" latinLnBrk="0" hangingPunct="1">
              <a:defRPr kumimoji="0" sz="1600" b="1">
                <a:solidFill>
                  <a:schemeClr val="tx1"/>
                </a:solidFill>
                <a:latin typeface="Calibri" panose="020F0502020204030204" pitchFamily="34" charset="0"/>
              </a:defRPr>
            </a:lvl1pPr>
          </a:lstStyle>
          <a:p>
            <a:fld id="{0255DE44-24D9-468F-ACC9-DDC431174CCA}" type="slidenum">
              <a:rPr lang="en-US" smtClean="0"/>
              <a:pPr/>
              <a:t>‹#›</a:t>
            </a:fld>
            <a:endParaRPr lang="en-US"/>
          </a:p>
        </p:txBody>
      </p:sp>
      <p:sp>
        <p:nvSpPr>
          <p:cNvPr id="10" name="Title Placeholder 21">
            <a:extLst>
              <a:ext uri="{FF2B5EF4-FFF2-40B4-BE49-F238E27FC236}">
                <a16:creationId xmlns:a16="http://schemas.microsoft.com/office/drawing/2014/main" id="{D1AAC78A-89C9-4C9C-BE9B-7627D5012B13}"/>
              </a:ext>
            </a:extLst>
          </p:cNvPr>
          <p:cNvSpPr>
            <a:spLocks noGrp="1"/>
          </p:cNvSpPr>
          <p:nvPr>
            <p:ph type="title"/>
          </p:nvPr>
        </p:nvSpPr>
        <p:spPr>
          <a:xfrm>
            <a:off x="1069847" y="33046"/>
            <a:ext cx="7921753" cy="990600"/>
          </a:xfrm>
          <a:prstGeom prst="rect">
            <a:avLst/>
          </a:prstGeom>
        </p:spPr>
        <p:txBody>
          <a:bodyPr vert="horz" anchor="ctr">
            <a:normAutofit/>
          </a:bodyPr>
          <a:lstStyle/>
          <a:p>
            <a:r>
              <a:rPr kumimoji="0" lang="en-US"/>
              <a:t>Click to edit Master title style</a:t>
            </a:r>
          </a:p>
        </p:txBody>
      </p:sp>
      <p:pic>
        <p:nvPicPr>
          <p:cNvPr id="14" name="Picture 2" descr="http://dws/outreach/graphics/images/seal/color/logo_seal72.gif">
            <a:extLst>
              <a:ext uri="{FF2B5EF4-FFF2-40B4-BE49-F238E27FC236}">
                <a16:creationId xmlns:a16="http://schemas.microsoft.com/office/drawing/2014/main" id="{322EC02F-7EC0-4491-8DDB-F083D9C91F06}"/>
              </a:ext>
            </a:extLst>
          </p:cNvPr>
          <p:cNvPicPr>
            <a:picLocks noChangeAspect="1" noChangeArrowheads="1"/>
          </p:cNvPicPr>
          <p:nvPr userDrawn="1"/>
        </p:nvPicPr>
        <p:blipFill>
          <a:blip r:embed="rId7" cstate="print"/>
          <a:srcRect/>
          <a:stretch>
            <a:fillRect/>
          </a:stretch>
        </p:blipFill>
        <p:spPr bwMode="auto">
          <a:xfrm>
            <a:off x="43788" y="53479"/>
            <a:ext cx="990600" cy="924561"/>
          </a:xfrm>
          <a:prstGeom prst="rect">
            <a:avLst/>
          </a:prstGeom>
          <a:noFill/>
          <a:effectLst>
            <a:outerShdw blurRad="63500" sx="102000" sy="102000" algn="ctr" rotWithShape="0">
              <a:prstClr val="black">
                <a:alpha val="40000"/>
              </a:prstClr>
            </a:outerShdw>
          </a:effectLst>
        </p:spPr>
      </p:pic>
      <p:sp>
        <p:nvSpPr>
          <p:cNvPr id="15" name="Rectangle 14">
            <a:extLst>
              <a:ext uri="{FF2B5EF4-FFF2-40B4-BE49-F238E27FC236}">
                <a16:creationId xmlns:a16="http://schemas.microsoft.com/office/drawing/2014/main" id="{DA71E2E5-2158-47E3-8E68-F746B92F3778}"/>
              </a:ext>
            </a:extLst>
          </p:cNvPr>
          <p:cNvSpPr/>
          <p:nvPr userDrawn="1"/>
        </p:nvSpPr>
        <p:spPr>
          <a:xfrm>
            <a:off x="0" y="1074534"/>
            <a:ext cx="9144000" cy="228600"/>
          </a:xfrm>
          <a:prstGeom prst="rect">
            <a:avLst/>
          </a:prstGeom>
          <a:solidFill>
            <a:srgbClr val="0070C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889007849"/>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89" r:id="rId5"/>
  </p:sldLayoutIdLst>
  <p:hf hdr="0" ftr="0"/>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320040" indent="-320040" algn="l" rtl="0" eaLnBrk="1" latinLnBrk="0" hangingPunct="1">
        <a:spcBef>
          <a:spcPts val="700"/>
        </a:spcBef>
        <a:buClr>
          <a:srgbClr val="199755"/>
        </a:buClr>
        <a:buSzPct val="60000"/>
        <a:buFont typeface="Wingdings"/>
        <a:buChar char=""/>
        <a:defRPr kumimoji="0" sz="2900" kern="1200">
          <a:solidFill>
            <a:schemeClr val="tx1"/>
          </a:solidFill>
          <a:latin typeface="Calibri" panose="020F0502020204030204" pitchFamily="34" charset="0"/>
          <a:ea typeface="+mn-ea"/>
          <a:cs typeface="+mn-cs"/>
        </a:defRPr>
      </a:lvl1pPr>
      <a:lvl2pPr marL="640080" indent="-274320" algn="l" rtl="0" eaLnBrk="1" latinLnBrk="0" hangingPunct="1">
        <a:spcBef>
          <a:spcPts val="550"/>
        </a:spcBef>
        <a:buClr>
          <a:srgbClr val="0070C0"/>
        </a:buClr>
        <a:buSzPct val="70000"/>
        <a:buFont typeface="Wingdings 2"/>
        <a:buChar char=""/>
        <a:defRPr kumimoji="0" sz="2600" kern="1200">
          <a:solidFill>
            <a:schemeClr val="tx1"/>
          </a:solidFill>
          <a:latin typeface="Calibri" panose="020F0502020204030204" pitchFamily="34" charset="0"/>
          <a:ea typeface="+mn-ea"/>
          <a:cs typeface="+mn-cs"/>
        </a:defRPr>
      </a:lvl2pPr>
      <a:lvl3pPr marL="914400" indent="-228600" algn="l" rtl="0" eaLnBrk="1" latinLnBrk="0" hangingPunct="1">
        <a:spcBef>
          <a:spcPts val="500"/>
        </a:spcBef>
        <a:buClrTx/>
        <a:buSzPct val="75000"/>
        <a:buFont typeface="Wingdings"/>
        <a:buChar char=""/>
        <a:defRPr kumimoji="0" sz="2300" kern="1200">
          <a:solidFill>
            <a:schemeClr val="tx1"/>
          </a:solidFill>
          <a:latin typeface="Calibri" panose="020F0502020204030204" pitchFamily="34" charset="0"/>
          <a:ea typeface="+mn-ea"/>
          <a:cs typeface="+mn-cs"/>
        </a:defRPr>
      </a:lvl3pPr>
      <a:lvl4pPr marL="1371600" indent="-228600" algn="l" rtl="0" eaLnBrk="1" latinLnBrk="0" hangingPunct="1">
        <a:spcBef>
          <a:spcPts val="400"/>
        </a:spcBef>
        <a:buClr>
          <a:srgbClr val="00B050"/>
        </a:buClr>
        <a:buSzPct val="75000"/>
        <a:buFont typeface="Wingdings"/>
        <a:buChar char=""/>
        <a:defRPr kumimoji="0" sz="2000" kern="1200">
          <a:solidFill>
            <a:schemeClr val="tx1"/>
          </a:solidFill>
          <a:latin typeface="Calibri" panose="020F0502020204030204" pitchFamily="34" charset="0"/>
          <a:ea typeface="+mn-ea"/>
          <a:cs typeface="+mn-cs"/>
        </a:defRPr>
      </a:lvl4pPr>
      <a:lvl5pPr marL="1828800" indent="-228600" algn="l" rtl="0" eaLnBrk="1" latinLnBrk="0" hangingPunct="1">
        <a:spcBef>
          <a:spcPts val="400"/>
        </a:spcBef>
        <a:buClr>
          <a:srgbClr val="0070C0"/>
        </a:buClr>
        <a:buSzPct val="65000"/>
        <a:buFont typeface="Wingdings"/>
        <a:buChar char=""/>
        <a:defRPr kumimoji="0" sz="2000" kern="1200">
          <a:solidFill>
            <a:schemeClr val="tx1"/>
          </a:solidFill>
          <a:latin typeface="Calibri" panose="020F050202020403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epa.gov/air-trends/air-quality-design-values" TargetMode="Externa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hyperlink" Target="https://www.epa.gov/outdoor-air-quality-data" TargetMode="External"/></Relationships>
</file>

<file path=ppt/slides/_rels/slide11.xml.rels><?xml version="1.0" encoding="UTF-8" standalone="yes"?>
<Relationships xmlns="http://schemas.openxmlformats.org/package/2006/relationships"><Relationship Id="rId3" Type="http://schemas.microsoft.com/office/2018/10/relationships/comments" Target="../comments/modernComment_26A_4E3E893C.xm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nmed.commentinput.com/comment/search" TargetMode="Externa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hyperlink" Target="https://www.env.nm.gov/air-quality/four-corners-air-quality-group/"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hyperlink" Target="https://www.env.nm.gov/air-quality/diesel/" TargetMode="External"/><Relationship Id="rId13" Type="http://schemas.openxmlformats.org/officeDocument/2006/relationships/hyperlink" Target="https://www.epa.gov/criteria-air-pollutants/naaqs-table" TargetMode="External"/><Relationship Id="rId18" Type="http://schemas.openxmlformats.org/officeDocument/2006/relationships/hyperlink" Target="https://www.epa.gov/outdoor-air-quality-data" TargetMode="External"/><Relationship Id="rId3" Type="http://schemas.openxmlformats.org/officeDocument/2006/relationships/hyperlink" Target="https://www.env.nm.gov/air-quality/" TargetMode="External"/><Relationship Id="rId7" Type="http://schemas.openxmlformats.org/officeDocument/2006/relationships/hyperlink" Target="https://www.env.nm.gov/air-quality/reg-haze/" TargetMode="External"/><Relationship Id="rId12" Type="http://schemas.openxmlformats.org/officeDocument/2006/relationships/hyperlink" Target="https://www.epa.gov/clean-air-act-overview" TargetMode="External"/><Relationship Id="rId17" Type="http://schemas.openxmlformats.org/officeDocument/2006/relationships/hyperlink" Target="https://fire.airnow.gov/" TargetMode="External"/><Relationship Id="rId2" Type="http://schemas.openxmlformats.org/officeDocument/2006/relationships/hyperlink" Target="https://www.env.nm.gov/" TargetMode="External"/><Relationship Id="rId16" Type="http://schemas.openxmlformats.org/officeDocument/2006/relationships/hyperlink" Target="https://www.airnow.gov/" TargetMode="External"/><Relationship Id="rId1" Type="http://schemas.openxmlformats.org/officeDocument/2006/relationships/slideLayout" Target="../slideLayouts/slideLayout8.xml"/><Relationship Id="rId6" Type="http://schemas.openxmlformats.org/officeDocument/2006/relationships/hyperlink" Target="https://www.env.nm.gov/air-quality/o3-initiative/" TargetMode="External"/><Relationship Id="rId11" Type="http://schemas.openxmlformats.org/officeDocument/2006/relationships/hyperlink" Target="https://nmed.commentinput.com/comment/search" TargetMode="External"/><Relationship Id="rId5" Type="http://schemas.openxmlformats.org/officeDocument/2006/relationships/hyperlink" Target="https://www.env.nm.gov/air-quality/proposed-regs/" TargetMode="External"/><Relationship Id="rId15" Type="http://schemas.openxmlformats.org/officeDocument/2006/relationships/hyperlink" Target="https://www.epa.gov/sips-nm" TargetMode="External"/><Relationship Id="rId10" Type="http://schemas.openxmlformats.org/officeDocument/2006/relationships/hyperlink" Target="https://www.env.nm.gov/opf/environmental-improvement-board/" TargetMode="External"/><Relationship Id="rId19" Type="http://schemas.openxmlformats.org/officeDocument/2006/relationships/hyperlink" Target="https://www.epa.gov/air-trends/air-quality-design-values" TargetMode="External"/><Relationship Id="rId4" Type="http://schemas.openxmlformats.org/officeDocument/2006/relationships/hyperlink" Target="https://www.env.nm.gov/air-quality/planning-section/" TargetMode="External"/><Relationship Id="rId9" Type="http://schemas.openxmlformats.org/officeDocument/2006/relationships/hyperlink" Target="https://aqi.air.env.nm.gov/" TargetMode="External"/><Relationship Id="rId14" Type="http://schemas.openxmlformats.org/officeDocument/2006/relationships/hyperlink" Target="https://www.epa.gov/green-book"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brian.Schath@state.nm.us" TargetMode="External"/><Relationship Id="rId7" Type="http://schemas.openxmlformats.org/officeDocument/2006/relationships/hyperlink" Target="mailto:michael.baca1@state.nm.us" TargetMode="External"/><Relationship Id="rId2" Type="http://schemas.openxmlformats.org/officeDocument/2006/relationships/hyperlink" Target="mailto:armando.paz@state.nm.us" TargetMode="External"/><Relationship Id="rId1" Type="http://schemas.openxmlformats.org/officeDocument/2006/relationships/slideLayout" Target="../slideLayouts/slideLayout1.xml"/><Relationship Id="rId6" Type="http://schemas.openxmlformats.org/officeDocument/2006/relationships/hyperlink" Target="mailto:robert.spillers@state.nm.us" TargetMode="External"/><Relationship Id="rId5" Type="http://schemas.openxmlformats.org/officeDocument/2006/relationships/hyperlink" Target="mailto:neal.butt@state.nm.us" TargetMode="External"/><Relationship Id="rId4" Type="http://schemas.openxmlformats.org/officeDocument/2006/relationships/hyperlink" Target="mailto:mark.jones@state.nm.u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aqi.air.env.nm.gov/"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179F-0CB5-4E95-B5D2-F914B4CF8EBA}"/>
              </a:ext>
            </a:extLst>
          </p:cNvPr>
          <p:cNvSpPr>
            <a:spLocks noGrp="1"/>
          </p:cNvSpPr>
          <p:nvPr>
            <p:ph type="title"/>
          </p:nvPr>
        </p:nvSpPr>
        <p:spPr/>
        <p:txBody>
          <a:bodyPr>
            <a:noAutofit/>
          </a:bodyPr>
          <a:lstStyle/>
          <a:p>
            <a:r>
              <a:rPr lang="en-US" sz="3600"/>
              <a:t>New Mexico Environment Department</a:t>
            </a:r>
          </a:p>
        </p:txBody>
      </p:sp>
      <p:sp>
        <p:nvSpPr>
          <p:cNvPr id="3" name="Text Placeholder 2">
            <a:extLst>
              <a:ext uri="{FF2B5EF4-FFF2-40B4-BE49-F238E27FC236}">
                <a16:creationId xmlns:a16="http://schemas.microsoft.com/office/drawing/2014/main" id="{D9FC4717-577E-4F01-8693-933BEE005E80}"/>
              </a:ext>
            </a:extLst>
          </p:cNvPr>
          <p:cNvSpPr>
            <a:spLocks noGrp="1"/>
          </p:cNvSpPr>
          <p:nvPr>
            <p:ph type="body" sz="quarter" idx="13"/>
          </p:nvPr>
        </p:nvSpPr>
        <p:spPr>
          <a:xfrm>
            <a:off x="982997" y="762000"/>
            <a:ext cx="7322803" cy="1537231"/>
          </a:xfrm>
        </p:spPr>
        <p:txBody>
          <a:bodyPr/>
          <a:lstStyle/>
          <a:p>
            <a:pPr algn="r">
              <a:spcBef>
                <a:spcPts val="0"/>
              </a:spcBef>
            </a:pPr>
            <a:r>
              <a:rPr lang="en-US" sz="2000" b="1"/>
              <a:t>Air Quality, Initiatives and Upcoming Regulations in New Mexico</a:t>
            </a:r>
          </a:p>
          <a:p>
            <a:pPr algn="r">
              <a:spcBef>
                <a:spcPts val="0"/>
              </a:spcBef>
            </a:pPr>
            <a:r>
              <a:rPr lang="en-US" sz="1800" b="1"/>
              <a:t>Control Strategies, Air Quality Bureau</a:t>
            </a:r>
          </a:p>
          <a:p>
            <a:pPr algn="r">
              <a:spcBef>
                <a:spcPts val="0"/>
              </a:spcBef>
            </a:pPr>
            <a:r>
              <a:rPr lang="en-US" sz="1800" b="1"/>
              <a:t>June 23, 2022</a:t>
            </a:r>
          </a:p>
          <a:p>
            <a:endParaRPr lang="en-US"/>
          </a:p>
        </p:txBody>
      </p:sp>
    </p:spTree>
    <p:extLst>
      <p:ext uri="{BB962C8B-B14F-4D97-AF65-F5344CB8AC3E}">
        <p14:creationId xmlns:p14="http://schemas.microsoft.com/office/powerpoint/2010/main" val="2139245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44C87B-BCC0-4283-B744-EFDAF7A8173C}"/>
              </a:ext>
            </a:extLst>
          </p:cNvPr>
          <p:cNvSpPr>
            <a:spLocks noGrp="1"/>
          </p:cNvSpPr>
          <p:nvPr>
            <p:ph type="sldNum" sz="quarter" idx="12"/>
          </p:nvPr>
        </p:nvSpPr>
        <p:spPr/>
        <p:txBody>
          <a:bodyPr/>
          <a:lstStyle/>
          <a:p>
            <a:fld id="{0255DE44-24D9-468F-ACC9-DDC431174CCA}" type="slidenum">
              <a:rPr lang="en-US" smtClean="0"/>
              <a:pPr/>
              <a:t>10</a:t>
            </a:fld>
            <a:endParaRPr lang="en-US"/>
          </a:p>
        </p:txBody>
      </p:sp>
      <p:sp>
        <p:nvSpPr>
          <p:cNvPr id="3" name="Text Placeholder 2">
            <a:extLst>
              <a:ext uri="{FF2B5EF4-FFF2-40B4-BE49-F238E27FC236}">
                <a16:creationId xmlns:a16="http://schemas.microsoft.com/office/drawing/2014/main" id="{E0CDE48A-8DAE-44D4-BDFC-3D4A2950CD57}"/>
              </a:ext>
            </a:extLst>
          </p:cNvPr>
          <p:cNvSpPr>
            <a:spLocks noGrp="1"/>
          </p:cNvSpPr>
          <p:nvPr>
            <p:ph type="body" idx="2"/>
          </p:nvPr>
        </p:nvSpPr>
        <p:spPr>
          <a:xfrm>
            <a:off x="609600" y="1752600"/>
            <a:ext cx="1752600" cy="4343400"/>
          </a:xfrm>
        </p:spPr>
        <p:txBody>
          <a:bodyPr/>
          <a:lstStyle/>
          <a:p>
            <a:r>
              <a:rPr lang="en-US"/>
              <a:t>Design Values (DVs) compare air quality in an area to the NAAQS.</a:t>
            </a:r>
          </a:p>
          <a:p>
            <a:r>
              <a:rPr lang="en-US"/>
              <a:t>Ozone DVs = 3-yr average, of the annual 4</a:t>
            </a:r>
            <a:r>
              <a:rPr lang="en-US" baseline="30000"/>
              <a:t>th</a:t>
            </a:r>
            <a:r>
              <a:rPr lang="en-US"/>
              <a:t> Maximum daily 8-hr average. </a:t>
            </a:r>
          </a:p>
        </p:txBody>
      </p:sp>
      <p:sp>
        <p:nvSpPr>
          <p:cNvPr id="5" name="Title 4">
            <a:extLst>
              <a:ext uri="{FF2B5EF4-FFF2-40B4-BE49-F238E27FC236}">
                <a16:creationId xmlns:a16="http://schemas.microsoft.com/office/drawing/2014/main" id="{C68A834B-494F-4C14-865F-7C6F5A3F3289}"/>
              </a:ext>
            </a:extLst>
          </p:cNvPr>
          <p:cNvSpPr>
            <a:spLocks noGrp="1"/>
          </p:cNvSpPr>
          <p:nvPr>
            <p:ph type="title"/>
          </p:nvPr>
        </p:nvSpPr>
        <p:spPr/>
        <p:txBody>
          <a:bodyPr/>
          <a:lstStyle/>
          <a:p>
            <a:r>
              <a:rPr lang="en-US"/>
              <a:t>Ozone Air Quality </a:t>
            </a:r>
          </a:p>
        </p:txBody>
      </p:sp>
      <p:graphicFrame>
        <p:nvGraphicFramePr>
          <p:cNvPr id="9" name="Content Placeholder 8">
            <a:extLst>
              <a:ext uri="{FF2B5EF4-FFF2-40B4-BE49-F238E27FC236}">
                <a16:creationId xmlns:a16="http://schemas.microsoft.com/office/drawing/2014/main" id="{146D3E82-B233-E41E-C612-658E511C5000}"/>
              </a:ext>
            </a:extLst>
          </p:cNvPr>
          <p:cNvGraphicFramePr>
            <a:graphicFrameLocks noGrp="1"/>
          </p:cNvGraphicFramePr>
          <p:nvPr>
            <p:ph sz="quarter" idx="1"/>
          </p:nvPr>
        </p:nvGraphicFramePr>
        <p:xfrm>
          <a:off x="2362200" y="1752600"/>
          <a:ext cx="6400800"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2296340-6CB3-63AF-5574-76BC38331A64}"/>
              </a:ext>
            </a:extLst>
          </p:cNvPr>
          <p:cNvSpPr txBox="1"/>
          <p:nvPr/>
        </p:nvSpPr>
        <p:spPr>
          <a:xfrm>
            <a:off x="2514600" y="6090745"/>
            <a:ext cx="6129573" cy="646331"/>
          </a:xfrm>
          <a:prstGeom prst="rect">
            <a:avLst/>
          </a:prstGeom>
          <a:noFill/>
        </p:spPr>
        <p:txBody>
          <a:bodyPr wrap="square" rtlCol="0">
            <a:spAutoFit/>
          </a:bodyPr>
          <a:lstStyle/>
          <a:p>
            <a:r>
              <a:rPr lang="en-US"/>
              <a:t>DVs: </a:t>
            </a:r>
            <a:r>
              <a:rPr lang="en-US">
                <a:hlinkClick r:id="rId3"/>
              </a:rPr>
              <a:t>https://www.epa.gov/air-trends/air-quality-design-values</a:t>
            </a:r>
            <a:endParaRPr lang="en-US"/>
          </a:p>
          <a:p>
            <a:r>
              <a:rPr lang="en-US"/>
              <a:t>Monitoring Data: </a:t>
            </a:r>
            <a:r>
              <a:rPr lang="en-US">
                <a:hlinkClick r:id="rId4"/>
              </a:rPr>
              <a:t>https://www.epa.gov/outdoor-air-quality-data</a:t>
            </a:r>
            <a:r>
              <a:rPr lang="en-US"/>
              <a:t> </a:t>
            </a:r>
          </a:p>
        </p:txBody>
      </p:sp>
    </p:spTree>
    <p:extLst>
      <p:ext uri="{BB962C8B-B14F-4D97-AF65-F5344CB8AC3E}">
        <p14:creationId xmlns:p14="http://schemas.microsoft.com/office/powerpoint/2010/main" val="1082637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33EB9-9E8E-BB59-FFD2-520B856AE97E}"/>
              </a:ext>
            </a:extLst>
          </p:cNvPr>
          <p:cNvSpPr>
            <a:spLocks noGrp="1"/>
          </p:cNvSpPr>
          <p:nvPr>
            <p:ph type="sldNum" sz="quarter" idx="12"/>
          </p:nvPr>
        </p:nvSpPr>
        <p:spPr/>
        <p:txBody>
          <a:bodyPr/>
          <a:lstStyle/>
          <a:p>
            <a:fld id="{0255DE44-24D9-468F-ACC9-DDC431174CCA}" type="slidenum">
              <a:rPr lang="en-US" smtClean="0"/>
              <a:pPr/>
              <a:t>11</a:t>
            </a:fld>
            <a:endParaRPr lang="en-US"/>
          </a:p>
        </p:txBody>
      </p:sp>
      <p:sp>
        <p:nvSpPr>
          <p:cNvPr id="3" name="Title 2">
            <a:extLst>
              <a:ext uri="{FF2B5EF4-FFF2-40B4-BE49-F238E27FC236}">
                <a16:creationId xmlns:a16="http://schemas.microsoft.com/office/drawing/2014/main" id="{963B6CCB-2FB1-ACFC-E2A7-76950C2B3B31}"/>
              </a:ext>
            </a:extLst>
          </p:cNvPr>
          <p:cNvSpPr>
            <a:spLocks noGrp="1"/>
          </p:cNvSpPr>
          <p:nvPr>
            <p:ph type="title"/>
          </p:nvPr>
        </p:nvSpPr>
        <p:spPr/>
        <p:txBody>
          <a:bodyPr/>
          <a:lstStyle/>
          <a:p>
            <a:r>
              <a:rPr lang="en-US"/>
              <a:t>Ozone in New Mexico</a:t>
            </a:r>
          </a:p>
        </p:txBody>
      </p:sp>
      <p:graphicFrame>
        <p:nvGraphicFramePr>
          <p:cNvPr id="6" name="Content Placeholder 5">
            <a:extLst>
              <a:ext uri="{FF2B5EF4-FFF2-40B4-BE49-F238E27FC236}">
                <a16:creationId xmlns:a16="http://schemas.microsoft.com/office/drawing/2014/main" id="{D0557249-46D3-4C84-A097-5B8444DD0A83}"/>
              </a:ext>
            </a:extLst>
          </p:cNvPr>
          <p:cNvGraphicFramePr>
            <a:graphicFrameLocks noGrp="1"/>
          </p:cNvGraphicFramePr>
          <p:nvPr>
            <p:ph sz="quarter" idx="1"/>
            <p:extLst>
              <p:ext uri="{D42A27DB-BD31-4B8C-83A1-F6EECF244321}">
                <p14:modId xmlns:p14="http://schemas.microsoft.com/office/powerpoint/2010/main" val="852599890"/>
              </p:ext>
            </p:extLst>
          </p:nvPr>
        </p:nvGraphicFramePr>
        <p:xfrm>
          <a:off x="381000" y="1447800"/>
          <a:ext cx="8153400" cy="4953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2721212"/>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F4DAD8-FF6C-43C1-A95D-D1A686CF4CC3}"/>
              </a:ext>
            </a:extLst>
          </p:cNvPr>
          <p:cNvPicPr>
            <a:picLocks noGrp="1" noChangeAspect="1"/>
          </p:cNvPicPr>
          <p:nvPr>
            <p:ph sz="quarter" idx="4"/>
          </p:nvPr>
        </p:nvPicPr>
        <p:blipFill>
          <a:blip r:embed="rId2"/>
          <a:stretch>
            <a:fillRect/>
          </a:stretch>
        </p:blipFill>
        <p:spPr>
          <a:xfrm>
            <a:off x="1673941" y="2675538"/>
            <a:ext cx="5796117" cy="3937986"/>
          </a:xfrm>
        </p:spPr>
      </p:pic>
      <p:sp>
        <p:nvSpPr>
          <p:cNvPr id="4" name="Slide Number Placeholder 3">
            <a:extLst>
              <a:ext uri="{FF2B5EF4-FFF2-40B4-BE49-F238E27FC236}">
                <a16:creationId xmlns:a16="http://schemas.microsoft.com/office/drawing/2014/main" id="{AE10E807-C8AE-443A-B4C5-2D4813A3B8BB}"/>
              </a:ext>
            </a:extLst>
          </p:cNvPr>
          <p:cNvSpPr>
            <a:spLocks noGrp="1"/>
          </p:cNvSpPr>
          <p:nvPr>
            <p:ph type="sldNum" sz="quarter" idx="16"/>
          </p:nvPr>
        </p:nvSpPr>
        <p:spPr/>
        <p:txBody>
          <a:bodyPr/>
          <a:lstStyle/>
          <a:p>
            <a:fld id="{0255DE44-24D9-468F-ACC9-DDC431174CCA}" type="slidenum">
              <a:rPr lang="en-US" smtClean="0"/>
              <a:pPr/>
              <a:t>12</a:t>
            </a:fld>
            <a:endParaRPr lang="en-US"/>
          </a:p>
        </p:txBody>
      </p:sp>
      <p:sp>
        <p:nvSpPr>
          <p:cNvPr id="6" name="Text Placeholder 5">
            <a:extLst>
              <a:ext uri="{FF2B5EF4-FFF2-40B4-BE49-F238E27FC236}">
                <a16:creationId xmlns:a16="http://schemas.microsoft.com/office/drawing/2014/main" id="{46C915F4-11E6-4DC4-B0FA-7A8A04680D31}"/>
              </a:ext>
            </a:extLst>
          </p:cNvPr>
          <p:cNvSpPr>
            <a:spLocks noGrp="1"/>
          </p:cNvSpPr>
          <p:nvPr>
            <p:ph type="body" sz="quarter" idx="3"/>
          </p:nvPr>
        </p:nvSpPr>
        <p:spPr>
          <a:xfrm>
            <a:off x="2491248" y="1411704"/>
            <a:ext cx="3886200" cy="640080"/>
          </a:xfrm>
        </p:spPr>
        <p:txBody>
          <a:bodyPr anchor="t"/>
          <a:lstStyle/>
          <a:p>
            <a:pPr algn="ctr"/>
            <a:r>
              <a:rPr lang="en-US" sz="3200"/>
              <a:t>Ozone</a:t>
            </a:r>
          </a:p>
          <a:p>
            <a:endParaRPr lang="en-US"/>
          </a:p>
        </p:txBody>
      </p:sp>
      <p:sp>
        <p:nvSpPr>
          <p:cNvPr id="7" name="Title 6">
            <a:extLst>
              <a:ext uri="{FF2B5EF4-FFF2-40B4-BE49-F238E27FC236}">
                <a16:creationId xmlns:a16="http://schemas.microsoft.com/office/drawing/2014/main" id="{D96EC89B-56C2-47A4-BF07-1AF7CE59E029}"/>
              </a:ext>
            </a:extLst>
          </p:cNvPr>
          <p:cNvSpPr>
            <a:spLocks noGrp="1"/>
          </p:cNvSpPr>
          <p:nvPr>
            <p:ph type="title"/>
          </p:nvPr>
        </p:nvSpPr>
        <p:spPr/>
        <p:txBody>
          <a:bodyPr/>
          <a:lstStyle/>
          <a:p>
            <a:r>
              <a:rPr lang="en-US"/>
              <a:t>Nonattainment Areas</a:t>
            </a:r>
          </a:p>
        </p:txBody>
      </p:sp>
      <p:sp>
        <p:nvSpPr>
          <p:cNvPr id="8" name="TextBox 7">
            <a:extLst>
              <a:ext uri="{FF2B5EF4-FFF2-40B4-BE49-F238E27FC236}">
                <a16:creationId xmlns:a16="http://schemas.microsoft.com/office/drawing/2014/main" id="{4C7F8256-D32F-478F-BDA5-D71E6862642F}"/>
              </a:ext>
            </a:extLst>
          </p:cNvPr>
          <p:cNvSpPr txBox="1"/>
          <p:nvPr/>
        </p:nvSpPr>
        <p:spPr>
          <a:xfrm>
            <a:off x="809600" y="2119838"/>
            <a:ext cx="8102101" cy="46166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atin typeface="Calibri"/>
                <a:cs typeface="Calibri"/>
              </a:rPr>
              <a:t>Sunland Park O</a:t>
            </a:r>
            <a:r>
              <a:rPr lang="en-US" sz="2400" baseline="-25000">
                <a:latin typeface="Calibri"/>
                <a:cs typeface="Calibri"/>
              </a:rPr>
              <a:t>3</a:t>
            </a:r>
            <a:r>
              <a:rPr lang="en-US" sz="2400">
                <a:latin typeface="Calibri"/>
                <a:cs typeface="Calibri"/>
              </a:rPr>
              <a:t> Marginal Nonattainment Area (2015 NAAQS)</a:t>
            </a:r>
          </a:p>
        </p:txBody>
      </p:sp>
    </p:spTree>
    <p:extLst>
      <p:ext uri="{BB962C8B-B14F-4D97-AF65-F5344CB8AC3E}">
        <p14:creationId xmlns:p14="http://schemas.microsoft.com/office/powerpoint/2010/main" val="2002374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77500" lnSpcReduction="20000"/>
          </a:bodyPr>
          <a:lstStyle/>
          <a:p>
            <a:fld id="{0255DE44-24D9-468F-ACC9-DDC431174CCA}" type="slidenum">
              <a:rPr lang="en-US" smtClean="0"/>
              <a:pPr/>
              <a:t>13</a:t>
            </a:fld>
            <a:endParaRPr lang="en-US"/>
          </a:p>
        </p:txBody>
      </p:sp>
      <p:sp>
        <p:nvSpPr>
          <p:cNvPr id="3" name="Content Placeholder 2"/>
          <p:cNvSpPr>
            <a:spLocks noGrp="1"/>
          </p:cNvSpPr>
          <p:nvPr>
            <p:ph sz="quarter" idx="1"/>
          </p:nvPr>
        </p:nvSpPr>
        <p:spPr>
          <a:xfrm>
            <a:off x="622300" y="1358900"/>
            <a:ext cx="8048458" cy="5254624"/>
          </a:xfrm>
        </p:spPr>
        <p:txBody>
          <a:bodyPr vert="horz" lIns="91440" tIns="45720" rIns="91440" bIns="45720" anchor="t">
            <a:normAutofit fontScale="25000" lnSpcReduction="20000"/>
          </a:bodyPr>
          <a:lstStyle/>
          <a:p>
            <a:r>
              <a:rPr lang="en-US" sz="11200"/>
              <a:t>Transportation Conformity</a:t>
            </a:r>
          </a:p>
          <a:p>
            <a:pPr lvl="1"/>
            <a:r>
              <a:rPr lang="en-US" sz="9600"/>
              <a:t>El Paso Metropolitan Planning Organization</a:t>
            </a:r>
          </a:p>
          <a:p>
            <a:pPr marL="481648" indent="-434975"/>
            <a:r>
              <a:rPr lang="en-US" sz="11100"/>
              <a:t>Emissions Inventory</a:t>
            </a:r>
          </a:p>
          <a:p>
            <a:pPr marL="801688" lvl="1" indent="-434975"/>
            <a:r>
              <a:rPr lang="en-US" sz="9600"/>
              <a:t>Baseline Inventory with Periodic Updates</a:t>
            </a:r>
          </a:p>
          <a:p>
            <a:pPr marL="801688" lvl="1" indent="-434975"/>
            <a:r>
              <a:rPr lang="en-US" sz="9600"/>
              <a:t>Certification Statement</a:t>
            </a:r>
          </a:p>
          <a:p>
            <a:pPr marL="1076008" lvl="2" indent="-434975"/>
            <a:r>
              <a:rPr lang="en-US" sz="8000"/>
              <a:t>Authority to collect emissions information</a:t>
            </a:r>
          </a:p>
          <a:p>
            <a:pPr marL="801688" lvl="1" indent="-434975"/>
            <a:r>
              <a:rPr lang="en-US" sz="9600"/>
              <a:t>EPA Approval Effective April 6, 2022</a:t>
            </a:r>
          </a:p>
          <a:p>
            <a:pPr marL="481648" indent="-434975"/>
            <a:r>
              <a:rPr lang="en-US" sz="11200"/>
              <a:t>Nonattainment New Source Review</a:t>
            </a:r>
          </a:p>
          <a:p>
            <a:pPr marL="801688" lvl="1" indent="-434975"/>
            <a:r>
              <a:rPr lang="en-US" sz="10600"/>
              <a:t>Major sources of NOx and VOC in NAA</a:t>
            </a:r>
          </a:p>
          <a:p>
            <a:pPr marL="801688" lvl="1" indent="-434975"/>
            <a:r>
              <a:rPr lang="en-US" sz="9600"/>
              <a:t>Submitted July 30, 2021</a:t>
            </a:r>
          </a:p>
          <a:p>
            <a:pPr marL="481648" indent="-434975"/>
            <a:r>
              <a:rPr lang="en-US" sz="9900"/>
              <a:t>179B Demonstration showing International Influence</a:t>
            </a:r>
          </a:p>
          <a:p>
            <a:pPr marL="801688" lvl="1" indent="-434975"/>
            <a:r>
              <a:rPr lang="en-US" sz="9600"/>
              <a:t>Submitted June 3, 2021</a:t>
            </a:r>
          </a:p>
          <a:p>
            <a:pPr marL="481330" indent="-434975"/>
            <a:r>
              <a:rPr lang="en-US" sz="9900">
                <a:latin typeface="Calibri"/>
                <a:cs typeface="Calibri"/>
              </a:rPr>
              <a:t>Ozone Advance and Attainment Initiative Programs</a:t>
            </a:r>
            <a:endParaRPr lang="en-US" sz="9900">
              <a:cs typeface="Calibri"/>
            </a:endParaRPr>
          </a:p>
          <a:p>
            <a:pPr marL="801688" lvl="1" indent="-434975"/>
            <a:r>
              <a:rPr lang="en-US" sz="9600"/>
              <a:t>Counties within 95% of O</a:t>
            </a:r>
            <a:r>
              <a:rPr lang="en-US" sz="9600" baseline="-25000"/>
              <a:t>3</a:t>
            </a:r>
            <a:r>
              <a:rPr lang="en-US" sz="9600"/>
              <a:t> NAAQS</a:t>
            </a:r>
          </a:p>
          <a:p>
            <a:pPr marL="481648" indent="-434975"/>
            <a:endParaRPr lang="en-US" sz="9900"/>
          </a:p>
          <a:p>
            <a:pPr marL="641033" lvl="2" indent="0">
              <a:buNone/>
            </a:pPr>
            <a:r>
              <a:rPr lang="en-US" sz="8500"/>
              <a:t> </a:t>
            </a:r>
          </a:p>
        </p:txBody>
      </p:sp>
      <p:sp>
        <p:nvSpPr>
          <p:cNvPr id="2" name="Title 1"/>
          <p:cNvSpPr>
            <a:spLocks noGrp="1"/>
          </p:cNvSpPr>
          <p:nvPr>
            <p:ph type="title"/>
          </p:nvPr>
        </p:nvSpPr>
        <p:spPr/>
        <p:txBody>
          <a:bodyPr>
            <a:noAutofit/>
          </a:bodyPr>
          <a:lstStyle/>
          <a:p>
            <a:r>
              <a:rPr lang="en-US"/>
              <a:t>SLP Ozone Nonattainment SIP</a:t>
            </a:r>
          </a:p>
        </p:txBody>
      </p:sp>
    </p:spTree>
    <p:extLst>
      <p:ext uri="{BB962C8B-B14F-4D97-AF65-F5344CB8AC3E}">
        <p14:creationId xmlns:p14="http://schemas.microsoft.com/office/powerpoint/2010/main" val="679374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57BA07-015D-F248-0363-481AB815197A}"/>
              </a:ext>
            </a:extLst>
          </p:cNvPr>
          <p:cNvSpPr>
            <a:spLocks noGrp="1"/>
          </p:cNvSpPr>
          <p:nvPr>
            <p:ph type="sldNum" sz="quarter" idx="12"/>
          </p:nvPr>
        </p:nvSpPr>
        <p:spPr/>
        <p:txBody>
          <a:bodyPr/>
          <a:lstStyle/>
          <a:p>
            <a:fld id="{0255DE44-24D9-468F-ACC9-DDC431174CCA}" type="slidenum">
              <a:rPr lang="en-US" smtClean="0"/>
              <a:pPr/>
              <a:t>14</a:t>
            </a:fld>
            <a:endParaRPr lang="en-US"/>
          </a:p>
        </p:txBody>
      </p:sp>
      <p:sp>
        <p:nvSpPr>
          <p:cNvPr id="3" name="Text Placeholder 2">
            <a:extLst>
              <a:ext uri="{FF2B5EF4-FFF2-40B4-BE49-F238E27FC236}">
                <a16:creationId xmlns:a16="http://schemas.microsoft.com/office/drawing/2014/main" id="{00268CA3-CB32-127A-3BC8-BC02F60C4187}"/>
              </a:ext>
            </a:extLst>
          </p:cNvPr>
          <p:cNvSpPr>
            <a:spLocks noGrp="1"/>
          </p:cNvSpPr>
          <p:nvPr>
            <p:ph type="body" idx="2"/>
          </p:nvPr>
        </p:nvSpPr>
        <p:spPr/>
        <p:txBody>
          <a:bodyPr/>
          <a:lstStyle/>
          <a:p>
            <a:r>
              <a:rPr lang="en-US"/>
              <a:t>EPA Voluntary Program</a:t>
            </a:r>
          </a:p>
          <a:p>
            <a:endParaRPr lang="en-US"/>
          </a:p>
          <a:p>
            <a:r>
              <a:rPr lang="en-US"/>
              <a:t>95% NAAQS (.068 ppm O</a:t>
            </a:r>
            <a:r>
              <a:rPr lang="en-US" baseline="-25000"/>
              <a:t>3</a:t>
            </a:r>
            <a:r>
              <a:rPr lang="en-US"/>
              <a:t>)</a:t>
            </a:r>
          </a:p>
          <a:p>
            <a:endParaRPr lang="en-US"/>
          </a:p>
          <a:p>
            <a:r>
              <a:rPr lang="en-US"/>
              <a:t>Works with unique needs of an area</a:t>
            </a:r>
          </a:p>
        </p:txBody>
      </p:sp>
      <p:sp>
        <p:nvSpPr>
          <p:cNvPr id="5" name="Title 4">
            <a:extLst>
              <a:ext uri="{FF2B5EF4-FFF2-40B4-BE49-F238E27FC236}">
                <a16:creationId xmlns:a16="http://schemas.microsoft.com/office/drawing/2014/main" id="{F4875B6C-71B2-3286-4DDF-35BB797339BA}"/>
              </a:ext>
            </a:extLst>
          </p:cNvPr>
          <p:cNvSpPr>
            <a:spLocks noGrp="1"/>
          </p:cNvSpPr>
          <p:nvPr>
            <p:ph type="title"/>
          </p:nvPr>
        </p:nvSpPr>
        <p:spPr/>
        <p:txBody>
          <a:bodyPr/>
          <a:lstStyle/>
          <a:p>
            <a:r>
              <a:rPr lang="en-US"/>
              <a:t>Ozone Advance Program</a:t>
            </a:r>
          </a:p>
        </p:txBody>
      </p:sp>
      <p:pic>
        <p:nvPicPr>
          <p:cNvPr id="6" name="Content Placeholder 4" descr="A picture containing qr code&#10;&#10;Description automatically generated">
            <a:extLst>
              <a:ext uri="{FF2B5EF4-FFF2-40B4-BE49-F238E27FC236}">
                <a16:creationId xmlns:a16="http://schemas.microsoft.com/office/drawing/2014/main" id="{EB42914B-AEE1-36E2-8DC7-0FB964D525BE}"/>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41221" t="36606" r="36938" b="29608"/>
          <a:stretch/>
        </p:blipFill>
        <p:spPr>
          <a:xfrm rot="21147386">
            <a:off x="3273470" y="1628326"/>
            <a:ext cx="4627616" cy="4435544"/>
          </a:xfrm>
        </p:spPr>
      </p:pic>
    </p:spTree>
    <p:extLst>
      <p:ext uri="{BB962C8B-B14F-4D97-AF65-F5344CB8AC3E}">
        <p14:creationId xmlns:p14="http://schemas.microsoft.com/office/powerpoint/2010/main" val="340653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AAC867-507A-29D8-0361-F55FD8046847}"/>
              </a:ext>
            </a:extLst>
          </p:cNvPr>
          <p:cNvSpPr>
            <a:spLocks noGrp="1"/>
          </p:cNvSpPr>
          <p:nvPr>
            <p:ph type="sldNum" sz="quarter" idx="12"/>
          </p:nvPr>
        </p:nvSpPr>
        <p:spPr/>
        <p:txBody>
          <a:bodyPr/>
          <a:lstStyle/>
          <a:p>
            <a:fld id="{0255DE44-24D9-468F-ACC9-DDC431174CCA}" type="slidenum">
              <a:rPr lang="en-US" smtClean="0"/>
              <a:pPr/>
              <a:t>15</a:t>
            </a:fld>
            <a:endParaRPr lang="en-US"/>
          </a:p>
        </p:txBody>
      </p:sp>
      <p:sp>
        <p:nvSpPr>
          <p:cNvPr id="5" name="Title 4">
            <a:extLst>
              <a:ext uri="{FF2B5EF4-FFF2-40B4-BE49-F238E27FC236}">
                <a16:creationId xmlns:a16="http://schemas.microsoft.com/office/drawing/2014/main" id="{E5FE83EF-56CD-82C1-ED4F-3EE1CB0E0B6B}"/>
              </a:ext>
            </a:extLst>
          </p:cNvPr>
          <p:cNvSpPr>
            <a:spLocks noGrp="1"/>
          </p:cNvSpPr>
          <p:nvPr>
            <p:ph type="title"/>
          </p:nvPr>
        </p:nvSpPr>
        <p:spPr/>
        <p:txBody>
          <a:bodyPr/>
          <a:lstStyle/>
          <a:p>
            <a:r>
              <a:rPr lang="en-US"/>
              <a:t>Ozone Advance Program</a:t>
            </a:r>
          </a:p>
        </p:txBody>
      </p:sp>
      <p:pic>
        <p:nvPicPr>
          <p:cNvPr id="6" name="Picture 5">
            <a:extLst>
              <a:ext uri="{FF2B5EF4-FFF2-40B4-BE49-F238E27FC236}">
                <a16:creationId xmlns:a16="http://schemas.microsoft.com/office/drawing/2014/main" id="{66AECB98-880D-260F-2621-55E7AB849C01}"/>
              </a:ext>
            </a:extLst>
          </p:cNvPr>
          <p:cNvPicPr>
            <a:picLocks noChangeAspect="1"/>
          </p:cNvPicPr>
          <p:nvPr/>
        </p:nvPicPr>
        <p:blipFill>
          <a:blip r:embed="rId2"/>
          <a:stretch>
            <a:fillRect/>
          </a:stretch>
        </p:blipFill>
        <p:spPr>
          <a:xfrm>
            <a:off x="1766595" y="1309707"/>
            <a:ext cx="5261197" cy="3081902"/>
          </a:xfrm>
          <a:prstGeom prst="rect">
            <a:avLst/>
          </a:prstGeom>
        </p:spPr>
      </p:pic>
      <p:graphicFrame>
        <p:nvGraphicFramePr>
          <p:cNvPr id="7" name="Table 5">
            <a:extLst>
              <a:ext uri="{FF2B5EF4-FFF2-40B4-BE49-F238E27FC236}">
                <a16:creationId xmlns:a16="http://schemas.microsoft.com/office/drawing/2014/main" id="{D45E03DC-77D8-7345-2C69-DEB9FA003BFB}"/>
              </a:ext>
            </a:extLst>
          </p:cNvPr>
          <p:cNvGraphicFramePr>
            <a:graphicFrameLocks noGrp="1"/>
          </p:cNvGraphicFramePr>
          <p:nvPr>
            <p:extLst>
              <p:ext uri="{D42A27DB-BD31-4B8C-83A1-F6EECF244321}">
                <p14:modId xmlns:p14="http://schemas.microsoft.com/office/powerpoint/2010/main" val="2944636765"/>
              </p:ext>
            </p:extLst>
          </p:nvPr>
        </p:nvGraphicFramePr>
        <p:xfrm>
          <a:off x="273699" y="4391608"/>
          <a:ext cx="8515738" cy="2310631"/>
        </p:xfrm>
        <a:graphic>
          <a:graphicData uri="http://schemas.openxmlformats.org/drawingml/2006/table">
            <a:tbl>
              <a:tblPr firstRow="1" bandRow="1">
                <a:tableStyleId>{5C22544A-7EE6-4342-B048-85BDC9FD1C3A}</a:tableStyleId>
              </a:tblPr>
              <a:tblGrid>
                <a:gridCol w="892376">
                  <a:extLst>
                    <a:ext uri="{9D8B030D-6E8A-4147-A177-3AD203B41FA5}">
                      <a16:colId xmlns:a16="http://schemas.microsoft.com/office/drawing/2014/main" val="3957752727"/>
                    </a:ext>
                  </a:extLst>
                </a:gridCol>
                <a:gridCol w="821969">
                  <a:extLst>
                    <a:ext uri="{9D8B030D-6E8A-4147-A177-3AD203B41FA5}">
                      <a16:colId xmlns:a16="http://schemas.microsoft.com/office/drawing/2014/main" val="962465867"/>
                    </a:ext>
                  </a:extLst>
                </a:gridCol>
                <a:gridCol w="857172">
                  <a:extLst>
                    <a:ext uri="{9D8B030D-6E8A-4147-A177-3AD203B41FA5}">
                      <a16:colId xmlns:a16="http://schemas.microsoft.com/office/drawing/2014/main" val="4226227159"/>
                    </a:ext>
                  </a:extLst>
                </a:gridCol>
                <a:gridCol w="857172">
                  <a:extLst>
                    <a:ext uri="{9D8B030D-6E8A-4147-A177-3AD203B41FA5}">
                      <a16:colId xmlns:a16="http://schemas.microsoft.com/office/drawing/2014/main" val="2823774508"/>
                    </a:ext>
                  </a:extLst>
                </a:gridCol>
                <a:gridCol w="857172">
                  <a:extLst>
                    <a:ext uri="{9D8B030D-6E8A-4147-A177-3AD203B41FA5}">
                      <a16:colId xmlns:a16="http://schemas.microsoft.com/office/drawing/2014/main" val="1888839143"/>
                    </a:ext>
                  </a:extLst>
                </a:gridCol>
                <a:gridCol w="857172">
                  <a:extLst>
                    <a:ext uri="{9D8B030D-6E8A-4147-A177-3AD203B41FA5}">
                      <a16:colId xmlns:a16="http://schemas.microsoft.com/office/drawing/2014/main" val="4168881507"/>
                    </a:ext>
                  </a:extLst>
                </a:gridCol>
                <a:gridCol w="857172">
                  <a:extLst>
                    <a:ext uri="{9D8B030D-6E8A-4147-A177-3AD203B41FA5}">
                      <a16:colId xmlns:a16="http://schemas.microsoft.com/office/drawing/2014/main" val="1388751007"/>
                    </a:ext>
                  </a:extLst>
                </a:gridCol>
                <a:gridCol w="857172">
                  <a:extLst>
                    <a:ext uri="{9D8B030D-6E8A-4147-A177-3AD203B41FA5}">
                      <a16:colId xmlns:a16="http://schemas.microsoft.com/office/drawing/2014/main" val="3281690035"/>
                    </a:ext>
                  </a:extLst>
                </a:gridCol>
                <a:gridCol w="857172">
                  <a:extLst>
                    <a:ext uri="{9D8B030D-6E8A-4147-A177-3AD203B41FA5}">
                      <a16:colId xmlns:a16="http://schemas.microsoft.com/office/drawing/2014/main" val="1162615291"/>
                    </a:ext>
                  </a:extLst>
                </a:gridCol>
                <a:gridCol w="801189">
                  <a:extLst>
                    <a:ext uri="{9D8B030D-6E8A-4147-A177-3AD203B41FA5}">
                      <a16:colId xmlns:a16="http://schemas.microsoft.com/office/drawing/2014/main" val="1198188825"/>
                    </a:ext>
                  </a:extLst>
                </a:gridCol>
              </a:tblGrid>
              <a:tr h="545535">
                <a:tc>
                  <a:txBody>
                    <a:bodyPr/>
                    <a:lstStyle/>
                    <a:p>
                      <a:r>
                        <a:rPr lang="en-US" sz="1200"/>
                        <a:t>Source Category</a:t>
                      </a:r>
                    </a:p>
                  </a:txBody>
                  <a:tcPr/>
                </a:tc>
                <a:tc>
                  <a:txBody>
                    <a:bodyPr/>
                    <a:lstStyle/>
                    <a:p>
                      <a:pPr algn="ctr"/>
                      <a:r>
                        <a:rPr lang="en-US" sz="1200"/>
                        <a:t>Chaves</a:t>
                      </a:r>
                    </a:p>
                  </a:txBody>
                  <a:tcPr/>
                </a:tc>
                <a:tc>
                  <a:txBody>
                    <a:bodyPr/>
                    <a:lstStyle/>
                    <a:p>
                      <a:pPr algn="ctr"/>
                      <a:r>
                        <a:rPr lang="en-US" sz="1200"/>
                        <a:t>Dona Ana</a:t>
                      </a:r>
                    </a:p>
                  </a:txBody>
                  <a:tcPr/>
                </a:tc>
                <a:tc>
                  <a:txBody>
                    <a:bodyPr/>
                    <a:lstStyle/>
                    <a:p>
                      <a:pPr algn="ctr"/>
                      <a:r>
                        <a:rPr lang="en-US" sz="1200"/>
                        <a:t>Eddy</a:t>
                      </a:r>
                    </a:p>
                  </a:txBody>
                  <a:tcPr/>
                </a:tc>
                <a:tc>
                  <a:txBody>
                    <a:bodyPr/>
                    <a:lstStyle/>
                    <a:p>
                      <a:pPr algn="ctr"/>
                      <a:r>
                        <a:rPr lang="en-US" sz="1200"/>
                        <a:t>Lea</a:t>
                      </a:r>
                    </a:p>
                  </a:txBody>
                  <a:tcPr/>
                </a:tc>
                <a:tc>
                  <a:txBody>
                    <a:bodyPr/>
                    <a:lstStyle/>
                    <a:p>
                      <a:pPr algn="ctr"/>
                      <a:r>
                        <a:rPr lang="en-US" sz="1200"/>
                        <a:t>Rio Arriba</a:t>
                      </a:r>
                    </a:p>
                  </a:txBody>
                  <a:tcPr/>
                </a:tc>
                <a:tc>
                  <a:txBody>
                    <a:bodyPr/>
                    <a:lstStyle/>
                    <a:p>
                      <a:pPr algn="ctr"/>
                      <a:r>
                        <a:rPr lang="en-US" sz="1200"/>
                        <a:t>San Juan </a:t>
                      </a:r>
                    </a:p>
                  </a:txBody>
                  <a:tcPr/>
                </a:tc>
                <a:tc>
                  <a:txBody>
                    <a:bodyPr/>
                    <a:lstStyle/>
                    <a:p>
                      <a:pPr algn="ctr"/>
                      <a:r>
                        <a:rPr lang="en-US" sz="1200"/>
                        <a:t>Sandoval </a:t>
                      </a:r>
                    </a:p>
                  </a:txBody>
                  <a:tcPr/>
                </a:tc>
                <a:tc>
                  <a:txBody>
                    <a:bodyPr/>
                    <a:lstStyle/>
                    <a:p>
                      <a:pPr algn="ctr"/>
                      <a:r>
                        <a:rPr lang="en-US" sz="1200"/>
                        <a:t>Santa Fe</a:t>
                      </a:r>
                    </a:p>
                  </a:txBody>
                  <a:tcPr/>
                </a:tc>
                <a:tc>
                  <a:txBody>
                    <a:bodyPr/>
                    <a:lstStyle/>
                    <a:p>
                      <a:pPr algn="ctr"/>
                      <a:r>
                        <a:rPr lang="en-US" sz="1200"/>
                        <a:t>Valencia</a:t>
                      </a:r>
                    </a:p>
                  </a:txBody>
                  <a:tcPr/>
                </a:tc>
                <a:extLst>
                  <a:ext uri="{0D108BD9-81ED-4DB2-BD59-A6C34878D82A}">
                    <a16:rowId xmlns:a16="http://schemas.microsoft.com/office/drawing/2014/main" val="3000811848"/>
                  </a:ext>
                </a:extLst>
              </a:tr>
              <a:tr h="311734">
                <a:tc>
                  <a:txBody>
                    <a:bodyPr/>
                    <a:lstStyle/>
                    <a:p>
                      <a:r>
                        <a:rPr lang="en-US" sz="1400" b="1"/>
                        <a:t>Nonpoint</a:t>
                      </a:r>
                    </a:p>
                  </a:txBody>
                  <a:tcPr/>
                </a:tc>
                <a:tc>
                  <a:txBody>
                    <a:bodyPr/>
                    <a:lstStyle/>
                    <a:p>
                      <a:pPr algn="ctr"/>
                      <a:r>
                        <a:rPr lang="en-US" sz="1400"/>
                        <a:t>1,915</a:t>
                      </a:r>
                    </a:p>
                  </a:txBody>
                  <a:tcPr/>
                </a:tc>
                <a:tc>
                  <a:txBody>
                    <a:bodyPr/>
                    <a:lstStyle/>
                    <a:p>
                      <a:pPr algn="ctr"/>
                      <a:r>
                        <a:rPr lang="en-US" sz="1400"/>
                        <a:t>1,309</a:t>
                      </a:r>
                    </a:p>
                  </a:txBody>
                  <a:tcPr/>
                </a:tc>
                <a:tc>
                  <a:txBody>
                    <a:bodyPr/>
                    <a:lstStyle/>
                    <a:p>
                      <a:pPr algn="ctr"/>
                      <a:r>
                        <a:rPr lang="en-US" sz="1400"/>
                        <a:t>2,887</a:t>
                      </a:r>
                    </a:p>
                  </a:txBody>
                  <a:tcPr/>
                </a:tc>
                <a:tc>
                  <a:txBody>
                    <a:bodyPr/>
                    <a:lstStyle/>
                    <a:p>
                      <a:pPr algn="ctr"/>
                      <a:r>
                        <a:rPr lang="en-US" sz="1400"/>
                        <a:t>7,320</a:t>
                      </a:r>
                    </a:p>
                  </a:txBody>
                  <a:tcPr/>
                </a:tc>
                <a:tc>
                  <a:txBody>
                    <a:bodyPr/>
                    <a:lstStyle/>
                    <a:p>
                      <a:pPr algn="ctr"/>
                      <a:r>
                        <a:rPr lang="en-US" sz="1400"/>
                        <a:t>4,504</a:t>
                      </a:r>
                    </a:p>
                  </a:txBody>
                  <a:tcPr/>
                </a:tc>
                <a:tc>
                  <a:txBody>
                    <a:bodyPr/>
                    <a:lstStyle/>
                    <a:p>
                      <a:pPr algn="ctr"/>
                      <a:r>
                        <a:rPr lang="en-US" sz="1400"/>
                        <a:t>7,276</a:t>
                      </a:r>
                    </a:p>
                  </a:txBody>
                  <a:tcPr/>
                </a:tc>
                <a:tc>
                  <a:txBody>
                    <a:bodyPr/>
                    <a:lstStyle/>
                    <a:p>
                      <a:pPr algn="ctr"/>
                      <a:r>
                        <a:rPr lang="en-US" sz="1400"/>
                        <a:t>1,585</a:t>
                      </a:r>
                    </a:p>
                  </a:txBody>
                  <a:tcPr/>
                </a:tc>
                <a:tc>
                  <a:txBody>
                    <a:bodyPr/>
                    <a:lstStyle/>
                    <a:p>
                      <a:pPr algn="ctr"/>
                      <a:r>
                        <a:rPr lang="en-US" sz="1400"/>
                        <a:t>1,478</a:t>
                      </a:r>
                    </a:p>
                  </a:txBody>
                  <a:tcPr/>
                </a:tc>
                <a:tc>
                  <a:txBody>
                    <a:bodyPr/>
                    <a:lstStyle/>
                    <a:p>
                      <a:pPr algn="ctr"/>
                      <a:r>
                        <a:rPr lang="en-US" sz="1400"/>
                        <a:t>750</a:t>
                      </a:r>
                    </a:p>
                  </a:txBody>
                  <a:tcPr/>
                </a:tc>
                <a:extLst>
                  <a:ext uri="{0D108BD9-81ED-4DB2-BD59-A6C34878D82A}">
                    <a16:rowId xmlns:a16="http://schemas.microsoft.com/office/drawing/2014/main" val="2630349100"/>
                  </a:ext>
                </a:extLst>
              </a:tr>
              <a:tr h="485104">
                <a:tc>
                  <a:txBody>
                    <a:bodyPr/>
                    <a:lstStyle/>
                    <a:p>
                      <a:r>
                        <a:rPr lang="en-US" sz="1400" b="1"/>
                        <a:t>Non-Road</a:t>
                      </a:r>
                    </a:p>
                  </a:txBody>
                  <a:tcPr/>
                </a:tc>
                <a:tc>
                  <a:txBody>
                    <a:bodyPr/>
                    <a:lstStyle/>
                    <a:p>
                      <a:pPr algn="ctr"/>
                      <a:r>
                        <a:rPr lang="en-US" sz="1400"/>
                        <a:t>339</a:t>
                      </a:r>
                    </a:p>
                  </a:txBody>
                  <a:tcPr/>
                </a:tc>
                <a:tc>
                  <a:txBody>
                    <a:bodyPr/>
                    <a:lstStyle/>
                    <a:p>
                      <a:pPr algn="ctr"/>
                      <a:r>
                        <a:rPr lang="en-US" sz="1400"/>
                        <a:t>1,828</a:t>
                      </a:r>
                    </a:p>
                  </a:txBody>
                  <a:tcPr/>
                </a:tc>
                <a:tc>
                  <a:txBody>
                    <a:bodyPr/>
                    <a:lstStyle/>
                    <a:p>
                      <a:pPr algn="ctr"/>
                      <a:r>
                        <a:rPr lang="en-US" sz="1400"/>
                        <a:t>241</a:t>
                      </a:r>
                    </a:p>
                  </a:txBody>
                  <a:tcPr/>
                </a:tc>
                <a:tc>
                  <a:txBody>
                    <a:bodyPr/>
                    <a:lstStyle/>
                    <a:p>
                      <a:pPr algn="ctr"/>
                      <a:r>
                        <a:rPr lang="en-US" sz="1400"/>
                        <a:t>289</a:t>
                      </a:r>
                    </a:p>
                  </a:txBody>
                  <a:tcPr/>
                </a:tc>
                <a:tc>
                  <a:txBody>
                    <a:bodyPr/>
                    <a:lstStyle/>
                    <a:p>
                      <a:pPr algn="ctr"/>
                      <a:r>
                        <a:rPr lang="en-US" sz="1400"/>
                        <a:t>162</a:t>
                      </a:r>
                    </a:p>
                  </a:txBody>
                  <a:tcPr/>
                </a:tc>
                <a:tc>
                  <a:txBody>
                    <a:bodyPr/>
                    <a:lstStyle/>
                    <a:p>
                      <a:pPr algn="ctr"/>
                      <a:r>
                        <a:rPr lang="en-US" sz="1400"/>
                        <a:t>243</a:t>
                      </a:r>
                    </a:p>
                  </a:txBody>
                  <a:tcPr/>
                </a:tc>
                <a:tc>
                  <a:txBody>
                    <a:bodyPr/>
                    <a:lstStyle/>
                    <a:p>
                      <a:pPr algn="ctr"/>
                      <a:r>
                        <a:rPr lang="en-US" sz="1400"/>
                        <a:t>487</a:t>
                      </a:r>
                    </a:p>
                  </a:txBody>
                  <a:tcPr/>
                </a:tc>
                <a:tc>
                  <a:txBody>
                    <a:bodyPr/>
                    <a:lstStyle/>
                    <a:p>
                      <a:pPr algn="ctr"/>
                      <a:r>
                        <a:rPr lang="en-US" sz="1400"/>
                        <a:t>337</a:t>
                      </a:r>
                    </a:p>
                  </a:txBody>
                  <a:tcPr/>
                </a:tc>
                <a:tc>
                  <a:txBody>
                    <a:bodyPr/>
                    <a:lstStyle/>
                    <a:p>
                      <a:pPr algn="ctr"/>
                      <a:r>
                        <a:rPr lang="en-US" sz="1400"/>
                        <a:t>2,428</a:t>
                      </a:r>
                    </a:p>
                  </a:txBody>
                  <a:tcPr/>
                </a:tc>
                <a:extLst>
                  <a:ext uri="{0D108BD9-81ED-4DB2-BD59-A6C34878D82A}">
                    <a16:rowId xmlns:a16="http://schemas.microsoft.com/office/drawing/2014/main" val="3928997934"/>
                  </a:ext>
                </a:extLst>
              </a:tr>
              <a:tr h="311734">
                <a:tc>
                  <a:txBody>
                    <a:bodyPr/>
                    <a:lstStyle/>
                    <a:p>
                      <a:r>
                        <a:rPr lang="en-US" sz="1400" b="1"/>
                        <a:t>On-Road</a:t>
                      </a:r>
                    </a:p>
                  </a:txBody>
                  <a:tcPr/>
                </a:tc>
                <a:tc>
                  <a:txBody>
                    <a:bodyPr/>
                    <a:lstStyle/>
                    <a:p>
                      <a:pPr algn="ctr"/>
                      <a:r>
                        <a:rPr lang="en-US" sz="1400"/>
                        <a:t>1,202</a:t>
                      </a:r>
                    </a:p>
                  </a:txBody>
                  <a:tcPr/>
                </a:tc>
                <a:tc>
                  <a:txBody>
                    <a:bodyPr/>
                    <a:lstStyle/>
                    <a:p>
                      <a:pPr algn="ctr"/>
                      <a:r>
                        <a:rPr lang="en-US" sz="1400"/>
                        <a:t>4,966</a:t>
                      </a:r>
                    </a:p>
                  </a:txBody>
                  <a:tcPr/>
                </a:tc>
                <a:tc>
                  <a:txBody>
                    <a:bodyPr/>
                    <a:lstStyle/>
                    <a:p>
                      <a:pPr algn="ctr"/>
                      <a:r>
                        <a:rPr lang="en-US" sz="1400"/>
                        <a:t>1,265</a:t>
                      </a:r>
                    </a:p>
                  </a:txBody>
                  <a:tcPr/>
                </a:tc>
                <a:tc>
                  <a:txBody>
                    <a:bodyPr/>
                    <a:lstStyle/>
                    <a:p>
                      <a:pPr algn="ctr"/>
                      <a:r>
                        <a:rPr lang="en-US" sz="1400"/>
                        <a:t>1,500</a:t>
                      </a:r>
                    </a:p>
                  </a:txBody>
                  <a:tcPr/>
                </a:tc>
                <a:tc>
                  <a:txBody>
                    <a:bodyPr/>
                    <a:lstStyle/>
                    <a:p>
                      <a:pPr algn="ctr"/>
                      <a:r>
                        <a:rPr lang="en-US" sz="1400"/>
                        <a:t>916</a:t>
                      </a:r>
                    </a:p>
                  </a:txBody>
                  <a:tcPr/>
                </a:tc>
                <a:tc>
                  <a:txBody>
                    <a:bodyPr/>
                    <a:lstStyle/>
                    <a:p>
                      <a:pPr algn="ctr"/>
                      <a:r>
                        <a:rPr lang="en-US" sz="1400"/>
                        <a:t>2,688</a:t>
                      </a:r>
                    </a:p>
                  </a:txBody>
                  <a:tcPr/>
                </a:tc>
                <a:tc>
                  <a:txBody>
                    <a:bodyPr/>
                    <a:lstStyle/>
                    <a:p>
                      <a:pPr algn="ctr"/>
                      <a:r>
                        <a:rPr lang="en-US" sz="1400"/>
                        <a:t>2,675</a:t>
                      </a:r>
                    </a:p>
                  </a:txBody>
                  <a:tcPr/>
                </a:tc>
                <a:tc>
                  <a:txBody>
                    <a:bodyPr/>
                    <a:lstStyle/>
                    <a:p>
                      <a:pPr algn="ctr"/>
                      <a:r>
                        <a:rPr lang="en-US" sz="1400"/>
                        <a:t>3,842</a:t>
                      </a:r>
                    </a:p>
                  </a:txBody>
                  <a:tcPr/>
                </a:tc>
                <a:tc>
                  <a:txBody>
                    <a:bodyPr/>
                    <a:lstStyle/>
                    <a:p>
                      <a:pPr algn="ctr"/>
                      <a:r>
                        <a:rPr lang="en-US" sz="1400"/>
                        <a:t>1,396</a:t>
                      </a:r>
                    </a:p>
                  </a:txBody>
                  <a:tcPr/>
                </a:tc>
                <a:extLst>
                  <a:ext uri="{0D108BD9-81ED-4DB2-BD59-A6C34878D82A}">
                    <a16:rowId xmlns:a16="http://schemas.microsoft.com/office/drawing/2014/main" val="633775742"/>
                  </a:ext>
                </a:extLst>
              </a:tr>
              <a:tr h="311734">
                <a:tc>
                  <a:txBody>
                    <a:bodyPr/>
                    <a:lstStyle/>
                    <a:p>
                      <a:r>
                        <a:rPr lang="en-US" sz="1400" b="1"/>
                        <a:t>Point</a:t>
                      </a:r>
                    </a:p>
                  </a:txBody>
                  <a:tcPr/>
                </a:tc>
                <a:tc>
                  <a:txBody>
                    <a:bodyPr/>
                    <a:lstStyle/>
                    <a:p>
                      <a:pPr algn="ctr"/>
                      <a:r>
                        <a:rPr lang="en-US" sz="1400"/>
                        <a:t>1,335</a:t>
                      </a:r>
                    </a:p>
                  </a:txBody>
                  <a:tcPr/>
                </a:tc>
                <a:tc>
                  <a:txBody>
                    <a:bodyPr/>
                    <a:lstStyle/>
                    <a:p>
                      <a:pPr algn="ctr"/>
                      <a:r>
                        <a:rPr lang="en-US" sz="1400"/>
                        <a:t>944</a:t>
                      </a:r>
                    </a:p>
                  </a:txBody>
                  <a:tcPr/>
                </a:tc>
                <a:tc>
                  <a:txBody>
                    <a:bodyPr/>
                    <a:lstStyle/>
                    <a:p>
                      <a:pPr algn="ctr"/>
                      <a:r>
                        <a:rPr lang="en-US" sz="1400"/>
                        <a:t>5,690</a:t>
                      </a:r>
                    </a:p>
                  </a:txBody>
                  <a:tcPr/>
                </a:tc>
                <a:tc>
                  <a:txBody>
                    <a:bodyPr/>
                    <a:lstStyle/>
                    <a:p>
                      <a:pPr algn="ctr"/>
                      <a:r>
                        <a:rPr lang="en-US" sz="1400"/>
                        <a:t>6,405</a:t>
                      </a:r>
                    </a:p>
                  </a:txBody>
                  <a:tcPr/>
                </a:tc>
                <a:tc>
                  <a:txBody>
                    <a:bodyPr/>
                    <a:lstStyle/>
                    <a:p>
                      <a:pPr algn="ctr"/>
                      <a:r>
                        <a:rPr lang="en-US" sz="1400"/>
                        <a:t>9,561</a:t>
                      </a:r>
                    </a:p>
                  </a:txBody>
                  <a:tcPr/>
                </a:tc>
                <a:tc>
                  <a:txBody>
                    <a:bodyPr/>
                    <a:lstStyle/>
                    <a:p>
                      <a:pPr algn="ctr"/>
                      <a:r>
                        <a:rPr lang="en-US" sz="1400"/>
                        <a:t>30,028</a:t>
                      </a:r>
                    </a:p>
                  </a:txBody>
                  <a:tcPr/>
                </a:tc>
                <a:tc>
                  <a:txBody>
                    <a:bodyPr/>
                    <a:lstStyle/>
                    <a:p>
                      <a:pPr algn="ctr"/>
                      <a:r>
                        <a:rPr lang="en-US" sz="1400"/>
                        <a:t>285</a:t>
                      </a:r>
                    </a:p>
                  </a:txBody>
                  <a:tcPr/>
                </a:tc>
                <a:tc>
                  <a:txBody>
                    <a:bodyPr/>
                    <a:lstStyle/>
                    <a:p>
                      <a:pPr algn="ctr"/>
                      <a:r>
                        <a:rPr lang="en-US" sz="1400"/>
                        <a:t>16</a:t>
                      </a:r>
                    </a:p>
                  </a:txBody>
                  <a:tcPr/>
                </a:tc>
                <a:tc>
                  <a:txBody>
                    <a:bodyPr/>
                    <a:lstStyle/>
                    <a:p>
                      <a:pPr algn="ctr"/>
                      <a:r>
                        <a:rPr lang="en-US" sz="1400"/>
                        <a:t>22</a:t>
                      </a:r>
                    </a:p>
                  </a:txBody>
                  <a:tcPr/>
                </a:tc>
                <a:extLst>
                  <a:ext uri="{0D108BD9-81ED-4DB2-BD59-A6C34878D82A}">
                    <a16:rowId xmlns:a16="http://schemas.microsoft.com/office/drawing/2014/main" val="42163275"/>
                  </a:ext>
                </a:extLst>
              </a:tr>
              <a:tr h="311734">
                <a:tc>
                  <a:txBody>
                    <a:bodyPr/>
                    <a:lstStyle/>
                    <a:p>
                      <a:r>
                        <a:rPr lang="en-US" sz="1400" b="1"/>
                        <a:t>Total</a:t>
                      </a:r>
                    </a:p>
                  </a:txBody>
                  <a:tcPr/>
                </a:tc>
                <a:tc>
                  <a:txBody>
                    <a:bodyPr/>
                    <a:lstStyle/>
                    <a:p>
                      <a:pPr algn="ctr"/>
                      <a:r>
                        <a:rPr lang="en-US" sz="1400"/>
                        <a:t>4,791</a:t>
                      </a:r>
                    </a:p>
                  </a:txBody>
                  <a:tcPr/>
                </a:tc>
                <a:tc>
                  <a:txBody>
                    <a:bodyPr/>
                    <a:lstStyle/>
                    <a:p>
                      <a:pPr algn="ctr"/>
                      <a:r>
                        <a:rPr lang="en-US" sz="1400"/>
                        <a:t>9,048</a:t>
                      </a:r>
                    </a:p>
                  </a:txBody>
                  <a:tcPr/>
                </a:tc>
                <a:tc>
                  <a:txBody>
                    <a:bodyPr/>
                    <a:lstStyle/>
                    <a:p>
                      <a:pPr algn="ctr"/>
                      <a:r>
                        <a:rPr lang="en-US" sz="1400"/>
                        <a:t>10,083</a:t>
                      </a:r>
                    </a:p>
                  </a:txBody>
                  <a:tcPr/>
                </a:tc>
                <a:tc>
                  <a:txBody>
                    <a:bodyPr/>
                    <a:lstStyle/>
                    <a:p>
                      <a:pPr algn="ctr"/>
                      <a:r>
                        <a:rPr lang="en-US" sz="1400"/>
                        <a:t>15,514</a:t>
                      </a:r>
                    </a:p>
                  </a:txBody>
                  <a:tcPr/>
                </a:tc>
                <a:tc>
                  <a:txBody>
                    <a:bodyPr/>
                    <a:lstStyle/>
                    <a:p>
                      <a:pPr algn="ctr"/>
                      <a:r>
                        <a:rPr lang="en-US" sz="1400"/>
                        <a:t>1,543</a:t>
                      </a:r>
                    </a:p>
                  </a:txBody>
                  <a:tcPr/>
                </a:tc>
                <a:tc>
                  <a:txBody>
                    <a:bodyPr/>
                    <a:lstStyle/>
                    <a:p>
                      <a:pPr algn="ctr"/>
                      <a:r>
                        <a:rPr lang="en-US" sz="1400"/>
                        <a:t>40,234</a:t>
                      </a:r>
                    </a:p>
                  </a:txBody>
                  <a:tcPr/>
                </a:tc>
                <a:tc>
                  <a:txBody>
                    <a:bodyPr/>
                    <a:lstStyle/>
                    <a:p>
                      <a:pPr algn="ctr"/>
                      <a:r>
                        <a:rPr lang="en-US" sz="1400"/>
                        <a:t>5,032</a:t>
                      </a:r>
                    </a:p>
                  </a:txBody>
                  <a:tcPr/>
                </a:tc>
                <a:tc>
                  <a:txBody>
                    <a:bodyPr/>
                    <a:lstStyle/>
                    <a:p>
                      <a:pPr algn="ctr"/>
                      <a:r>
                        <a:rPr lang="en-US" sz="1400"/>
                        <a:t>5,673</a:t>
                      </a:r>
                    </a:p>
                  </a:txBody>
                  <a:tcPr/>
                </a:tc>
                <a:tc>
                  <a:txBody>
                    <a:bodyPr/>
                    <a:lstStyle/>
                    <a:p>
                      <a:pPr algn="ctr"/>
                      <a:r>
                        <a:rPr lang="en-US" sz="1400"/>
                        <a:t>4,596</a:t>
                      </a:r>
                    </a:p>
                  </a:txBody>
                  <a:tcPr/>
                </a:tc>
                <a:extLst>
                  <a:ext uri="{0D108BD9-81ED-4DB2-BD59-A6C34878D82A}">
                    <a16:rowId xmlns:a16="http://schemas.microsoft.com/office/drawing/2014/main" val="26894181"/>
                  </a:ext>
                </a:extLst>
              </a:tr>
            </a:tbl>
          </a:graphicData>
        </a:graphic>
      </p:graphicFrame>
    </p:spTree>
    <p:extLst>
      <p:ext uri="{BB962C8B-B14F-4D97-AF65-F5344CB8AC3E}">
        <p14:creationId xmlns:p14="http://schemas.microsoft.com/office/powerpoint/2010/main" val="993090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71ECBC-D3F1-9246-689E-929576E23695}"/>
              </a:ext>
            </a:extLst>
          </p:cNvPr>
          <p:cNvSpPr>
            <a:spLocks noGrp="1"/>
          </p:cNvSpPr>
          <p:nvPr>
            <p:ph type="sldNum" sz="quarter" idx="12"/>
          </p:nvPr>
        </p:nvSpPr>
        <p:spPr/>
        <p:txBody>
          <a:bodyPr/>
          <a:lstStyle/>
          <a:p>
            <a:fld id="{0255DE44-24D9-468F-ACC9-DDC431174CCA}" type="slidenum">
              <a:rPr lang="en-US" smtClean="0"/>
              <a:pPr/>
              <a:t>16</a:t>
            </a:fld>
            <a:endParaRPr lang="en-US"/>
          </a:p>
        </p:txBody>
      </p:sp>
      <p:sp>
        <p:nvSpPr>
          <p:cNvPr id="5" name="Title 4">
            <a:extLst>
              <a:ext uri="{FF2B5EF4-FFF2-40B4-BE49-F238E27FC236}">
                <a16:creationId xmlns:a16="http://schemas.microsoft.com/office/drawing/2014/main" id="{5C6AA99C-57EB-45BA-72AA-DC5CDF1AEEBD}"/>
              </a:ext>
            </a:extLst>
          </p:cNvPr>
          <p:cNvSpPr>
            <a:spLocks noGrp="1"/>
          </p:cNvSpPr>
          <p:nvPr>
            <p:ph type="title"/>
          </p:nvPr>
        </p:nvSpPr>
        <p:spPr/>
        <p:txBody>
          <a:bodyPr/>
          <a:lstStyle/>
          <a:p>
            <a:r>
              <a:rPr lang="en-US"/>
              <a:t>PM in New Mexico</a:t>
            </a:r>
          </a:p>
        </p:txBody>
      </p:sp>
      <p:graphicFrame>
        <p:nvGraphicFramePr>
          <p:cNvPr id="23" name="Content Placeholder 22">
            <a:extLst>
              <a:ext uri="{FF2B5EF4-FFF2-40B4-BE49-F238E27FC236}">
                <a16:creationId xmlns:a16="http://schemas.microsoft.com/office/drawing/2014/main" id="{4B82D53B-F0DE-4FA6-8BD3-77C3A464193A}"/>
              </a:ext>
            </a:extLst>
          </p:cNvPr>
          <p:cNvGraphicFramePr>
            <a:graphicFrameLocks noGrp="1"/>
          </p:cNvGraphicFramePr>
          <p:nvPr>
            <p:ph sz="quarter" idx="1"/>
          </p:nvPr>
        </p:nvGraphicFramePr>
        <p:xfrm>
          <a:off x="588711" y="1592179"/>
          <a:ext cx="81534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9652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D72410-7725-23A0-1B99-D3DDFEA5EA2C}"/>
              </a:ext>
            </a:extLst>
          </p:cNvPr>
          <p:cNvSpPr>
            <a:spLocks noGrp="1"/>
          </p:cNvSpPr>
          <p:nvPr>
            <p:ph type="sldNum" sz="quarter" idx="16"/>
          </p:nvPr>
        </p:nvSpPr>
        <p:spPr/>
        <p:txBody>
          <a:bodyPr/>
          <a:lstStyle/>
          <a:p>
            <a:fld id="{0255DE44-24D9-468F-ACC9-DDC431174CCA}" type="slidenum">
              <a:rPr lang="en-US" smtClean="0"/>
              <a:pPr/>
              <a:t>17</a:t>
            </a:fld>
            <a:endParaRPr lang="en-US"/>
          </a:p>
        </p:txBody>
      </p:sp>
      <p:sp>
        <p:nvSpPr>
          <p:cNvPr id="5" name="Text Placeholder 4">
            <a:extLst>
              <a:ext uri="{FF2B5EF4-FFF2-40B4-BE49-F238E27FC236}">
                <a16:creationId xmlns:a16="http://schemas.microsoft.com/office/drawing/2014/main" id="{5691E95A-9BB0-DAB4-B17C-829EE504A9EB}"/>
              </a:ext>
            </a:extLst>
          </p:cNvPr>
          <p:cNvSpPr>
            <a:spLocks noGrp="1"/>
          </p:cNvSpPr>
          <p:nvPr>
            <p:ph type="body" sz="quarter" idx="1"/>
          </p:nvPr>
        </p:nvSpPr>
        <p:spPr>
          <a:xfrm>
            <a:off x="2434309" y="1453748"/>
            <a:ext cx="3886200" cy="640080"/>
          </a:xfrm>
        </p:spPr>
        <p:txBody>
          <a:bodyPr/>
          <a:lstStyle/>
          <a:p>
            <a:pPr algn="ctr"/>
            <a:r>
              <a:rPr lang="en-US" sz="3200"/>
              <a:t>Particulate Matter</a:t>
            </a:r>
            <a:endParaRPr lang="en-US"/>
          </a:p>
        </p:txBody>
      </p:sp>
      <p:sp>
        <p:nvSpPr>
          <p:cNvPr id="7" name="Title 6">
            <a:extLst>
              <a:ext uri="{FF2B5EF4-FFF2-40B4-BE49-F238E27FC236}">
                <a16:creationId xmlns:a16="http://schemas.microsoft.com/office/drawing/2014/main" id="{6CA65E1E-3AAC-2166-C845-BD7183441B90}"/>
              </a:ext>
            </a:extLst>
          </p:cNvPr>
          <p:cNvSpPr>
            <a:spLocks noGrp="1"/>
          </p:cNvSpPr>
          <p:nvPr>
            <p:ph type="title"/>
          </p:nvPr>
        </p:nvSpPr>
        <p:spPr/>
        <p:txBody>
          <a:bodyPr/>
          <a:lstStyle/>
          <a:p>
            <a:r>
              <a:rPr lang="en-US"/>
              <a:t>Nonattainment Areas</a:t>
            </a:r>
          </a:p>
        </p:txBody>
      </p:sp>
      <p:pic>
        <p:nvPicPr>
          <p:cNvPr id="3" name="Picture 2">
            <a:extLst>
              <a:ext uri="{FF2B5EF4-FFF2-40B4-BE49-F238E27FC236}">
                <a16:creationId xmlns:a16="http://schemas.microsoft.com/office/drawing/2014/main" id="{63EF2A79-BE2F-4629-8074-54B5C201022F}"/>
              </a:ext>
            </a:extLst>
          </p:cNvPr>
          <p:cNvPicPr>
            <a:picLocks noChangeAspect="1"/>
          </p:cNvPicPr>
          <p:nvPr/>
        </p:nvPicPr>
        <p:blipFill>
          <a:blip r:embed="rId2"/>
          <a:stretch>
            <a:fillRect/>
          </a:stretch>
        </p:blipFill>
        <p:spPr>
          <a:xfrm>
            <a:off x="1231231" y="2837599"/>
            <a:ext cx="6681537" cy="3713275"/>
          </a:xfrm>
          <a:prstGeom prst="rect">
            <a:avLst/>
          </a:prstGeom>
        </p:spPr>
      </p:pic>
      <p:sp>
        <p:nvSpPr>
          <p:cNvPr id="12" name="TextBox 11">
            <a:extLst>
              <a:ext uri="{FF2B5EF4-FFF2-40B4-BE49-F238E27FC236}">
                <a16:creationId xmlns:a16="http://schemas.microsoft.com/office/drawing/2014/main" id="{B22E9CCA-113A-4F5A-A345-B7BAE57C0B98}"/>
              </a:ext>
            </a:extLst>
          </p:cNvPr>
          <p:cNvSpPr txBox="1"/>
          <p:nvPr/>
        </p:nvSpPr>
        <p:spPr>
          <a:xfrm>
            <a:off x="708193" y="2165684"/>
            <a:ext cx="7988648" cy="46166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atin typeface="Calibri"/>
                <a:cs typeface="Calibri"/>
              </a:rPr>
              <a:t>Anthony PM</a:t>
            </a:r>
            <a:r>
              <a:rPr lang="en-US" sz="2400" baseline="-25000">
                <a:latin typeface="Calibri"/>
                <a:cs typeface="Calibri"/>
              </a:rPr>
              <a:t>10</a:t>
            </a:r>
            <a:r>
              <a:rPr lang="en-US" sz="2400">
                <a:latin typeface="Calibri"/>
                <a:cs typeface="Calibri"/>
              </a:rPr>
              <a:t> Moderate Nonattainment Area (1987 NAAQS)</a:t>
            </a:r>
          </a:p>
        </p:txBody>
      </p:sp>
    </p:spTree>
    <p:extLst>
      <p:ext uri="{BB962C8B-B14F-4D97-AF65-F5344CB8AC3E}">
        <p14:creationId xmlns:p14="http://schemas.microsoft.com/office/powerpoint/2010/main" val="3298416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8CDBB-353A-D6B5-5586-37E84355CC6C}"/>
              </a:ext>
            </a:extLst>
          </p:cNvPr>
          <p:cNvSpPr>
            <a:spLocks noGrp="1"/>
          </p:cNvSpPr>
          <p:nvPr>
            <p:ph type="sldNum" sz="quarter" idx="12"/>
          </p:nvPr>
        </p:nvSpPr>
        <p:spPr/>
        <p:txBody>
          <a:bodyPr/>
          <a:lstStyle/>
          <a:p>
            <a:fld id="{0255DE44-24D9-468F-ACC9-DDC431174CCA}" type="slidenum">
              <a:rPr lang="en-US" smtClean="0"/>
              <a:pPr/>
              <a:t>18</a:t>
            </a:fld>
            <a:endParaRPr lang="en-US"/>
          </a:p>
        </p:txBody>
      </p:sp>
      <p:sp>
        <p:nvSpPr>
          <p:cNvPr id="3" name="Content Placeholder 2">
            <a:extLst>
              <a:ext uri="{FF2B5EF4-FFF2-40B4-BE49-F238E27FC236}">
                <a16:creationId xmlns:a16="http://schemas.microsoft.com/office/drawing/2014/main" id="{A65D0F5A-D01D-1F1E-4454-82F6D461C8B9}"/>
              </a:ext>
            </a:extLst>
          </p:cNvPr>
          <p:cNvSpPr>
            <a:spLocks noGrp="1"/>
          </p:cNvSpPr>
          <p:nvPr>
            <p:ph sz="quarter" idx="1"/>
          </p:nvPr>
        </p:nvSpPr>
        <p:spPr/>
        <p:txBody>
          <a:bodyPr/>
          <a:lstStyle/>
          <a:p>
            <a:r>
              <a:rPr lang="en-US"/>
              <a:t>Recurring high-windblown dust PM</a:t>
            </a:r>
            <a:r>
              <a:rPr lang="en-US" baseline="-25000"/>
              <a:t>10</a:t>
            </a:r>
            <a:r>
              <a:rPr lang="en-US"/>
              <a:t> NAAQS exceedances</a:t>
            </a:r>
          </a:p>
          <a:p>
            <a:pPr lvl="1"/>
            <a:r>
              <a:rPr lang="en-US"/>
              <a:t>Increasing wildfire smoke impacts</a:t>
            </a:r>
          </a:p>
          <a:p>
            <a:r>
              <a:rPr lang="en-US"/>
              <a:t>Southern Do</a:t>
            </a:r>
            <a:r>
              <a:rPr lang="en-US">
                <a:cs typeface="Calibri" panose="020F0502020204030204" pitchFamily="34" charset="0"/>
              </a:rPr>
              <a:t>ñ</a:t>
            </a:r>
            <a:r>
              <a:rPr lang="en-US"/>
              <a:t>a Ana and Luna Counties</a:t>
            </a:r>
          </a:p>
          <a:p>
            <a:r>
              <a:rPr lang="en-US"/>
              <a:t>Annual EPA demonstration submittals</a:t>
            </a:r>
          </a:p>
          <a:p>
            <a:pPr lvl="1"/>
            <a:r>
              <a:rPr lang="en-US"/>
              <a:t>Prevent increased planning requirements for monitors exceeding NAAQS</a:t>
            </a:r>
          </a:p>
          <a:p>
            <a:r>
              <a:rPr lang="en-US"/>
              <a:t> Dust Mitigation Plan</a:t>
            </a:r>
          </a:p>
          <a:p>
            <a:pPr lvl="1"/>
            <a:r>
              <a:rPr lang="en-US"/>
              <a:t>Minimize exposure to susceptible populations</a:t>
            </a:r>
          </a:p>
          <a:p>
            <a:pPr lvl="1"/>
            <a:r>
              <a:rPr lang="en-US"/>
              <a:t>Revised November 2020</a:t>
            </a:r>
          </a:p>
          <a:p>
            <a:pPr lvl="1"/>
            <a:endParaRPr lang="en-US"/>
          </a:p>
        </p:txBody>
      </p:sp>
      <p:sp>
        <p:nvSpPr>
          <p:cNvPr id="4" name="Title 3">
            <a:extLst>
              <a:ext uri="{FF2B5EF4-FFF2-40B4-BE49-F238E27FC236}">
                <a16:creationId xmlns:a16="http://schemas.microsoft.com/office/drawing/2014/main" id="{3FB06727-8A2D-76F5-B4E8-D4CB3C89EBB8}"/>
              </a:ext>
            </a:extLst>
          </p:cNvPr>
          <p:cNvSpPr>
            <a:spLocks noGrp="1"/>
          </p:cNvSpPr>
          <p:nvPr>
            <p:ph type="title"/>
          </p:nvPr>
        </p:nvSpPr>
        <p:spPr/>
        <p:txBody>
          <a:bodyPr/>
          <a:lstStyle/>
          <a:p>
            <a:r>
              <a:rPr lang="en-US"/>
              <a:t>Exceptional Events 40 CFR 50.14</a:t>
            </a:r>
          </a:p>
        </p:txBody>
      </p:sp>
    </p:spTree>
    <p:extLst>
      <p:ext uri="{BB962C8B-B14F-4D97-AF65-F5344CB8AC3E}">
        <p14:creationId xmlns:p14="http://schemas.microsoft.com/office/powerpoint/2010/main" val="3849404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77500" lnSpcReduction="20000"/>
          </a:bodyPr>
          <a:lstStyle/>
          <a:p>
            <a:fld id="{0255DE44-24D9-468F-ACC9-DDC431174CCA}" type="slidenum">
              <a:rPr lang="en-US" smtClean="0"/>
              <a:pPr/>
              <a:t>19</a:t>
            </a:fld>
            <a:endParaRPr lang="en-US"/>
          </a:p>
        </p:txBody>
      </p:sp>
      <p:sp>
        <p:nvSpPr>
          <p:cNvPr id="6" name="Text Placeholder 5"/>
          <p:cNvSpPr>
            <a:spLocks noGrp="1"/>
          </p:cNvSpPr>
          <p:nvPr>
            <p:ph type="body" idx="2"/>
          </p:nvPr>
        </p:nvSpPr>
        <p:spPr>
          <a:xfrm>
            <a:off x="609600" y="1752600"/>
            <a:ext cx="1828800" cy="4343400"/>
          </a:xfrm>
        </p:spPr>
        <p:txBody>
          <a:bodyPr/>
          <a:lstStyle/>
          <a:p>
            <a:r>
              <a:rPr lang="en-US"/>
              <a:t>CAA section 319</a:t>
            </a:r>
          </a:p>
          <a:p>
            <a:r>
              <a:rPr lang="en-US"/>
              <a:t>40 CFR 51.930</a:t>
            </a:r>
          </a:p>
          <a:p>
            <a:pPr marL="285750" indent="-285750">
              <a:buFont typeface="Arial" panose="020B0604020202020204" pitchFamily="34" charset="0"/>
              <a:buChar char="•"/>
            </a:pPr>
            <a:r>
              <a:rPr lang="en-US"/>
              <a:t>Required for Recurring Events </a:t>
            </a:r>
          </a:p>
          <a:p>
            <a:r>
              <a:rPr lang="en-US"/>
              <a:t>NMED’s Dust Mitigation Plan applies to  Luna and Doña Ana Counties</a:t>
            </a:r>
          </a:p>
        </p:txBody>
      </p:sp>
      <p:sp>
        <p:nvSpPr>
          <p:cNvPr id="5" name="Content Placeholder 4"/>
          <p:cNvSpPr>
            <a:spLocks noGrp="1"/>
          </p:cNvSpPr>
          <p:nvPr>
            <p:ph sz="quarter" idx="1"/>
          </p:nvPr>
        </p:nvSpPr>
        <p:spPr>
          <a:xfrm>
            <a:off x="2552700" y="1457632"/>
            <a:ext cx="6324600" cy="4933335"/>
          </a:xfrm>
        </p:spPr>
        <p:txBody>
          <a:bodyPr>
            <a:normAutofit fontScale="92500" lnSpcReduction="20000"/>
          </a:bodyPr>
          <a:lstStyle/>
          <a:p>
            <a:r>
              <a:rPr lang="en-US"/>
              <a:t>Public notification and education programs</a:t>
            </a:r>
          </a:p>
          <a:p>
            <a:pPr lvl="1"/>
            <a:r>
              <a:rPr lang="en-US"/>
              <a:t>Advanced notice of event/forecasting</a:t>
            </a:r>
          </a:p>
          <a:p>
            <a:pPr lvl="1"/>
            <a:r>
              <a:rPr lang="en-US"/>
              <a:t>Outreach and Education mechanisms </a:t>
            </a:r>
          </a:p>
          <a:p>
            <a:pPr lvl="1"/>
            <a:r>
              <a:rPr lang="en-US"/>
              <a:t>Health advisories  </a:t>
            </a:r>
          </a:p>
          <a:p>
            <a:r>
              <a:rPr lang="en-US"/>
              <a:t>Implement mitigating measures</a:t>
            </a:r>
          </a:p>
          <a:p>
            <a:pPr lvl="1"/>
            <a:r>
              <a:rPr lang="en-US"/>
              <a:t>Minimize public exposure</a:t>
            </a:r>
          </a:p>
          <a:p>
            <a:pPr lvl="1"/>
            <a:r>
              <a:rPr lang="en-US"/>
              <a:t>Measures to abate controllable sources  </a:t>
            </a:r>
          </a:p>
          <a:p>
            <a:r>
              <a:rPr lang="en-US"/>
              <a:t>Fugitive Dust Rule</a:t>
            </a:r>
          </a:p>
          <a:p>
            <a:r>
              <a:rPr lang="en-US"/>
              <a:t>Consultation with air quality managers</a:t>
            </a:r>
          </a:p>
          <a:p>
            <a:r>
              <a:rPr lang="en-US"/>
              <a:t>Periodic review and evaluation </a:t>
            </a:r>
          </a:p>
          <a:p>
            <a:pPr lvl="1"/>
            <a:r>
              <a:rPr lang="en-US"/>
              <a:t>Three-year schedule</a:t>
            </a:r>
          </a:p>
        </p:txBody>
      </p:sp>
      <p:sp>
        <p:nvSpPr>
          <p:cNvPr id="4" name="Title 3"/>
          <p:cNvSpPr>
            <a:spLocks noGrp="1"/>
          </p:cNvSpPr>
          <p:nvPr>
            <p:ph type="title"/>
          </p:nvPr>
        </p:nvSpPr>
        <p:spPr/>
        <p:txBody>
          <a:bodyPr/>
          <a:lstStyle/>
          <a:p>
            <a:r>
              <a:rPr lang="en-US"/>
              <a:t>PM</a:t>
            </a:r>
            <a:r>
              <a:rPr lang="en-US" baseline="-25000"/>
              <a:t>10</a:t>
            </a:r>
            <a:r>
              <a:rPr lang="en-US"/>
              <a:t> Mitigation Plans</a:t>
            </a:r>
          </a:p>
        </p:txBody>
      </p:sp>
    </p:spTree>
    <p:extLst>
      <p:ext uri="{BB962C8B-B14F-4D97-AF65-F5344CB8AC3E}">
        <p14:creationId xmlns:p14="http://schemas.microsoft.com/office/powerpoint/2010/main" val="584842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410830-9300-4431-82DA-D7AF53D860DA}"/>
              </a:ext>
            </a:extLst>
          </p:cNvPr>
          <p:cNvSpPr>
            <a:spLocks noGrp="1"/>
          </p:cNvSpPr>
          <p:nvPr>
            <p:ph type="body" idx="1"/>
          </p:nvPr>
        </p:nvSpPr>
        <p:spPr/>
        <p:txBody>
          <a:bodyPr/>
          <a:lstStyle/>
          <a:p>
            <a:r>
              <a:rPr lang="en-US">
                <a:cs typeface="Times New Roman" pitchFamily="18" charset="0"/>
              </a:rPr>
              <a:t>To protect the inhabitants and natural beauty of New Mexico by preventing the deterioration of air quality</a:t>
            </a:r>
            <a:r>
              <a:rPr lang="en-US">
                <a:latin typeface="New York" pitchFamily="18" charset="0"/>
                <a:cs typeface="Times New Roman" pitchFamily="18" charset="0"/>
              </a:rPr>
              <a:t> </a:t>
            </a:r>
            <a:endParaRPr lang="en-US"/>
          </a:p>
          <a:p>
            <a:endParaRPr lang="en-US"/>
          </a:p>
        </p:txBody>
      </p:sp>
      <p:sp>
        <p:nvSpPr>
          <p:cNvPr id="3" name="Title 2">
            <a:extLst>
              <a:ext uri="{FF2B5EF4-FFF2-40B4-BE49-F238E27FC236}">
                <a16:creationId xmlns:a16="http://schemas.microsoft.com/office/drawing/2014/main" id="{A1B7A581-A495-4885-A45E-17429D61B278}"/>
              </a:ext>
            </a:extLst>
          </p:cNvPr>
          <p:cNvSpPr>
            <a:spLocks noGrp="1"/>
          </p:cNvSpPr>
          <p:nvPr>
            <p:ph type="title"/>
          </p:nvPr>
        </p:nvSpPr>
        <p:spPr/>
        <p:txBody>
          <a:bodyPr>
            <a:normAutofit fontScale="90000"/>
          </a:bodyPr>
          <a:lstStyle/>
          <a:p>
            <a:r>
              <a:rPr lang="en-US"/>
              <a:t>Air Quality Bureau – Our Mission</a:t>
            </a:r>
          </a:p>
        </p:txBody>
      </p:sp>
      <p:sp>
        <p:nvSpPr>
          <p:cNvPr id="4" name="Slide Number Placeholder 3">
            <a:extLst>
              <a:ext uri="{FF2B5EF4-FFF2-40B4-BE49-F238E27FC236}">
                <a16:creationId xmlns:a16="http://schemas.microsoft.com/office/drawing/2014/main" id="{CC2C64FB-E54B-47DC-B803-73ECB27EFC3A}"/>
              </a:ext>
            </a:extLst>
          </p:cNvPr>
          <p:cNvSpPr>
            <a:spLocks noGrp="1"/>
          </p:cNvSpPr>
          <p:nvPr>
            <p:ph type="sldNum" sz="quarter" idx="11"/>
          </p:nvPr>
        </p:nvSpPr>
        <p:spPr/>
        <p:txBody>
          <a:bodyPr/>
          <a:lstStyle/>
          <a:p>
            <a:fld id="{0255DE44-24D9-468F-ACC9-DDC431174CCA}" type="slidenum">
              <a:rPr lang="en-US" smtClean="0"/>
              <a:pPr/>
              <a:t>2</a:t>
            </a:fld>
            <a:endParaRPr lang="en-US"/>
          </a:p>
        </p:txBody>
      </p:sp>
      <p:pic>
        <p:nvPicPr>
          <p:cNvPr id="6" name="Picture 5">
            <a:extLst>
              <a:ext uri="{FF2B5EF4-FFF2-40B4-BE49-F238E27FC236}">
                <a16:creationId xmlns:a16="http://schemas.microsoft.com/office/drawing/2014/main" id="{36A3ABB7-7D2C-75DC-EB71-298F51AA6CF6}"/>
              </a:ext>
            </a:extLst>
          </p:cNvPr>
          <p:cNvPicPr>
            <a:picLocks noChangeAspect="1"/>
          </p:cNvPicPr>
          <p:nvPr/>
        </p:nvPicPr>
        <p:blipFill>
          <a:blip r:embed="rId2"/>
          <a:stretch>
            <a:fillRect/>
          </a:stretch>
        </p:blipFill>
        <p:spPr>
          <a:xfrm>
            <a:off x="145027" y="4341910"/>
            <a:ext cx="2834886" cy="975445"/>
          </a:xfrm>
          <a:prstGeom prst="rect">
            <a:avLst/>
          </a:prstGeom>
        </p:spPr>
      </p:pic>
      <p:pic>
        <p:nvPicPr>
          <p:cNvPr id="8" name="Picture 7">
            <a:extLst>
              <a:ext uri="{FF2B5EF4-FFF2-40B4-BE49-F238E27FC236}">
                <a16:creationId xmlns:a16="http://schemas.microsoft.com/office/drawing/2014/main" id="{2B56AEB1-ACC9-D86D-52D4-226B60AE082E}"/>
              </a:ext>
            </a:extLst>
          </p:cNvPr>
          <p:cNvPicPr>
            <a:picLocks noChangeAspect="1"/>
          </p:cNvPicPr>
          <p:nvPr/>
        </p:nvPicPr>
        <p:blipFill>
          <a:blip r:embed="rId3"/>
          <a:stretch>
            <a:fillRect/>
          </a:stretch>
        </p:blipFill>
        <p:spPr>
          <a:xfrm>
            <a:off x="54750" y="2923887"/>
            <a:ext cx="1316850" cy="975445"/>
          </a:xfrm>
          <a:prstGeom prst="rect">
            <a:avLst/>
          </a:prstGeom>
        </p:spPr>
      </p:pic>
      <p:pic>
        <p:nvPicPr>
          <p:cNvPr id="9" name="Picture 8">
            <a:extLst>
              <a:ext uri="{FF2B5EF4-FFF2-40B4-BE49-F238E27FC236}">
                <a16:creationId xmlns:a16="http://schemas.microsoft.com/office/drawing/2014/main" id="{2FB7BCBD-84B8-DA17-980B-CD8AC83E5629}"/>
              </a:ext>
            </a:extLst>
          </p:cNvPr>
          <p:cNvPicPr>
            <a:picLocks noChangeAspect="1"/>
          </p:cNvPicPr>
          <p:nvPr/>
        </p:nvPicPr>
        <p:blipFill>
          <a:blip r:embed="rId4"/>
          <a:stretch>
            <a:fillRect/>
          </a:stretch>
        </p:blipFill>
        <p:spPr>
          <a:xfrm>
            <a:off x="3182055" y="3825142"/>
            <a:ext cx="1493649" cy="1316850"/>
          </a:xfrm>
          <a:prstGeom prst="rect">
            <a:avLst/>
          </a:prstGeom>
        </p:spPr>
      </p:pic>
      <p:pic>
        <p:nvPicPr>
          <p:cNvPr id="10" name="Picture 9">
            <a:extLst>
              <a:ext uri="{FF2B5EF4-FFF2-40B4-BE49-F238E27FC236}">
                <a16:creationId xmlns:a16="http://schemas.microsoft.com/office/drawing/2014/main" id="{4674AA9C-B48E-F933-982C-668A9CB1DBEC}"/>
              </a:ext>
            </a:extLst>
          </p:cNvPr>
          <p:cNvPicPr>
            <a:picLocks noChangeAspect="1"/>
          </p:cNvPicPr>
          <p:nvPr/>
        </p:nvPicPr>
        <p:blipFill>
          <a:blip r:embed="rId5"/>
          <a:stretch>
            <a:fillRect/>
          </a:stretch>
        </p:blipFill>
        <p:spPr>
          <a:xfrm>
            <a:off x="3325704" y="5621532"/>
            <a:ext cx="2834886" cy="1080466"/>
          </a:xfrm>
          <a:prstGeom prst="rect">
            <a:avLst/>
          </a:prstGeom>
        </p:spPr>
      </p:pic>
      <p:pic>
        <p:nvPicPr>
          <p:cNvPr id="11" name="Picture 10">
            <a:extLst>
              <a:ext uri="{FF2B5EF4-FFF2-40B4-BE49-F238E27FC236}">
                <a16:creationId xmlns:a16="http://schemas.microsoft.com/office/drawing/2014/main" id="{ADC6D2D4-2F92-11BE-204B-AFD97297317C}"/>
              </a:ext>
            </a:extLst>
          </p:cNvPr>
          <p:cNvPicPr>
            <a:picLocks noChangeAspect="1"/>
          </p:cNvPicPr>
          <p:nvPr/>
        </p:nvPicPr>
        <p:blipFill>
          <a:blip r:embed="rId6"/>
          <a:stretch>
            <a:fillRect/>
          </a:stretch>
        </p:blipFill>
        <p:spPr>
          <a:xfrm>
            <a:off x="6666180" y="5385148"/>
            <a:ext cx="1713124" cy="1316850"/>
          </a:xfrm>
          <a:prstGeom prst="rect">
            <a:avLst/>
          </a:prstGeom>
        </p:spPr>
      </p:pic>
      <p:pic>
        <p:nvPicPr>
          <p:cNvPr id="12" name="Picture 11">
            <a:extLst>
              <a:ext uri="{FF2B5EF4-FFF2-40B4-BE49-F238E27FC236}">
                <a16:creationId xmlns:a16="http://schemas.microsoft.com/office/drawing/2014/main" id="{B51113CA-1478-2D9F-2F9A-8D9E2706190B}"/>
              </a:ext>
            </a:extLst>
          </p:cNvPr>
          <p:cNvPicPr>
            <a:picLocks noChangeAspect="1"/>
          </p:cNvPicPr>
          <p:nvPr/>
        </p:nvPicPr>
        <p:blipFill>
          <a:blip r:embed="rId7"/>
          <a:stretch>
            <a:fillRect/>
          </a:stretch>
        </p:blipFill>
        <p:spPr>
          <a:xfrm>
            <a:off x="938457" y="5623165"/>
            <a:ext cx="1539364" cy="1078834"/>
          </a:xfrm>
          <a:prstGeom prst="rect">
            <a:avLst/>
          </a:prstGeom>
        </p:spPr>
      </p:pic>
      <p:pic>
        <p:nvPicPr>
          <p:cNvPr id="13" name="Picture 12">
            <a:extLst>
              <a:ext uri="{FF2B5EF4-FFF2-40B4-BE49-F238E27FC236}">
                <a16:creationId xmlns:a16="http://schemas.microsoft.com/office/drawing/2014/main" id="{9AA7F848-2F2A-06E9-DF10-71B8A1C928F9}"/>
              </a:ext>
            </a:extLst>
          </p:cNvPr>
          <p:cNvPicPr>
            <a:picLocks noChangeAspect="1"/>
          </p:cNvPicPr>
          <p:nvPr/>
        </p:nvPicPr>
        <p:blipFill>
          <a:blip r:embed="rId8"/>
          <a:stretch>
            <a:fillRect/>
          </a:stretch>
        </p:blipFill>
        <p:spPr>
          <a:xfrm>
            <a:off x="4877846" y="4028592"/>
            <a:ext cx="1787238" cy="1080466"/>
          </a:xfrm>
          <a:prstGeom prst="rect">
            <a:avLst/>
          </a:prstGeom>
        </p:spPr>
      </p:pic>
      <p:pic>
        <p:nvPicPr>
          <p:cNvPr id="14" name="Picture 13">
            <a:extLst>
              <a:ext uri="{FF2B5EF4-FFF2-40B4-BE49-F238E27FC236}">
                <a16:creationId xmlns:a16="http://schemas.microsoft.com/office/drawing/2014/main" id="{2E1CEE68-AC7C-7759-036C-4D8362064B93}"/>
              </a:ext>
            </a:extLst>
          </p:cNvPr>
          <p:cNvPicPr>
            <a:picLocks noChangeAspect="1"/>
          </p:cNvPicPr>
          <p:nvPr/>
        </p:nvPicPr>
        <p:blipFill>
          <a:blip r:embed="rId9"/>
          <a:stretch>
            <a:fillRect/>
          </a:stretch>
        </p:blipFill>
        <p:spPr>
          <a:xfrm>
            <a:off x="6776277" y="3925988"/>
            <a:ext cx="2058272" cy="1316851"/>
          </a:xfrm>
          <a:prstGeom prst="rect">
            <a:avLst/>
          </a:prstGeom>
        </p:spPr>
      </p:pic>
      <p:pic>
        <p:nvPicPr>
          <p:cNvPr id="16" name="Picture 15">
            <a:extLst>
              <a:ext uri="{FF2B5EF4-FFF2-40B4-BE49-F238E27FC236}">
                <a16:creationId xmlns:a16="http://schemas.microsoft.com/office/drawing/2014/main" id="{FBDFDA3D-F861-4C1D-8305-32788AC7C570}"/>
              </a:ext>
            </a:extLst>
          </p:cNvPr>
          <p:cNvPicPr>
            <a:picLocks noChangeAspect="1"/>
          </p:cNvPicPr>
          <p:nvPr/>
        </p:nvPicPr>
        <p:blipFill>
          <a:blip r:embed="rId10"/>
          <a:stretch>
            <a:fillRect/>
          </a:stretch>
        </p:blipFill>
        <p:spPr>
          <a:xfrm>
            <a:off x="1046762" y="172897"/>
            <a:ext cx="3525238" cy="1232508"/>
          </a:xfrm>
          <a:prstGeom prst="rect">
            <a:avLst/>
          </a:prstGeom>
        </p:spPr>
      </p:pic>
      <p:pic>
        <p:nvPicPr>
          <p:cNvPr id="18" name="Picture 17">
            <a:extLst>
              <a:ext uri="{FF2B5EF4-FFF2-40B4-BE49-F238E27FC236}">
                <a16:creationId xmlns:a16="http://schemas.microsoft.com/office/drawing/2014/main" id="{419D4023-D118-CBA2-3DAB-4FEFD0410115}"/>
              </a:ext>
            </a:extLst>
          </p:cNvPr>
          <p:cNvPicPr>
            <a:picLocks noChangeAspect="1"/>
          </p:cNvPicPr>
          <p:nvPr/>
        </p:nvPicPr>
        <p:blipFill>
          <a:blip r:embed="rId11"/>
          <a:stretch>
            <a:fillRect/>
          </a:stretch>
        </p:blipFill>
        <p:spPr>
          <a:xfrm>
            <a:off x="5712299" y="129894"/>
            <a:ext cx="1905570" cy="1332261"/>
          </a:xfrm>
          <a:prstGeom prst="rect">
            <a:avLst/>
          </a:prstGeom>
        </p:spPr>
      </p:pic>
    </p:spTree>
    <p:extLst>
      <p:ext uri="{BB962C8B-B14F-4D97-AF65-F5344CB8AC3E}">
        <p14:creationId xmlns:p14="http://schemas.microsoft.com/office/powerpoint/2010/main" val="1282769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E3543E-16E7-4080-A3E1-F53F711E1EED}"/>
              </a:ext>
            </a:extLst>
          </p:cNvPr>
          <p:cNvSpPr>
            <a:spLocks noGrp="1"/>
          </p:cNvSpPr>
          <p:nvPr>
            <p:ph type="sldNum" sz="quarter" idx="12"/>
          </p:nvPr>
        </p:nvSpPr>
        <p:spPr/>
        <p:txBody>
          <a:bodyPr/>
          <a:lstStyle/>
          <a:p>
            <a:fld id="{0255DE44-24D9-468F-ACC9-DDC431174CCA}" type="slidenum">
              <a:rPr lang="en-US" smtClean="0"/>
              <a:pPr/>
              <a:t>20</a:t>
            </a:fld>
            <a:endParaRPr lang="en-US"/>
          </a:p>
        </p:txBody>
      </p:sp>
      <p:sp>
        <p:nvSpPr>
          <p:cNvPr id="5" name="Title 4">
            <a:extLst>
              <a:ext uri="{FF2B5EF4-FFF2-40B4-BE49-F238E27FC236}">
                <a16:creationId xmlns:a16="http://schemas.microsoft.com/office/drawing/2014/main" id="{5B128E51-9786-4778-BFAF-F45FB7E9F352}"/>
              </a:ext>
            </a:extLst>
          </p:cNvPr>
          <p:cNvSpPr>
            <a:spLocks noGrp="1"/>
          </p:cNvSpPr>
          <p:nvPr>
            <p:ph type="title"/>
          </p:nvPr>
        </p:nvSpPr>
        <p:spPr/>
        <p:txBody>
          <a:bodyPr>
            <a:normAutofit fontScale="90000"/>
          </a:bodyPr>
          <a:lstStyle/>
          <a:p>
            <a:r>
              <a:rPr lang="en-US"/>
              <a:t>Energy Transition Act (ETA) Rulemaking</a:t>
            </a:r>
          </a:p>
        </p:txBody>
      </p:sp>
      <p:sp>
        <p:nvSpPr>
          <p:cNvPr id="7" name="TextBox 6">
            <a:extLst>
              <a:ext uri="{FF2B5EF4-FFF2-40B4-BE49-F238E27FC236}">
                <a16:creationId xmlns:a16="http://schemas.microsoft.com/office/drawing/2014/main" id="{3FCD93CA-AADE-46F2-84ED-EC8129DCA96E}"/>
              </a:ext>
            </a:extLst>
          </p:cNvPr>
          <p:cNvSpPr txBox="1"/>
          <p:nvPr/>
        </p:nvSpPr>
        <p:spPr>
          <a:xfrm>
            <a:off x="314694" y="1548301"/>
            <a:ext cx="4195009" cy="2554545"/>
          </a:xfrm>
          <a:prstGeom prst="rect">
            <a:avLst/>
          </a:prstGeom>
          <a:noFill/>
        </p:spPr>
        <p:txBody>
          <a:bodyPr wrap="square">
            <a:spAutoFit/>
          </a:bodyPr>
          <a:lstStyle/>
          <a:p>
            <a:r>
              <a:rPr lang="en-US" sz="2000"/>
              <a:t>Senate Bill 489, the Energy Transition Act, legislation that sets statewide renewable energy standards and establishes a pathway for a low-carbon energy transition away from coal while providing workforce training and transition assistance to affected communities.</a:t>
            </a:r>
          </a:p>
        </p:txBody>
      </p:sp>
      <p:pic>
        <p:nvPicPr>
          <p:cNvPr id="4" name="Picture 3">
            <a:extLst>
              <a:ext uri="{FF2B5EF4-FFF2-40B4-BE49-F238E27FC236}">
                <a16:creationId xmlns:a16="http://schemas.microsoft.com/office/drawing/2014/main" id="{F75759BB-49DD-4B30-D444-F20A43A2B57B}"/>
              </a:ext>
            </a:extLst>
          </p:cNvPr>
          <p:cNvPicPr>
            <a:picLocks noChangeAspect="1"/>
          </p:cNvPicPr>
          <p:nvPr/>
        </p:nvPicPr>
        <p:blipFill>
          <a:blip r:embed="rId2"/>
          <a:stretch>
            <a:fillRect/>
          </a:stretch>
        </p:blipFill>
        <p:spPr>
          <a:xfrm>
            <a:off x="152400" y="4737722"/>
            <a:ext cx="4576009" cy="1982504"/>
          </a:xfrm>
          <a:prstGeom prst="rect">
            <a:avLst/>
          </a:prstGeom>
        </p:spPr>
      </p:pic>
      <p:pic>
        <p:nvPicPr>
          <p:cNvPr id="8" name="Picture 7">
            <a:extLst>
              <a:ext uri="{FF2B5EF4-FFF2-40B4-BE49-F238E27FC236}">
                <a16:creationId xmlns:a16="http://schemas.microsoft.com/office/drawing/2014/main" id="{C0629B56-E090-7C56-01C7-335F17430C72}"/>
              </a:ext>
            </a:extLst>
          </p:cNvPr>
          <p:cNvPicPr>
            <a:picLocks noChangeAspect="1"/>
          </p:cNvPicPr>
          <p:nvPr/>
        </p:nvPicPr>
        <p:blipFill>
          <a:blip r:embed="rId3"/>
          <a:stretch>
            <a:fillRect/>
          </a:stretch>
        </p:blipFill>
        <p:spPr>
          <a:xfrm>
            <a:off x="4728409" y="1688237"/>
            <a:ext cx="4100897" cy="2274674"/>
          </a:xfrm>
          <a:prstGeom prst="rect">
            <a:avLst/>
          </a:prstGeom>
        </p:spPr>
      </p:pic>
      <p:sp>
        <p:nvSpPr>
          <p:cNvPr id="10" name="TextBox 9">
            <a:extLst>
              <a:ext uri="{FF2B5EF4-FFF2-40B4-BE49-F238E27FC236}">
                <a16:creationId xmlns:a16="http://schemas.microsoft.com/office/drawing/2014/main" id="{9081B28A-BCCD-0701-F720-512808B14438}"/>
              </a:ext>
            </a:extLst>
          </p:cNvPr>
          <p:cNvSpPr txBox="1"/>
          <p:nvPr/>
        </p:nvSpPr>
        <p:spPr>
          <a:xfrm>
            <a:off x="4982714" y="5110016"/>
            <a:ext cx="3846592" cy="646331"/>
          </a:xfrm>
          <a:prstGeom prst="rect">
            <a:avLst/>
          </a:prstGeom>
          <a:noFill/>
        </p:spPr>
        <p:txBody>
          <a:bodyPr wrap="square">
            <a:spAutoFit/>
          </a:bodyPr>
          <a:lstStyle/>
          <a:p>
            <a:r>
              <a:rPr lang="en-US"/>
              <a:t>Transitions New Mexico away from coal and toward clean energy. </a:t>
            </a:r>
          </a:p>
        </p:txBody>
      </p:sp>
    </p:spTree>
    <p:extLst>
      <p:ext uri="{BB962C8B-B14F-4D97-AF65-F5344CB8AC3E}">
        <p14:creationId xmlns:p14="http://schemas.microsoft.com/office/powerpoint/2010/main" val="3375348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E3543E-16E7-4080-A3E1-F53F711E1EED}"/>
              </a:ext>
            </a:extLst>
          </p:cNvPr>
          <p:cNvSpPr>
            <a:spLocks noGrp="1"/>
          </p:cNvSpPr>
          <p:nvPr>
            <p:ph type="sldNum" sz="quarter" idx="12"/>
          </p:nvPr>
        </p:nvSpPr>
        <p:spPr/>
        <p:txBody>
          <a:bodyPr/>
          <a:lstStyle/>
          <a:p>
            <a:fld id="{0255DE44-24D9-468F-ACC9-DDC431174CCA}" type="slidenum">
              <a:rPr lang="en-US" smtClean="0"/>
              <a:pPr/>
              <a:t>21</a:t>
            </a:fld>
            <a:endParaRPr lang="en-US"/>
          </a:p>
        </p:txBody>
      </p:sp>
      <p:sp>
        <p:nvSpPr>
          <p:cNvPr id="4" name="Text Placeholder 3">
            <a:extLst>
              <a:ext uri="{FF2B5EF4-FFF2-40B4-BE49-F238E27FC236}">
                <a16:creationId xmlns:a16="http://schemas.microsoft.com/office/drawing/2014/main" id="{F5D46791-18E1-F03F-F63A-2D8BB9ADAC1B}"/>
              </a:ext>
            </a:extLst>
          </p:cNvPr>
          <p:cNvSpPr>
            <a:spLocks noGrp="1"/>
          </p:cNvSpPr>
          <p:nvPr>
            <p:ph type="body" idx="2"/>
          </p:nvPr>
        </p:nvSpPr>
        <p:spPr>
          <a:xfrm>
            <a:off x="609600" y="1646885"/>
            <a:ext cx="1600200" cy="4296715"/>
          </a:xfrm>
        </p:spPr>
        <p:txBody>
          <a:bodyPr vert="vert270" lIns="548640" tIns="91440" rIns="91440" bIns="91440" anchor="ctr" anchorCtr="0">
            <a:normAutofit/>
          </a:bodyPr>
          <a:lstStyle/>
          <a:p>
            <a:pPr algn="ctr"/>
            <a:r>
              <a:rPr lang="en-US" sz="2800"/>
              <a:t>NMSA 1978 74-2-5(B)(1)(b)</a:t>
            </a:r>
          </a:p>
          <a:p>
            <a:endParaRPr lang="en-US"/>
          </a:p>
        </p:txBody>
      </p:sp>
      <p:sp>
        <p:nvSpPr>
          <p:cNvPr id="3" name="Content Placeholder 2">
            <a:extLst>
              <a:ext uri="{FF2B5EF4-FFF2-40B4-BE49-F238E27FC236}">
                <a16:creationId xmlns:a16="http://schemas.microsoft.com/office/drawing/2014/main" id="{B6C9BB1B-CBC7-9064-7BC4-66166041F02A}"/>
              </a:ext>
            </a:extLst>
          </p:cNvPr>
          <p:cNvSpPr>
            <a:spLocks noGrp="1"/>
          </p:cNvSpPr>
          <p:nvPr>
            <p:ph sz="quarter" idx="1"/>
          </p:nvPr>
        </p:nvSpPr>
        <p:spPr>
          <a:xfrm>
            <a:off x="2362200" y="1868125"/>
            <a:ext cx="6400800" cy="3900919"/>
          </a:xfrm>
        </p:spPr>
        <p:txBody>
          <a:bodyPr>
            <a:normAutofit lnSpcReduction="10000"/>
          </a:bodyPr>
          <a:lstStyle/>
          <a:p>
            <a:pPr marL="0" indent="0">
              <a:buNone/>
            </a:pPr>
            <a:r>
              <a:rPr lang="en-US" sz="2800"/>
              <a:t>(b) develop standards of performance that limit carbon dioxide emissions to no more than one thousand one hundred pounds per megawatt-hour on and after January 1, 2023 for a new or existing source that is an electric generating facility with an original installed capacity exceeding three hundred megawatts and that uses coal as a fuel source; </a:t>
            </a:r>
          </a:p>
          <a:p>
            <a:endParaRPr lang="en-US"/>
          </a:p>
        </p:txBody>
      </p:sp>
      <p:sp>
        <p:nvSpPr>
          <p:cNvPr id="5" name="Title 4">
            <a:extLst>
              <a:ext uri="{FF2B5EF4-FFF2-40B4-BE49-F238E27FC236}">
                <a16:creationId xmlns:a16="http://schemas.microsoft.com/office/drawing/2014/main" id="{5B128E51-9786-4778-BFAF-F45FB7E9F352}"/>
              </a:ext>
            </a:extLst>
          </p:cNvPr>
          <p:cNvSpPr>
            <a:spLocks noGrp="1"/>
          </p:cNvSpPr>
          <p:nvPr>
            <p:ph type="title"/>
          </p:nvPr>
        </p:nvSpPr>
        <p:spPr/>
        <p:txBody>
          <a:bodyPr>
            <a:normAutofit/>
          </a:bodyPr>
          <a:lstStyle/>
          <a:p>
            <a:r>
              <a:rPr lang="en-US"/>
              <a:t>Rulemaking Required by Statute</a:t>
            </a:r>
          </a:p>
        </p:txBody>
      </p:sp>
    </p:spTree>
    <p:extLst>
      <p:ext uri="{BB962C8B-B14F-4D97-AF65-F5344CB8AC3E}">
        <p14:creationId xmlns:p14="http://schemas.microsoft.com/office/powerpoint/2010/main" val="3259377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E3543E-16E7-4080-A3E1-F53F711E1EED}"/>
              </a:ext>
            </a:extLst>
          </p:cNvPr>
          <p:cNvSpPr>
            <a:spLocks noGrp="1"/>
          </p:cNvSpPr>
          <p:nvPr>
            <p:ph type="sldNum" sz="quarter" idx="12"/>
          </p:nvPr>
        </p:nvSpPr>
        <p:spPr/>
        <p:txBody>
          <a:bodyPr/>
          <a:lstStyle/>
          <a:p>
            <a:fld id="{0255DE44-24D9-468F-ACC9-DDC431174CCA}" type="slidenum">
              <a:rPr lang="en-US" smtClean="0"/>
              <a:pPr/>
              <a:t>22</a:t>
            </a:fld>
            <a:endParaRPr lang="en-US"/>
          </a:p>
        </p:txBody>
      </p:sp>
      <p:sp>
        <p:nvSpPr>
          <p:cNvPr id="5" name="Title 4">
            <a:extLst>
              <a:ext uri="{FF2B5EF4-FFF2-40B4-BE49-F238E27FC236}">
                <a16:creationId xmlns:a16="http://schemas.microsoft.com/office/drawing/2014/main" id="{5B128E51-9786-4778-BFAF-F45FB7E9F352}"/>
              </a:ext>
            </a:extLst>
          </p:cNvPr>
          <p:cNvSpPr>
            <a:spLocks noGrp="1"/>
          </p:cNvSpPr>
          <p:nvPr>
            <p:ph type="title"/>
          </p:nvPr>
        </p:nvSpPr>
        <p:spPr/>
        <p:txBody>
          <a:bodyPr>
            <a:normAutofit fontScale="90000"/>
          </a:bodyPr>
          <a:lstStyle/>
          <a:p>
            <a:r>
              <a:rPr lang="en-US"/>
              <a:t>Affected Electric Generating Facility</a:t>
            </a:r>
          </a:p>
        </p:txBody>
      </p:sp>
      <p:sp>
        <p:nvSpPr>
          <p:cNvPr id="7" name="TextBox 6">
            <a:extLst>
              <a:ext uri="{FF2B5EF4-FFF2-40B4-BE49-F238E27FC236}">
                <a16:creationId xmlns:a16="http://schemas.microsoft.com/office/drawing/2014/main" id="{3FCD93CA-AADE-46F2-84ED-EC8129DCA96E}"/>
              </a:ext>
            </a:extLst>
          </p:cNvPr>
          <p:cNvSpPr txBox="1"/>
          <p:nvPr/>
        </p:nvSpPr>
        <p:spPr>
          <a:xfrm>
            <a:off x="528873" y="1981200"/>
            <a:ext cx="8077200" cy="3724096"/>
          </a:xfrm>
          <a:prstGeom prst="rect">
            <a:avLst/>
          </a:prstGeom>
          <a:noFill/>
        </p:spPr>
        <p:txBody>
          <a:bodyPr wrap="square">
            <a:spAutoFit/>
          </a:bodyPr>
          <a:lstStyle/>
          <a:p>
            <a:r>
              <a:rPr lang="en-US" sz="2800"/>
              <a:t>What is an Affected Electric Generating Facility? </a:t>
            </a:r>
          </a:p>
          <a:p>
            <a:pPr marL="457200" indent="-457200">
              <a:buFont typeface="Arial" panose="020B0604020202020204" pitchFamily="34" charset="0"/>
              <a:buChar char="•"/>
            </a:pPr>
            <a:r>
              <a:rPr lang="en-US" sz="2800"/>
              <a:t>Any electric generating facility, or electric power plant, that falls under the jurisdiction of the Environmental Improvement Board (EIB)</a:t>
            </a:r>
          </a:p>
          <a:p>
            <a:pPr marL="914400" lvl="1" indent="-457200">
              <a:buFont typeface="Arial" panose="020B0604020202020204" pitchFamily="34" charset="0"/>
              <a:buChar char="•"/>
            </a:pPr>
            <a:r>
              <a:rPr lang="en-US" sz="2000"/>
              <a:t>NMED does not have jurisdiction over Tribal lands or Bernalillo County</a:t>
            </a:r>
          </a:p>
          <a:p>
            <a:pPr marL="457200" indent="-457200">
              <a:buFont typeface="Arial" panose="020B0604020202020204" pitchFamily="34" charset="0"/>
              <a:buChar char="•"/>
            </a:pPr>
            <a:r>
              <a:rPr lang="en-US" sz="2800"/>
              <a:t>has an original installed capacity exceeding 300 megawatts </a:t>
            </a:r>
          </a:p>
          <a:p>
            <a:pPr marL="457200" indent="-457200">
              <a:buFont typeface="Arial" panose="020B0604020202020204" pitchFamily="34" charset="0"/>
              <a:buChar char="•"/>
            </a:pPr>
            <a:r>
              <a:rPr lang="en-US" sz="2800"/>
              <a:t>uses coal as a fuel source.</a:t>
            </a:r>
          </a:p>
        </p:txBody>
      </p:sp>
    </p:spTree>
    <p:extLst>
      <p:ext uri="{BB962C8B-B14F-4D97-AF65-F5344CB8AC3E}">
        <p14:creationId xmlns:p14="http://schemas.microsoft.com/office/powerpoint/2010/main" val="3076120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E3543E-16E7-4080-A3E1-F53F711E1EED}"/>
              </a:ext>
            </a:extLst>
          </p:cNvPr>
          <p:cNvSpPr>
            <a:spLocks noGrp="1"/>
          </p:cNvSpPr>
          <p:nvPr>
            <p:ph type="sldNum" sz="quarter" idx="12"/>
          </p:nvPr>
        </p:nvSpPr>
        <p:spPr/>
        <p:txBody>
          <a:bodyPr/>
          <a:lstStyle/>
          <a:p>
            <a:fld id="{0255DE44-24D9-468F-ACC9-DDC431174CCA}" type="slidenum">
              <a:rPr lang="en-US" smtClean="0"/>
              <a:pPr/>
              <a:t>23</a:t>
            </a:fld>
            <a:endParaRPr lang="en-US"/>
          </a:p>
        </p:txBody>
      </p:sp>
      <p:sp>
        <p:nvSpPr>
          <p:cNvPr id="5" name="Title 4">
            <a:extLst>
              <a:ext uri="{FF2B5EF4-FFF2-40B4-BE49-F238E27FC236}">
                <a16:creationId xmlns:a16="http://schemas.microsoft.com/office/drawing/2014/main" id="{5B128E51-9786-4778-BFAF-F45FB7E9F352}"/>
              </a:ext>
            </a:extLst>
          </p:cNvPr>
          <p:cNvSpPr>
            <a:spLocks noGrp="1"/>
          </p:cNvSpPr>
          <p:nvPr>
            <p:ph type="title"/>
          </p:nvPr>
        </p:nvSpPr>
        <p:spPr/>
        <p:txBody>
          <a:bodyPr>
            <a:normAutofit/>
          </a:bodyPr>
          <a:lstStyle/>
          <a:p>
            <a:r>
              <a:rPr lang="en-US"/>
              <a:t>Emission Standard</a:t>
            </a:r>
          </a:p>
        </p:txBody>
      </p:sp>
      <p:sp>
        <p:nvSpPr>
          <p:cNvPr id="7" name="TextBox 6">
            <a:extLst>
              <a:ext uri="{FF2B5EF4-FFF2-40B4-BE49-F238E27FC236}">
                <a16:creationId xmlns:a16="http://schemas.microsoft.com/office/drawing/2014/main" id="{3FCD93CA-AADE-46F2-84ED-EC8129DCA96E}"/>
              </a:ext>
            </a:extLst>
          </p:cNvPr>
          <p:cNvSpPr txBox="1"/>
          <p:nvPr/>
        </p:nvSpPr>
        <p:spPr>
          <a:xfrm>
            <a:off x="609600" y="1752600"/>
            <a:ext cx="8077200" cy="4185761"/>
          </a:xfrm>
          <a:prstGeom prst="rect">
            <a:avLst/>
          </a:prstGeom>
          <a:noFill/>
        </p:spPr>
        <p:txBody>
          <a:bodyPr wrap="square">
            <a:spAutoFit/>
          </a:bodyPr>
          <a:lstStyle/>
          <a:p>
            <a:r>
              <a:rPr lang="en-US" sz="2800"/>
              <a:t>Affected facilities must limit carbon dioxide CO</a:t>
            </a:r>
            <a:r>
              <a:rPr lang="en-US" sz="2800" baseline="-25000"/>
              <a:t>2</a:t>
            </a:r>
            <a:r>
              <a:rPr lang="en-US" sz="2800"/>
              <a:t> emissions to 1,100 pounds per megawatt hour.</a:t>
            </a:r>
          </a:p>
          <a:p>
            <a:endParaRPr lang="en-US" sz="2800"/>
          </a:p>
          <a:p>
            <a:r>
              <a:rPr lang="en-US" sz="2400"/>
              <a:t>A megawatt hour (</a:t>
            </a:r>
            <a:r>
              <a:rPr lang="en-US" sz="2400" err="1"/>
              <a:t>Mwh</a:t>
            </a:r>
            <a:r>
              <a:rPr lang="en-US" sz="2400"/>
              <a:t>) is equal to 1,000 Kilowatt hours (</a:t>
            </a:r>
            <a:r>
              <a:rPr lang="en-US" sz="2400" err="1"/>
              <a:t>Kwh</a:t>
            </a:r>
            <a:r>
              <a:rPr lang="en-US" sz="2400"/>
              <a:t>). It is equal to 1,000 kilowatts of electricity used continuously for one hour. </a:t>
            </a:r>
          </a:p>
          <a:p>
            <a:endParaRPr lang="en-US" sz="2400"/>
          </a:p>
          <a:p>
            <a:r>
              <a:rPr lang="en-US" sz="2400"/>
              <a:t>In 2020, the average annual electricity consumption for a U.S. residential utility customer was 10,715 kilowatt hours (kWh), an average of about 893 kWh per month.</a:t>
            </a:r>
            <a:r>
              <a:rPr lang="en-US" sz="2400" baseline="30000"/>
              <a:t>*</a:t>
            </a:r>
          </a:p>
          <a:p>
            <a:r>
              <a:rPr lang="en-US" sz="1400"/>
              <a:t>*U.S. Energy Information Administration</a:t>
            </a:r>
            <a:endParaRPr lang="en-US" sz="1200"/>
          </a:p>
        </p:txBody>
      </p:sp>
    </p:spTree>
    <p:extLst>
      <p:ext uri="{BB962C8B-B14F-4D97-AF65-F5344CB8AC3E}">
        <p14:creationId xmlns:p14="http://schemas.microsoft.com/office/powerpoint/2010/main" val="202417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2C64FB-E54B-47DC-B803-73ECB27EFC3A}"/>
              </a:ext>
            </a:extLst>
          </p:cNvPr>
          <p:cNvSpPr>
            <a:spLocks noGrp="1"/>
          </p:cNvSpPr>
          <p:nvPr>
            <p:ph type="sldNum" sz="quarter" idx="12"/>
          </p:nvPr>
        </p:nvSpPr>
        <p:spPr/>
        <p:txBody>
          <a:bodyPr/>
          <a:lstStyle/>
          <a:p>
            <a:fld id="{0255DE44-24D9-468F-ACC9-DDC431174CCA}" type="slidenum">
              <a:rPr lang="en-US" smtClean="0"/>
              <a:pPr/>
              <a:t>24</a:t>
            </a:fld>
            <a:endParaRPr lang="en-US"/>
          </a:p>
        </p:txBody>
      </p:sp>
      <p:sp>
        <p:nvSpPr>
          <p:cNvPr id="5" name="Title 4">
            <a:extLst>
              <a:ext uri="{FF2B5EF4-FFF2-40B4-BE49-F238E27FC236}">
                <a16:creationId xmlns:a16="http://schemas.microsoft.com/office/drawing/2014/main" id="{48570E44-A4B5-7AC0-A476-3CDC5243A60C}"/>
              </a:ext>
            </a:extLst>
          </p:cNvPr>
          <p:cNvSpPr>
            <a:spLocks noGrp="1"/>
          </p:cNvSpPr>
          <p:nvPr>
            <p:ph type="title"/>
          </p:nvPr>
        </p:nvSpPr>
        <p:spPr/>
        <p:txBody>
          <a:bodyPr>
            <a:normAutofit fontScale="90000"/>
          </a:bodyPr>
          <a:lstStyle/>
          <a:p>
            <a:r>
              <a:rPr lang="en-US"/>
              <a:t>Applies to new and existing sources</a:t>
            </a:r>
          </a:p>
        </p:txBody>
      </p:sp>
      <p:sp>
        <p:nvSpPr>
          <p:cNvPr id="7" name="TextBox 6">
            <a:extLst>
              <a:ext uri="{FF2B5EF4-FFF2-40B4-BE49-F238E27FC236}">
                <a16:creationId xmlns:a16="http://schemas.microsoft.com/office/drawing/2014/main" id="{8A69D795-9838-F8A9-B18F-B456D7C28506}"/>
              </a:ext>
            </a:extLst>
          </p:cNvPr>
          <p:cNvSpPr txBox="1"/>
          <p:nvPr/>
        </p:nvSpPr>
        <p:spPr>
          <a:xfrm>
            <a:off x="495300" y="1833426"/>
            <a:ext cx="8377473" cy="3970318"/>
          </a:xfrm>
          <a:prstGeom prst="rect">
            <a:avLst/>
          </a:prstGeom>
          <a:noFill/>
        </p:spPr>
        <p:txBody>
          <a:bodyPr wrap="square">
            <a:spAutoFit/>
          </a:bodyPr>
          <a:lstStyle/>
          <a:p>
            <a:endParaRPr lang="en-US" sz="2800"/>
          </a:p>
          <a:p>
            <a:r>
              <a:rPr lang="en-US" sz="2800"/>
              <a:t>San Juan Generating Facility</a:t>
            </a:r>
          </a:p>
          <a:p>
            <a:endParaRPr lang="en-US" sz="2800"/>
          </a:p>
          <a:p>
            <a:endParaRPr lang="en-US" sz="2800"/>
          </a:p>
          <a:p>
            <a:r>
              <a:rPr lang="en-US" sz="2800"/>
              <a:t>				</a:t>
            </a:r>
          </a:p>
          <a:p>
            <a:r>
              <a:rPr lang="en-US" sz="2800"/>
              <a:t>				   Unit 1(369 MW) slated for 				   closure June 30, 2022 </a:t>
            </a:r>
          </a:p>
          <a:p>
            <a:r>
              <a:rPr lang="en-US" sz="2800"/>
              <a:t>				   Unit 4 (555 MW) slated for 				   closure September 30, 2022</a:t>
            </a:r>
          </a:p>
        </p:txBody>
      </p:sp>
      <p:pic>
        <p:nvPicPr>
          <p:cNvPr id="9" name="Picture 8">
            <a:extLst>
              <a:ext uri="{FF2B5EF4-FFF2-40B4-BE49-F238E27FC236}">
                <a16:creationId xmlns:a16="http://schemas.microsoft.com/office/drawing/2014/main" id="{11F47D52-8727-781E-E0C8-E5829FAB6F85}"/>
              </a:ext>
            </a:extLst>
          </p:cNvPr>
          <p:cNvPicPr>
            <a:picLocks noChangeAspect="1"/>
          </p:cNvPicPr>
          <p:nvPr/>
        </p:nvPicPr>
        <p:blipFill>
          <a:blip r:embed="rId2"/>
          <a:stretch>
            <a:fillRect/>
          </a:stretch>
        </p:blipFill>
        <p:spPr>
          <a:xfrm>
            <a:off x="4800600" y="1981200"/>
            <a:ext cx="3657600" cy="1569638"/>
          </a:xfrm>
          <a:prstGeom prst="rect">
            <a:avLst/>
          </a:prstGeom>
        </p:spPr>
      </p:pic>
      <p:pic>
        <p:nvPicPr>
          <p:cNvPr id="13" name="Picture 12">
            <a:extLst>
              <a:ext uri="{FF2B5EF4-FFF2-40B4-BE49-F238E27FC236}">
                <a16:creationId xmlns:a16="http://schemas.microsoft.com/office/drawing/2014/main" id="{6DA42102-8225-86DA-6C6B-1198DE4F7761}"/>
              </a:ext>
            </a:extLst>
          </p:cNvPr>
          <p:cNvPicPr>
            <a:picLocks noChangeAspect="1"/>
          </p:cNvPicPr>
          <p:nvPr/>
        </p:nvPicPr>
        <p:blipFill>
          <a:blip r:embed="rId3"/>
          <a:stretch>
            <a:fillRect/>
          </a:stretch>
        </p:blipFill>
        <p:spPr>
          <a:xfrm>
            <a:off x="496780" y="4114800"/>
            <a:ext cx="3898876" cy="1533465"/>
          </a:xfrm>
          <a:prstGeom prst="rect">
            <a:avLst/>
          </a:prstGeom>
        </p:spPr>
      </p:pic>
    </p:spTree>
    <p:extLst>
      <p:ext uri="{BB962C8B-B14F-4D97-AF65-F5344CB8AC3E}">
        <p14:creationId xmlns:p14="http://schemas.microsoft.com/office/powerpoint/2010/main" val="1747936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A22870-56FD-FCAB-EF5B-2C314154CEA6}"/>
              </a:ext>
            </a:extLst>
          </p:cNvPr>
          <p:cNvSpPr>
            <a:spLocks noGrp="1"/>
          </p:cNvSpPr>
          <p:nvPr>
            <p:ph type="sldNum" sz="quarter" idx="12"/>
          </p:nvPr>
        </p:nvSpPr>
        <p:spPr/>
        <p:txBody>
          <a:bodyPr/>
          <a:lstStyle/>
          <a:p>
            <a:fld id="{0255DE44-24D9-468F-ACC9-DDC431174CCA}" type="slidenum">
              <a:rPr lang="en-US" smtClean="0"/>
              <a:pPr/>
              <a:t>25</a:t>
            </a:fld>
            <a:endParaRPr lang="en-US"/>
          </a:p>
        </p:txBody>
      </p:sp>
      <p:sp>
        <p:nvSpPr>
          <p:cNvPr id="3" name="Title 2">
            <a:extLst>
              <a:ext uri="{FF2B5EF4-FFF2-40B4-BE49-F238E27FC236}">
                <a16:creationId xmlns:a16="http://schemas.microsoft.com/office/drawing/2014/main" id="{D390790D-1DF7-BA41-C521-E81892648EEE}"/>
              </a:ext>
            </a:extLst>
          </p:cNvPr>
          <p:cNvSpPr>
            <a:spLocks noGrp="1"/>
          </p:cNvSpPr>
          <p:nvPr>
            <p:ph type="title"/>
          </p:nvPr>
        </p:nvSpPr>
        <p:spPr/>
        <p:txBody>
          <a:bodyPr/>
          <a:lstStyle/>
          <a:p>
            <a:r>
              <a:rPr lang="en-US"/>
              <a:t>ETA Draft Rule Overview</a:t>
            </a:r>
          </a:p>
        </p:txBody>
      </p:sp>
      <p:sp>
        <p:nvSpPr>
          <p:cNvPr id="4" name="TextBox 3">
            <a:extLst>
              <a:ext uri="{FF2B5EF4-FFF2-40B4-BE49-F238E27FC236}">
                <a16:creationId xmlns:a16="http://schemas.microsoft.com/office/drawing/2014/main" id="{4D7EB008-9659-14E6-CD88-0555504FFD0D}"/>
              </a:ext>
            </a:extLst>
          </p:cNvPr>
          <p:cNvSpPr txBox="1"/>
          <p:nvPr/>
        </p:nvSpPr>
        <p:spPr>
          <a:xfrm>
            <a:off x="1752600" y="3291715"/>
            <a:ext cx="5638800" cy="2554545"/>
          </a:xfrm>
          <a:prstGeom prst="rect">
            <a:avLst/>
          </a:prstGeom>
          <a:noFill/>
        </p:spPr>
        <p:txBody>
          <a:bodyPr wrap="square" rtlCol="0">
            <a:spAutoFit/>
          </a:bodyPr>
          <a:lstStyle/>
          <a:p>
            <a:r>
              <a:rPr lang="en-US" sz="3200"/>
              <a:t>Standards set through statute.</a:t>
            </a:r>
          </a:p>
          <a:p>
            <a:r>
              <a:rPr lang="en-US" sz="3200"/>
              <a:t>Draft rule development includes:</a:t>
            </a:r>
          </a:p>
          <a:p>
            <a:pPr marL="457200" indent="-457200">
              <a:buFont typeface="Arial" panose="020B0604020202020204" pitchFamily="34" charset="0"/>
              <a:buChar char="•"/>
            </a:pPr>
            <a:r>
              <a:rPr lang="en-US" sz="3200"/>
              <a:t>Monitoring requirements</a:t>
            </a:r>
          </a:p>
          <a:p>
            <a:pPr marL="457200" indent="-457200">
              <a:buFont typeface="Arial" panose="020B0604020202020204" pitchFamily="34" charset="0"/>
              <a:buChar char="•"/>
            </a:pPr>
            <a:r>
              <a:rPr lang="en-US" sz="3200"/>
              <a:t>Record keeping requirements</a:t>
            </a:r>
          </a:p>
          <a:p>
            <a:pPr marL="457200" indent="-457200">
              <a:buFont typeface="Arial" panose="020B0604020202020204" pitchFamily="34" charset="0"/>
              <a:buChar char="•"/>
            </a:pPr>
            <a:r>
              <a:rPr lang="en-US" sz="3200"/>
              <a:t>Reporting requirements</a:t>
            </a:r>
          </a:p>
        </p:txBody>
      </p:sp>
      <p:sp>
        <p:nvSpPr>
          <p:cNvPr id="5" name="TextBox 4">
            <a:extLst>
              <a:ext uri="{FF2B5EF4-FFF2-40B4-BE49-F238E27FC236}">
                <a16:creationId xmlns:a16="http://schemas.microsoft.com/office/drawing/2014/main" id="{F7592B5D-81B8-C033-DD4A-7689ABE1D71E}"/>
              </a:ext>
            </a:extLst>
          </p:cNvPr>
          <p:cNvSpPr txBox="1"/>
          <p:nvPr/>
        </p:nvSpPr>
        <p:spPr>
          <a:xfrm>
            <a:off x="1914221" y="1495961"/>
            <a:ext cx="5315558" cy="1323439"/>
          </a:xfrm>
          <a:prstGeom prst="rect">
            <a:avLst/>
          </a:prstGeom>
          <a:noFill/>
          <a:ln w="41275">
            <a:solidFill>
              <a:srgbClr val="00B0F0"/>
            </a:solidFill>
          </a:ln>
        </p:spPr>
        <p:txBody>
          <a:bodyPr wrap="none" rtlCol="0">
            <a:spAutoFit/>
          </a:bodyPr>
          <a:lstStyle/>
          <a:p>
            <a:pPr algn="ctr"/>
            <a:r>
              <a:rPr lang="en-US" sz="4000"/>
              <a:t>Informal Comment Period</a:t>
            </a:r>
          </a:p>
          <a:p>
            <a:pPr algn="ctr"/>
            <a:r>
              <a:rPr lang="en-US" sz="4000"/>
              <a:t>June 15-29</a:t>
            </a:r>
          </a:p>
        </p:txBody>
      </p:sp>
    </p:spTree>
    <p:extLst>
      <p:ext uri="{BB962C8B-B14F-4D97-AF65-F5344CB8AC3E}">
        <p14:creationId xmlns:p14="http://schemas.microsoft.com/office/powerpoint/2010/main" val="3778154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A46BE9-4D54-4015-B31E-30C503ACBC94}"/>
              </a:ext>
            </a:extLst>
          </p:cNvPr>
          <p:cNvSpPr>
            <a:spLocks noGrp="1"/>
          </p:cNvSpPr>
          <p:nvPr>
            <p:ph type="sldNum" sz="quarter" idx="12"/>
          </p:nvPr>
        </p:nvSpPr>
        <p:spPr/>
        <p:txBody>
          <a:bodyPr/>
          <a:lstStyle/>
          <a:p>
            <a:fld id="{0255DE44-24D9-468F-ACC9-DDC431174CCA}" type="slidenum">
              <a:rPr lang="en-US" smtClean="0"/>
              <a:pPr/>
              <a:t>26</a:t>
            </a:fld>
            <a:endParaRPr lang="en-US"/>
          </a:p>
        </p:txBody>
      </p:sp>
      <p:sp>
        <p:nvSpPr>
          <p:cNvPr id="8" name="Title 7">
            <a:extLst>
              <a:ext uri="{FF2B5EF4-FFF2-40B4-BE49-F238E27FC236}">
                <a16:creationId xmlns:a16="http://schemas.microsoft.com/office/drawing/2014/main" id="{953D1670-CE14-6D37-F718-F4926DADD2A4}"/>
              </a:ext>
            </a:extLst>
          </p:cNvPr>
          <p:cNvSpPr>
            <a:spLocks noGrp="1"/>
          </p:cNvSpPr>
          <p:nvPr>
            <p:ph type="title"/>
          </p:nvPr>
        </p:nvSpPr>
        <p:spPr/>
        <p:txBody>
          <a:bodyPr/>
          <a:lstStyle/>
          <a:p>
            <a:r>
              <a:rPr lang="en-US"/>
              <a:t>NMED’s </a:t>
            </a:r>
            <a:r>
              <a:rPr lang="en-US" err="1"/>
              <a:t>SmartComment</a:t>
            </a:r>
            <a:r>
              <a:rPr lang="en-US"/>
              <a:t> Portal </a:t>
            </a:r>
          </a:p>
        </p:txBody>
      </p:sp>
      <p:sp>
        <p:nvSpPr>
          <p:cNvPr id="5" name="TextBox 4">
            <a:extLst>
              <a:ext uri="{FF2B5EF4-FFF2-40B4-BE49-F238E27FC236}">
                <a16:creationId xmlns:a16="http://schemas.microsoft.com/office/drawing/2014/main" id="{7F8C76D2-EF5B-09CD-7585-63B48F9AA2C5}"/>
              </a:ext>
            </a:extLst>
          </p:cNvPr>
          <p:cNvSpPr txBox="1"/>
          <p:nvPr/>
        </p:nvSpPr>
        <p:spPr>
          <a:xfrm>
            <a:off x="2209800" y="1573567"/>
            <a:ext cx="4724400" cy="369332"/>
          </a:xfrm>
          <a:prstGeom prst="rect">
            <a:avLst/>
          </a:prstGeom>
          <a:noFill/>
        </p:spPr>
        <p:txBody>
          <a:bodyPr wrap="square">
            <a:spAutoFit/>
          </a:bodyPr>
          <a:lstStyle/>
          <a:p>
            <a:pPr algn="ctr"/>
            <a:r>
              <a:rPr lang="da-DK">
                <a:hlinkClick r:id="rId2"/>
              </a:rPr>
              <a:t>https://nmed.commentinput.com/comment/search</a:t>
            </a:r>
            <a:endParaRPr lang="en-US"/>
          </a:p>
        </p:txBody>
      </p:sp>
      <p:pic>
        <p:nvPicPr>
          <p:cNvPr id="6" name="Picture 5">
            <a:extLst>
              <a:ext uri="{FF2B5EF4-FFF2-40B4-BE49-F238E27FC236}">
                <a16:creationId xmlns:a16="http://schemas.microsoft.com/office/drawing/2014/main" id="{3123A916-CB84-5B44-A6D9-626F452B2451}"/>
              </a:ext>
            </a:extLst>
          </p:cNvPr>
          <p:cNvPicPr>
            <a:picLocks noChangeAspect="1"/>
          </p:cNvPicPr>
          <p:nvPr/>
        </p:nvPicPr>
        <p:blipFill>
          <a:blip r:embed="rId3"/>
          <a:stretch>
            <a:fillRect/>
          </a:stretch>
        </p:blipFill>
        <p:spPr>
          <a:xfrm>
            <a:off x="1092781" y="2133600"/>
            <a:ext cx="7010400" cy="3957927"/>
          </a:xfrm>
          <a:prstGeom prst="rect">
            <a:avLst/>
          </a:prstGeom>
        </p:spPr>
      </p:pic>
    </p:spTree>
    <p:extLst>
      <p:ext uri="{BB962C8B-B14F-4D97-AF65-F5344CB8AC3E}">
        <p14:creationId xmlns:p14="http://schemas.microsoft.com/office/powerpoint/2010/main" val="3110879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A46BE9-4D54-4015-B31E-30C503ACBC94}"/>
              </a:ext>
            </a:extLst>
          </p:cNvPr>
          <p:cNvSpPr>
            <a:spLocks noGrp="1"/>
          </p:cNvSpPr>
          <p:nvPr>
            <p:ph type="sldNum" sz="quarter" idx="12"/>
          </p:nvPr>
        </p:nvSpPr>
        <p:spPr/>
        <p:txBody>
          <a:bodyPr/>
          <a:lstStyle/>
          <a:p>
            <a:fld id="{0255DE44-24D9-468F-ACC9-DDC431174CCA}" type="slidenum">
              <a:rPr lang="en-US" smtClean="0"/>
              <a:pPr/>
              <a:t>27</a:t>
            </a:fld>
            <a:endParaRPr lang="en-US"/>
          </a:p>
        </p:txBody>
      </p:sp>
      <p:sp>
        <p:nvSpPr>
          <p:cNvPr id="8" name="Title 7">
            <a:extLst>
              <a:ext uri="{FF2B5EF4-FFF2-40B4-BE49-F238E27FC236}">
                <a16:creationId xmlns:a16="http://schemas.microsoft.com/office/drawing/2014/main" id="{953D1670-CE14-6D37-F718-F4926DADD2A4}"/>
              </a:ext>
            </a:extLst>
          </p:cNvPr>
          <p:cNvSpPr>
            <a:spLocks noGrp="1"/>
          </p:cNvSpPr>
          <p:nvPr>
            <p:ph type="title"/>
          </p:nvPr>
        </p:nvSpPr>
        <p:spPr/>
        <p:txBody>
          <a:bodyPr>
            <a:normAutofit fontScale="90000"/>
          </a:bodyPr>
          <a:lstStyle/>
          <a:p>
            <a:r>
              <a:rPr lang="en-US"/>
              <a:t>NMED’s </a:t>
            </a:r>
            <a:r>
              <a:rPr lang="en-US" err="1"/>
              <a:t>SmartComment</a:t>
            </a:r>
            <a:r>
              <a:rPr lang="en-US"/>
              <a:t> Portal Search Options </a:t>
            </a:r>
          </a:p>
        </p:txBody>
      </p:sp>
      <p:pic>
        <p:nvPicPr>
          <p:cNvPr id="11" name="Picture 10">
            <a:extLst>
              <a:ext uri="{FF2B5EF4-FFF2-40B4-BE49-F238E27FC236}">
                <a16:creationId xmlns:a16="http://schemas.microsoft.com/office/drawing/2014/main" id="{45FB9E0E-0D18-FEC5-DF7D-F9C62AFFAB51}"/>
              </a:ext>
            </a:extLst>
          </p:cNvPr>
          <p:cNvPicPr>
            <a:picLocks noChangeAspect="1"/>
          </p:cNvPicPr>
          <p:nvPr/>
        </p:nvPicPr>
        <p:blipFill>
          <a:blip r:embed="rId2"/>
          <a:stretch>
            <a:fillRect/>
          </a:stretch>
        </p:blipFill>
        <p:spPr>
          <a:xfrm>
            <a:off x="800100" y="2514600"/>
            <a:ext cx="7543800" cy="3757079"/>
          </a:xfrm>
          <a:prstGeom prst="rect">
            <a:avLst/>
          </a:prstGeom>
        </p:spPr>
      </p:pic>
      <p:sp>
        <p:nvSpPr>
          <p:cNvPr id="13" name="TextBox 12">
            <a:extLst>
              <a:ext uri="{FF2B5EF4-FFF2-40B4-BE49-F238E27FC236}">
                <a16:creationId xmlns:a16="http://schemas.microsoft.com/office/drawing/2014/main" id="{A14F3D42-B0E7-3D45-D1CC-F7D66C4E626B}"/>
              </a:ext>
            </a:extLst>
          </p:cNvPr>
          <p:cNvSpPr txBox="1"/>
          <p:nvPr/>
        </p:nvSpPr>
        <p:spPr>
          <a:xfrm>
            <a:off x="381000" y="1587788"/>
            <a:ext cx="8148873" cy="584775"/>
          </a:xfrm>
          <a:prstGeom prst="rect">
            <a:avLst/>
          </a:prstGeom>
          <a:noFill/>
        </p:spPr>
        <p:txBody>
          <a:bodyPr wrap="square" rtlCol="0">
            <a:spAutoFit/>
          </a:bodyPr>
          <a:lstStyle/>
          <a:p>
            <a:pPr algn="ctr"/>
            <a:r>
              <a:rPr lang="en-US" sz="3200"/>
              <a:t>Type&gt;Rulemaking&gt;Apply Filter</a:t>
            </a:r>
            <a:endParaRPr lang="en-US" sz="2400"/>
          </a:p>
        </p:txBody>
      </p:sp>
    </p:spTree>
    <p:extLst>
      <p:ext uri="{BB962C8B-B14F-4D97-AF65-F5344CB8AC3E}">
        <p14:creationId xmlns:p14="http://schemas.microsoft.com/office/powerpoint/2010/main" val="1740680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Picture1.jpg">
            <a:extLst>
              <a:ext uri="{FF2B5EF4-FFF2-40B4-BE49-F238E27FC236}">
                <a16:creationId xmlns:a16="http://schemas.microsoft.com/office/drawing/2014/main" id="{2376A799-2D9F-4CC9-A916-A4C11AA3E0B4}"/>
              </a:ext>
            </a:extLst>
          </p:cNvPr>
          <p:cNvPicPr>
            <a:picLocks noChangeAspect="1"/>
          </p:cNvPicPr>
          <p:nvPr/>
        </p:nvPicPr>
        <p:blipFill rotWithShape="1">
          <a:blip r:embed="rId3"/>
          <a:srcRect l="4804" r="994" b="5655"/>
          <a:stretch/>
        </p:blipFill>
        <p:spPr>
          <a:xfrm>
            <a:off x="3953698" y="1588538"/>
            <a:ext cx="4072487" cy="3559996"/>
          </a:xfrm>
          <a:prstGeom prst="rect">
            <a:avLst/>
          </a:prstGeom>
          <a:effectLst>
            <a:softEdge rad="63500"/>
          </a:effectLst>
        </p:spPr>
      </p:pic>
      <p:sp>
        <p:nvSpPr>
          <p:cNvPr id="4" name="Text Placeholder 3">
            <a:extLst>
              <a:ext uri="{FF2B5EF4-FFF2-40B4-BE49-F238E27FC236}">
                <a16:creationId xmlns:a16="http://schemas.microsoft.com/office/drawing/2014/main" id="{660CBA74-FF5D-4D35-9942-2F1F506A932B}"/>
              </a:ext>
            </a:extLst>
          </p:cNvPr>
          <p:cNvSpPr>
            <a:spLocks noGrp="1"/>
          </p:cNvSpPr>
          <p:nvPr>
            <p:ph type="body" idx="2"/>
          </p:nvPr>
        </p:nvSpPr>
        <p:spPr>
          <a:xfrm>
            <a:off x="122307" y="2310967"/>
            <a:ext cx="3502153" cy="2536759"/>
          </a:xfrm>
          <a:solidFill>
            <a:srgbClr val="007635"/>
          </a:solidFill>
        </p:spPr>
        <p:txBody>
          <a:bodyPr>
            <a:normAutofit fontScale="32500" lnSpcReduction="20000"/>
          </a:bodyPr>
          <a:lstStyle/>
          <a:p>
            <a:pPr>
              <a:lnSpc>
                <a:spcPct val="120000"/>
              </a:lnSpc>
              <a:spcBef>
                <a:spcPts val="0"/>
              </a:spcBef>
              <a:spcAft>
                <a:spcPts val="0"/>
              </a:spcAft>
            </a:pPr>
            <a:r>
              <a:rPr lang="en-US" sz="5500" u="sng"/>
              <a:t>Class I Areas (CIAs) in New Mexico:</a:t>
            </a:r>
          </a:p>
          <a:p>
            <a:pPr>
              <a:lnSpc>
                <a:spcPct val="120000"/>
              </a:lnSpc>
              <a:spcBef>
                <a:spcPts val="0"/>
              </a:spcBef>
              <a:spcAft>
                <a:spcPts val="0"/>
              </a:spcAft>
            </a:pPr>
            <a:r>
              <a:rPr lang="en-US" sz="4400" b="1"/>
              <a:t>Bandelier Wilderness Area</a:t>
            </a:r>
          </a:p>
          <a:p>
            <a:pPr>
              <a:lnSpc>
                <a:spcPct val="120000"/>
              </a:lnSpc>
              <a:spcBef>
                <a:spcPts val="0"/>
              </a:spcBef>
              <a:spcAft>
                <a:spcPts val="0"/>
              </a:spcAft>
            </a:pPr>
            <a:r>
              <a:rPr lang="en-US" sz="4400" b="1"/>
              <a:t>Bosque del Apache Wilderness Area</a:t>
            </a:r>
          </a:p>
          <a:p>
            <a:pPr>
              <a:lnSpc>
                <a:spcPct val="120000"/>
              </a:lnSpc>
              <a:spcBef>
                <a:spcPts val="0"/>
              </a:spcBef>
              <a:spcAft>
                <a:spcPts val="0"/>
              </a:spcAft>
            </a:pPr>
            <a:r>
              <a:rPr lang="en-US" sz="4400" b="1"/>
              <a:t>Carlsbad Caverns National Park</a:t>
            </a:r>
          </a:p>
          <a:p>
            <a:pPr>
              <a:lnSpc>
                <a:spcPct val="120000"/>
              </a:lnSpc>
              <a:spcBef>
                <a:spcPts val="0"/>
              </a:spcBef>
              <a:spcAft>
                <a:spcPts val="0"/>
              </a:spcAft>
            </a:pPr>
            <a:r>
              <a:rPr lang="en-US" sz="4400" b="1"/>
              <a:t>Gila Wilderness Area</a:t>
            </a:r>
          </a:p>
          <a:p>
            <a:pPr>
              <a:lnSpc>
                <a:spcPct val="120000"/>
              </a:lnSpc>
              <a:spcBef>
                <a:spcPts val="0"/>
              </a:spcBef>
              <a:spcAft>
                <a:spcPts val="0"/>
              </a:spcAft>
            </a:pPr>
            <a:r>
              <a:rPr lang="en-US" sz="4400" b="1"/>
              <a:t>Pecos Wilderness Area</a:t>
            </a:r>
          </a:p>
          <a:p>
            <a:pPr>
              <a:lnSpc>
                <a:spcPct val="120000"/>
              </a:lnSpc>
              <a:spcBef>
                <a:spcPts val="0"/>
              </a:spcBef>
              <a:spcAft>
                <a:spcPts val="0"/>
              </a:spcAft>
            </a:pPr>
            <a:r>
              <a:rPr lang="en-US" sz="4400" b="1"/>
              <a:t>Salt Creek Wilderness Area</a:t>
            </a:r>
          </a:p>
          <a:p>
            <a:pPr>
              <a:lnSpc>
                <a:spcPct val="120000"/>
              </a:lnSpc>
              <a:spcBef>
                <a:spcPts val="0"/>
              </a:spcBef>
              <a:spcAft>
                <a:spcPts val="0"/>
              </a:spcAft>
            </a:pPr>
            <a:r>
              <a:rPr lang="en-US" sz="4400" b="1"/>
              <a:t>San Pedro Parks Wilderness Area</a:t>
            </a:r>
          </a:p>
          <a:p>
            <a:pPr>
              <a:lnSpc>
                <a:spcPct val="120000"/>
              </a:lnSpc>
              <a:spcBef>
                <a:spcPts val="0"/>
              </a:spcBef>
              <a:spcAft>
                <a:spcPts val="0"/>
              </a:spcAft>
            </a:pPr>
            <a:r>
              <a:rPr lang="en-US" sz="4400" b="1"/>
              <a:t>Wheeler Peak Wilderness Area</a:t>
            </a:r>
          </a:p>
          <a:p>
            <a:pPr>
              <a:lnSpc>
                <a:spcPct val="120000"/>
              </a:lnSpc>
              <a:spcBef>
                <a:spcPts val="0"/>
              </a:spcBef>
              <a:spcAft>
                <a:spcPts val="0"/>
              </a:spcAft>
            </a:pPr>
            <a:r>
              <a:rPr lang="en-US" sz="4400" b="1"/>
              <a:t>White Mountain Wilderness Area</a:t>
            </a:r>
          </a:p>
          <a:p>
            <a:endParaRPr lang="en-US"/>
          </a:p>
        </p:txBody>
      </p:sp>
      <p:sp>
        <p:nvSpPr>
          <p:cNvPr id="2" name="Title 1">
            <a:extLst>
              <a:ext uri="{FF2B5EF4-FFF2-40B4-BE49-F238E27FC236}">
                <a16:creationId xmlns:a16="http://schemas.microsoft.com/office/drawing/2014/main" id="{948913E4-C109-43A7-AD05-0FD6BA1F119A}"/>
              </a:ext>
            </a:extLst>
          </p:cNvPr>
          <p:cNvSpPr>
            <a:spLocks noGrp="1"/>
          </p:cNvSpPr>
          <p:nvPr>
            <p:ph type="title"/>
          </p:nvPr>
        </p:nvSpPr>
        <p:spPr/>
        <p:txBody>
          <a:bodyPr>
            <a:normAutofit/>
          </a:bodyPr>
          <a:lstStyle/>
          <a:p>
            <a:r>
              <a:rPr lang="en-US" sz="4000"/>
              <a:t>Regional Haze Program</a:t>
            </a:r>
          </a:p>
        </p:txBody>
      </p:sp>
      <p:sp>
        <p:nvSpPr>
          <p:cNvPr id="6" name="TextBox 5">
            <a:extLst>
              <a:ext uri="{FF2B5EF4-FFF2-40B4-BE49-F238E27FC236}">
                <a16:creationId xmlns:a16="http://schemas.microsoft.com/office/drawing/2014/main" id="{C118FA79-3A90-449F-BF02-51B78BE46633}"/>
              </a:ext>
            </a:extLst>
          </p:cNvPr>
          <p:cNvSpPr txBox="1"/>
          <p:nvPr/>
        </p:nvSpPr>
        <p:spPr>
          <a:xfrm>
            <a:off x="107436" y="4919880"/>
            <a:ext cx="1924824" cy="1815882"/>
          </a:xfrm>
          <a:prstGeom prst="rect">
            <a:avLst/>
          </a:prstGeom>
          <a:solidFill>
            <a:srgbClr val="0070C0"/>
          </a:solidFill>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a:solidFill>
                  <a:schemeClr val="bg1"/>
                </a:solidFill>
                <a:latin typeface="Calibri" panose="020F0502020204030204" pitchFamily="34" charset="0"/>
                <a:cs typeface="Calibri" panose="020F0502020204030204" pitchFamily="34" charset="0"/>
              </a:rPr>
              <a:t>We also have to </a:t>
            </a:r>
            <a:r>
              <a:rPr lang="en-US" sz="1400">
                <a:solidFill>
                  <a:schemeClr val="bg1"/>
                </a:solidFill>
                <a:latin typeface="Calibri" panose="020F0502020204030204" pitchFamily="34" charset="0"/>
                <a:cs typeface="Arial" panose="020B0604020202020204" pitchFamily="34" charset="0"/>
              </a:rPr>
              <a:t>evaluate impact of NM sources on nearby CIAs located outside NM</a:t>
            </a:r>
            <a:r>
              <a:rPr lang="en-US" sz="1400">
                <a:solidFill>
                  <a:schemeClr val="bg1"/>
                </a:solidFill>
                <a:latin typeface="Calibri" panose="020F0502020204030204" pitchFamily="34" charset="0"/>
                <a:cs typeface="Calibri" panose="020F0502020204030204" pitchFamily="34" charset="0"/>
              </a:rPr>
              <a:t>; tribes/EPA and other states must evaluate their sources’ impacts on our CIAs</a:t>
            </a:r>
          </a:p>
        </p:txBody>
      </p:sp>
      <p:sp>
        <p:nvSpPr>
          <p:cNvPr id="11" name="TextBox 10">
            <a:extLst>
              <a:ext uri="{FF2B5EF4-FFF2-40B4-BE49-F238E27FC236}">
                <a16:creationId xmlns:a16="http://schemas.microsoft.com/office/drawing/2014/main" id="{AA124F1A-EF68-443A-89C7-82090BC65C69}"/>
              </a:ext>
            </a:extLst>
          </p:cNvPr>
          <p:cNvSpPr txBox="1"/>
          <p:nvPr/>
        </p:nvSpPr>
        <p:spPr>
          <a:xfrm>
            <a:off x="96173" y="1592482"/>
            <a:ext cx="3778898" cy="646331"/>
          </a:xfrm>
          <a:prstGeom prst="rect">
            <a:avLst/>
          </a:prstGeom>
          <a:noFill/>
        </p:spPr>
        <p:txBody>
          <a:bodyPr wrap="square" rtlCol="0">
            <a:spAutoFit/>
          </a:bodyPr>
          <a:lstStyle/>
          <a:p>
            <a:r>
              <a:rPr lang="en-US"/>
              <a:t>“Regional Haze” = Visibility protection at federal Class I Areas (CIAs)</a:t>
            </a:r>
          </a:p>
        </p:txBody>
      </p:sp>
      <p:sp>
        <p:nvSpPr>
          <p:cNvPr id="3" name="Slide Number Placeholder 2">
            <a:extLst>
              <a:ext uri="{FF2B5EF4-FFF2-40B4-BE49-F238E27FC236}">
                <a16:creationId xmlns:a16="http://schemas.microsoft.com/office/drawing/2014/main" id="{08274762-8038-4CBE-810B-EF8D543F5C06}"/>
              </a:ext>
            </a:extLst>
          </p:cNvPr>
          <p:cNvSpPr>
            <a:spLocks noGrp="1"/>
          </p:cNvSpPr>
          <p:nvPr>
            <p:ph type="sldNum" sz="quarter" idx="12"/>
          </p:nvPr>
        </p:nvSpPr>
        <p:spPr/>
        <p:txBody>
          <a:bodyPr/>
          <a:lstStyle/>
          <a:p>
            <a:fld id="{0255DE44-24D9-468F-ACC9-DDC431174CCA}" type="slidenum">
              <a:rPr lang="en-US" smtClean="0"/>
              <a:pPr/>
              <a:t>28</a:t>
            </a:fld>
            <a:endParaRPr lang="en-US"/>
          </a:p>
        </p:txBody>
      </p:sp>
      <p:pic>
        <p:nvPicPr>
          <p:cNvPr id="12" name="Picture 12" descr="npsmap_basemap_classi_11x17.jpg">
            <a:extLst>
              <a:ext uri="{FF2B5EF4-FFF2-40B4-BE49-F238E27FC236}">
                <a16:creationId xmlns:a16="http://schemas.microsoft.com/office/drawing/2014/main" id="{01B8CE1B-4CEE-45B1-AD58-6923546F11D9}"/>
              </a:ext>
            </a:extLst>
          </p:cNvPr>
          <p:cNvPicPr>
            <a:picLocks noChangeAspect="1"/>
          </p:cNvPicPr>
          <p:nvPr/>
        </p:nvPicPr>
        <p:blipFill>
          <a:blip r:embed="rId4"/>
          <a:stretch>
            <a:fillRect/>
          </a:stretch>
        </p:blipFill>
        <p:spPr>
          <a:xfrm>
            <a:off x="5972711" y="62462"/>
            <a:ext cx="3171289" cy="1922367"/>
          </a:xfrm>
          <a:prstGeom prst="rect">
            <a:avLst/>
          </a:prstGeom>
        </p:spPr>
      </p:pic>
      <p:sp>
        <p:nvSpPr>
          <p:cNvPr id="13" name="Rectangle 12">
            <a:extLst>
              <a:ext uri="{FF2B5EF4-FFF2-40B4-BE49-F238E27FC236}">
                <a16:creationId xmlns:a16="http://schemas.microsoft.com/office/drawing/2014/main" id="{42EB5F80-7F67-4992-A9F7-68B929E9F055}"/>
              </a:ext>
            </a:extLst>
          </p:cNvPr>
          <p:cNvSpPr/>
          <p:nvPr/>
        </p:nvSpPr>
        <p:spPr>
          <a:xfrm>
            <a:off x="6734708" y="1233753"/>
            <a:ext cx="376721" cy="2397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104C22F6-B25C-473D-BF57-D86EA7454534}"/>
              </a:ext>
            </a:extLst>
          </p:cNvPr>
          <p:cNvCxnSpPr/>
          <p:nvPr/>
        </p:nvCxnSpPr>
        <p:spPr>
          <a:xfrm flipH="1">
            <a:off x="6205910" y="1348805"/>
            <a:ext cx="729467" cy="11455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3DCCB033-E795-4197-A6D0-1660FA2EE3FA}"/>
              </a:ext>
            </a:extLst>
          </p:cNvPr>
          <p:cNvPicPr>
            <a:picLocks noChangeAspect="1"/>
          </p:cNvPicPr>
          <p:nvPr/>
        </p:nvPicPr>
        <p:blipFill>
          <a:blip r:embed="rId5"/>
          <a:stretch>
            <a:fillRect/>
          </a:stretch>
        </p:blipFill>
        <p:spPr>
          <a:xfrm>
            <a:off x="2164627" y="5150889"/>
            <a:ext cx="6871937" cy="1707111"/>
          </a:xfrm>
          <a:prstGeom prst="rect">
            <a:avLst/>
          </a:prstGeom>
        </p:spPr>
      </p:pic>
    </p:spTree>
    <p:extLst>
      <p:ext uri="{BB962C8B-B14F-4D97-AF65-F5344CB8AC3E}">
        <p14:creationId xmlns:p14="http://schemas.microsoft.com/office/powerpoint/2010/main" val="3058535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8CDBB-353A-D6B5-5586-37E84355CC6C}"/>
              </a:ext>
            </a:extLst>
          </p:cNvPr>
          <p:cNvSpPr>
            <a:spLocks noGrp="1"/>
          </p:cNvSpPr>
          <p:nvPr>
            <p:ph type="sldNum" sz="quarter" idx="12"/>
          </p:nvPr>
        </p:nvSpPr>
        <p:spPr/>
        <p:txBody>
          <a:bodyPr/>
          <a:lstStyle/>
          <a:p>
            <a:fld id="{0255DE44-24D9-468F-ACC9-DDC431174CCA}" type="slidenum">
              <a:rPr lang="en-US" smtClean="0"/>
              <a:pPr/>
              <a:t>29</a:t>
            </a:fld>
            <a:endParaRPr lang="en-US"/>
          </a:p>
        </p:txBody>
      </p:sp>
      <p:sp>
        <p:nvSpPr>
          <p:cNvPr id="3" name="Content Placeholder 2">
            <a:extLst>
              <a:ext uri="{FF2B5EF4-FFF2-40B4-BE49-F238E27FC236}">
                <a16:creationId xmlns:a16="http://schemas.microsoft.com/office/drawing/2014/main" id="{A65D0F5A-D01D-1F1E-4454-82F6D461C8B9}"/>
              </a:ext>
            </a:extLst>
          </p:cNvPr>
          <p:cNvSpPr>
            <a:spLocks noGrp="1"/>
          </p:cNvSpPr>
          <p:nvPr>
            <p:ph sz="quarter" idx="1"/>
          </p:nvPr>
        </p:nvSpPr>
        <p:spPr>
          <a:xfrm>
            <a:off x="254000" y="1600200"/>
            <a:ext cx="8512048" cy="5013324"/>
          </a:xfrm>
        </p:spPr>
        <p:txBody>
          <a:bodyPr vert="horz" lIns="91440" tIns="45720" rIns="91440" bIns="45720" anchor="t">
            <a:normAutofit fontScale="92500" lnSpcReduction="10000"/>
          </a:bodyPr>
          <a:lstStyle/>
          <a:p>
            <a:r>
              <a:rPr lang="en-US" sz="2400" b="1">
                <a:latin typeface="Calibri"/>
                <a:cs typeface="Calibri"/>
                <a:hlinkClick r:id="rId2"/>
              </a:rPr>
              <a:t>Four Corners Air Quality Group</a:t>
            </a:r>
            <a:r>
              <a:rPr lang="en-US" sz="2400">
                <a:latin typeface="Calibri"/>
                <a:cs typeface="Calibri"/>
              </a:rPr>
              <a:t> (4CAQG) began in 2007 and is a forum for individuals interested in air quality and climate to meet, learn about current conditions, review progress on mitigation of air quality impacts, and generally contribute to clean air in the </a:t>
            </a:r>
            <a:r>
              <a:rPr lang="en-US" sz="2400" b="1">
                <a:latin typeface="Calibri"/>
                <a:cs typeface="Calibri"/>
              </a:rPr>
              <a:t>Four Corners area (NM, AZ, UT, CO)</a:t>
            </a:r>
            <a:r>
              <a:rPr lang="en-US" sz="2400">
                <a:latin typeface="Calibri"/>
                <a:cs typeface="Calibri"/>
              </a:rPr>
              <a:t>.</a:t>
            </a:r>
            <a:endParaRPr lang="en-US" sz="2100">
              <a:latin typeface="Calibri"/>
              <a:cs typeface="Calibri"/>
            </a:endParaRPr>
          </a:p>
          <a:p>
            <a:pPr lvl="1"/>
            <a:r>
              <a:rPr lang="en-US" sz="2100">
                <a:latin typeface="Calibri"/>
                <a:cs typeface="Calibri"/>
              </a:rPr>
              <a:t>Convened by the states of New Mexico and Colorado with support of EPA, state, tribal and federal land manager partners. </a:t>
            </a:r>
          </a:p>
          <a:p>
            <a:r>
              <a:rPr lang="en-US" sz="2400" b="1">
                <a:latin typeface="Calibri"/>
                <a:cs typeface="Calibri"/>
              </a:rPr>
              <a:t>Role is</a:t>
            </a:r>
            <a:r>
              <a:rPr lang="en-US" sz="2400">
                <a:latin typeface="Calibri"/>
                <a:cs typeface="Calibri"/>
              </a:rPr>
              <a:t> to allow agencies to report on trends and analysis and to receive broad input on addressing air quality issues.</a:t>
            </a:r>
            <a:endParaRPr lang="en-US" sz="2100">
              <a:latin typeface="Calibri"/>
              <a:cs typeface="Calibri"/>
            </a:endParaRPr>
          </a:p>
          <a:p>
            <a:r>
              <a:rPr lang="en-US" sz="2400" b="1">
                <a:latin typeface="Calibri"/>
                <a:cs typeface="Calibri"/>
              </a:rPr>
              <a:t>Next meeting planned for Sept 21 – 22, 2022</a:t>
            </a:r>
            <a:r>
              <a:rPr lang="en-US" sz="2400">
                <a:latin typeface="Calibri"/>
                <a:cs typeface="Calibri"/>
              </a:rPr>
              <a:t>, at San Juan College School of Energy Merrion Rooms A &amp; B. </a:t>
            </a:r>
          </a:p>
          <a:p>
            <a:pPr lvl="1"/>
            <a:r>
              <a:rPr lang="en-US" sz="2100">
                <a:latin typeface="Calibri"/>
                <a:cs typeface="Calibri"/>
              </a:rPr>
              <a:t>All are welcome to attend. (Hybrid format will allow for remote online access and participation). </a:t>
            </a:r>
          </a:p>
          <a:p>
            <a:pPr lvl="1"/>
            <a:r>
              <a:rPr lang="en-US" sz="2100" i="1">
                <a:latin typeface="Calibri"/>
                <a:cs typeface="Calibri"/>
              </a:rPr>
              <a:t>Be sure to sign up for listserv to be informed of annual meetings or visit website: </a:t>
            </a:r>
            <a:r>
              <a:rPr lang="en-US" sz="2100" i="1">
                <a:latin typeface="Calibri"/>
                <a:cs typeface="Calibri"/>
                <a:hlinkClick r:id="rId2"/>
              </a:rPr>
              <a:t>https://www.env.nm.gov/air-quality/four-corners-air-quality-group/</a:t>
            </a:r>
            <a:endParaRPr lang="en-US" sz="2100" i="1">
              <a:latin typeface="Calibri"/>
              <a:cs typeface="Calibri"/>
            </a:endParaRPr>
          </a:p>
          <a:p>
            <a:endParaRPr lang="en-US" sz="2400">
              <a:latin typeface="Calibri"/>
              <a:cs typeface="Calibri" panose="020F0502020204030204" pitchFamily="34" charset="0"/>
            </a:endParaRPr>
          </a:p>
          <a:p>
            <a:endParaRPr lang="en-US" sz="2400">
              <a:cs typeface="Calibri"/>
            </a:endParaRPr>
          </a:p>
          <a:p>
            <a:endParaRPr lang="en-US">
              <a:cs typeface="Calibri"/>
            </a:endParaRPr>
          </a:p>
        </p:txBody>
      </p:sp>
      <p:sp>
        <p:nvSpPr>
          <p:cNvPr id="4" name="Title 3">
            <a:extLst>
              <a:ext uri="{FF2B5EF4-FFF2-40B4-BE49-F238E27FC236}">
                <a16:creationId xmlns:a16="http://schemas.microsoft.com/office/drawing/2014/main" id="{3FB06727-8A2D-76F5-B4E8-D4CB3C89EBB8}"/>
              </a:ext>
            </a:extLst>
          </p:cNvPr>
          <p:cNvSpPr>
            <a:spLocks noGrp="1"/>
          </p:cNvSpPr>
          <p:nvPr>
            <p:ph type="title"/>
          </p:nvPr>
        </p:nvSpPr>
        <p:spPr/>
        <p:txBody>
          <a:bodyPr vert="horz" lIns="91440" tIns="45720" rIns="91440" bIns="45720" anchor="ctr">
            <a:normAutofit/>
          </a:bodyPr>
          <a:lstStyle/>
          <a:p>
            <a:r>
              <a:rPr lang="en-US">
                <a:latin typeface="Calibri"/>
                <a:cs typeface="Calibri"/>
              </a:rPr>
              <a:t>Four Corners Air Quality Group</a:t>
            </a:r>
            <a:endParaRPr lang="en-US"/>
          </a:p>
        </p:txBody>
      </p:sp>
    </p:spTree>
    <p:extLst>
      <p:ext uri="{BB962C8B-B14F-4D97-AF65-F5344CB8AC3E}">
        <p14:creationId xmlns:p14="http://schemas.microsoft.com/office/powerpoint/2010/main" val="4195342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E3543E-16E7-4080-A3E1-F53F711E1EED}"/>
              </a:ext>
            </a:extLst>
          </p:cNvPr>
          <p:cNvSpPr>
            <a:spLocks noGrp="1"/>
          </p:cNvSpPr>
          <p:nvPr>
            <p:ph type="sldNum" sz="quarter" idx="12"/>
          </p:nvPr>
        </p:nvSpPr>
        <p:spPr/>
        <p:txBody>
          <a:bodyPr/>
          <a:lstStyle/>
          <a:p>
            <a:fld id="{0255DE44-24D9-468F-ACC9-DDC431174CCA}" type="slidenum">
              <a:rPr lang="en-US" smtClean="0"/>
              <a:pPr/>
              <a:t>3</a:t>
            </a:fld>
            <a:endParaRPr lang="en-US"/>
          </a:p>
        </p:txBody>
      </p:sp>
      <p:sp>
        <p:nvSpPr>
          <p:cNvPr id="3" name="Content Placeholder 2">
            <a:extLst>
              <a:ext uri="{FF2B5EF4-FFF2-40B4-BE49-F238E27FC236}">
                <a16:creationId xmlns:a16="http://schemas.microsoft.com/office/drawing/2014/main" id="{4294EB3F-61BE-431B-AB9F-AE245C2E1348}"/>
              </a:ext>
            </a:extLst>
          </p:cNvPr>
          <p:cNvSpPr>
            <a:spLocks noGrp="1"/>
          </p:cNvSpPr>
          <p:nvPr>
            <p:ph sz="quarter" idx="1"/>
          </p:nvPr>
        </p:nvSpPr>
        <p:spPr/>
        <p:txBody>
          <a:bodyPr>
            <a:normAutofit/>
          </a:bodyPr>
          <a:lstStyle/>
          <a:p>
            <a:r>
              <a:rPr lang="en-US"/>
              <a:t>Regulatory Authority and Responsibilities</a:t>
            </a:r>
          </a:p>
          <a:p>
            <a:r>
              <a:rPr lang="en-US"/>
              <a:t>Air Quality Programs</a:t>
            </a:r>
          </a:p>
          <a:p>
            <a:r>
              <a:rPr lang="en-US"/>
              <a:t>National Ambient Air Quality Standards</a:t>
            </a:r>
          </a:p>
          <a:p>
            <a:r>
              <a:rPr lang="en-US"/>
              <a:t>Monitoring Network</a:t>
            </a:r>
          </a:p>
          <a:p>
            <a:r>
              <a:rPr lang="en-US"/>
              <a:t>Air Quality, Monitoring Data and Nonattainment</a:t>
            </a:r>
          </a:p>
          <a:p>
            <a:r>
              <a:rPr lang="en-US"/>
              <a:t>Ongoing and Upcoming Initiatives, Rulemakings and Hearings.</a:t>
            </a:r>
          </a:p>
          <a:p>
            <a:r>
              <a:rPr lang="en-US"/>
              <a:t>Breakout Rooms, Round Robin Reports, Office Hours, Future Meetings, etc. </a:t>
            </a:r>
          </a:p>
        </p:txBody>
      </p:sp>
      <p:sp>
        <p:nvSpPr>
          <p:cNvPr id="4" name="Title 3">
            <a:extLst>
              <a:ext uri="{FF2B5EF4-FFF2-40B4-BE49-F238E27FC236}">
                <a16:creationId xmlns:a16="http://schemas.microsoft.com/office/drawing/2014/main" id="{1982C934-10E3-40D9-8396-173AC91A5A87}"/>
              </a:ext>
            </a:extLst>
          </p:cNvPr>
          <p:cNvSpPr>
            <a:spLocks noGrp="1"/>
          </p:cNvSpPr>
          <p:nvPr>
            <p:ph type="title"/>
          </p:nvPr>
        </p:nvSpPr>
        <p:spPr/>
        <p:txBody>
          <a:bodyPr/>
          <a:lstStyle/>
          <a:p>
            <a:r>
              <a:rPr lang="en-US"/>
              <a:t>Today’s Agenda</a:t>
            </a:r>
          </a:p>
        </p:txBody>
      </p:sp>
    </p:spTree>
    <p:extLst>
      <p:ext uri="{BB962C8B-B14F-4D97-AF65-F5344CB8AC3E}">
        <p14:creationId xmlns:p14="http://schemas.microsoft.com/office/powerpoint/2010/main" val="688958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E6A2AA-0EF1-A6DA-BD1C-C377EBBE07D6}"/>
              </a:ext>
            </a:extLst>
          </p:cNvPr>
          <p:cNvSpPr>
            <a:spLocks noGrp="1"/>
          </p:cNvSpPr>
          <p:nvPr>
            <p:ph type="sldNum" sz="quarter" idx="12"/>
          </p:nvPr>
        </p:nvSpPr>
        <p:spPr/>
        <p:txBody>
          <a:bodyPr/>
          <a:lstStyle/>
          <a:p>
            <a:fld id="{0255DE44-24D9-468F-ACC9-DDC431174CCA}" type="slidenum">
              <a:rPr lang="en-US" smtClean="0"/>
              <a:pPr/>
              <a:t>30</a:t>
            </a:fld>
            <a:endParaRPr lang="en-US"/>
          </a:p>
        </p:txBody>
      </p:sp>
      <p:sp>
        <p:nvSpPr>
          <p:cNvPr id="6" name="Content Placeholder 5">
            <a:extLst>
              <a:ext uri="{FF2B5EF4-FFF2-40B4-BE49-F238E27FC236}">
                <a16:creationId xmlns:a16="http://schemas.microsoft.com/office/drawing/2014/main" id="{174D34F9-8C02-5A18-9A3A-588D528C570B}"/>
              </a:ext>
            </a:extLst>
          </p:cNvPr>
          <p:cNvSpPr>
            <a:spLocks noGrp="1"/>
          </p:cNvSpPr>
          <p:nvPr>
            <p:ph sz="quarter" idx="1"/>
          </p:nvPr>
        </p:nvSpPr>
        <p:spPr/>
        <p:txBody>
          <a:bodyPr/>
          <a:lstStyle/>
          <a:p>
            <a:r>
              <a:rPr lang="en-US"/>
              <a:t>Energy Transition Act</a:t>
            </a:r>
          </a:p>
          <a:p>
            <a:pPr lvl="1"/>
            <a:r>
              <a:rPr lang="en-US"/>
              <a:t>Recap of Discussion</a:t>
            </a:r>
          </a:p>
          <a:p>
            <a:pPr lvl="1"/>
            <a:r>
              <a:rPr lang="en-US"/>
              <a:t>Topics/Themes of Interest</a:t>
            </a:r>
          </a:p>
          <a:p>
            <a:pPr lvl="1"/>
            <a:r>
              <a:rPr lang="en-US"/>
              <a:t>Continued Dialogue/next steps/follow up items</a:t>
            </a:r>
          </a:p>
          <a:p>
            <a:r>
              <a:rPr lang="en-US"/>
              <a:t>Ozone Advance</a:t>
            </a:r>
          </a:p>
          <a:p>
            <a:pPr lvl="1"/>
            <a:r>
              <a:rPr lang="en-US"/>
              <a:t>Recap of Discussion</a:t>
            </a:r>
          </a:p>
          <a:p>
            <a:pPr lvl="1"/>
            <a:r>
              <a:rPr lang="en-US"/>
              <a:t>Topics/Themes of Interest</a:t>
            </a:r>
          </a:p>
          <a:p>
            <a:pPr lvl="1"/>
            <a:r>
              <a:rPr lang="en-US"/>
              <a:t>Continued Dialogue/next steps/follow up items</a:t>
            </a:r>
          </a:p>
          <a:p>
            <a:pPr lvl="1"/>
            <a:endParaRPr lang="en-US"/>
          </a:p>
        </p:txBody>
      </p:sp>
      <p:sp>
        <p:nvSpPr>
          <p:cNvPr id="5" name="Title 4">
            <a:extLst>
              <a:ext uri="{FF2B5EF4-FFF2-40B4-BE49-F238E27FC236}">
                <a16:creationId xmlns:a16="http://schemas.microsoft.com/office/drawing/2014/main" id="{F86D40EC-0477-B0E3-DE8D-9C0FA46BB2A8}"/>
              </a:ext>
            </a:extLst>
          </p:cNvPr>
          <p:cNvSpPr>
            <a:spLocks noGrp="1"/>
          </p:cNvSpPr>
          <p:nvPr>
            <p:ph type="title"/>
          </p:nvPr>
        </p:nvSpPr>
        <p:spPr/>
        <p:txBody>
          <a:bodyPr/>
          <a:lstStyle/>
          <a:p>
            <a:r>
              <a:rPr lang="en-US"/>
              <a:t>Breakout and Round Robin</a:t>
            </a:r>
          </a:p>
        </p:txBody>
      </p:sp>
    </p:spTree>
    <p:extLst>
      <p:ext uri="{BB962C8B-B14F-4D97-AF65-F5344CB8AC3E}">
        <p14:creationId xmlns:p14="http://schemas.microsoft.com/office/powerpoint/2010/main" val="4032266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A76D7-6531-0B39-9AB2-B4AAED4460AC}"/>
              </a:ext>
            </a:extLst>
          </p:cNvPr>
          <p:cNvSpPr>
            <a:spLocks noGrp="1"/>
          </p:cNvSpPr>
          <p:nvPr>
            <p:ph sz="quarter" idx="1"/>
          </p:nvPr>
        </p:nvSpPr>
        <p:spPr>
          <a:xfrm>
            <a:off x="20570" y="1309077"/>
            <a:ext cx="8963080" cy="5231153"/>
          </a:xfrm>
        </p:spPr>
        <p:txBody>
          <a:bodyPr vert="horz" lIns="91440" tIns="45720" rIns="91440" bIns="45720" anchor="t">
            <a:noAutofit/>
          </a:bodyPr>
          <a:lstStyle/>
          <a:p>
            <a:r>
              <a:rPr lang="en-US" sz="1800">
                <a:latin typeface="Calibri"/>
                <a:cs typeface="Calibri"/>
              </a:rPr>
              <a:t>Questions about the Ozone Precursor O&amp;G rule?  Ozone Advance goes along with the OAI and O&amp;G Ozone Precursor Rule towards working towards reducing Ozone in the state.</a:t>
            </a:r>
            <a:endParaRPr lang="en-US" sz="1800">
              <a:cs typeface="Calibri"/>
            </a:endParaRPr>
          </a:p>
          <a:p>
            <a:r>
              <a:rPr lang="en-US" sz="1800">
                <a:latin typeface="Calibri"/>
                <a:cs typeface="Calibri"/>
              </a:rPr>
              <a:t>For </a:t>
            </a:r>
            <a:r>
              <a:rPr lang="en-US" sz="1800" b="1">
                <a:latin typeface="Calibri"/>
                <a:cs typeface="Calibri"/>
              </a:rPr>
              <a:t>Ozone Advance</a:t>
            </a:r>
            <a:r>
              <a:rPr lang="en-US" sz="1800">
                <a:latin typeface="Calibri"/>
                <a:cs typeface="Calibri"/>
              </a:rPr>
              <a:t>, want programs more customized and focused on the regional local communities / counties</a:t>
            </a:r>
            <a:endParaRPr lang="en-US" sz="1800">
              <a:cs typeface="Calibri"/>
            </a:endParaRPr>
          </a:p>
          <a:p>
            <a:r>
              <a:rPr lang="en-US" sz="1800" b="1">
                <a:latin typeface="Calibri"/>
                <a:cs typeface="Calibri"/>
              </a:rPr>
              <a:t>There are some other NM initiatives / programs already in motion to reduce some VOC and/or NOx emissions</a:t>
            </a:r>
            <a:endParaRPr lang="en-US" sz="1800" b="1">
              <a:cs typeface="Calibri"/>
            </a:endParaRPr>
          </a:p>
          <a:p>
            <a:pPr lvl="1"/>
            <a:r>
              <a:rPr lang="en-US" sz="1800" err="1">
                <a:latin typeface="Calibri"/>
                <a:cs typeface="Calibri"/>
              </a:rPr>
              <a:t>Volkswagon</a:t>
            </a:r>
            <a:r>
              <a:rPr lang="en-US" sz="1800">
                <a:latin typeface="Calibri"/>
                <a:cs typeface="Calibri"/>
              </a:rPr>
              <a:t> Settlement</a:t>
            </a:r>
            <a:endParaRPr lang="en-US" sz="1800">
              <a:cs typeface="Calibri"/>
            </a:endParaRPr>
          </a:p>
          <a:p>
            <a:pPr lvl="1"/>
            <a:r>
              <a:rPr lang="en-US" sz="1800">
                <a:latin typeface="Calibri"/>
                <a:cs typeface="Calibri"/>
              </a:rPr>
              <a:t>Regional Haze plans</a:t>
            </a:r>
            <a:endParaRPr lang="en-US" sz="1800">
              <a:cs typeface="Calibri"/>
            </a:endParaRPr>
          </a:p>
          <a:p>
            <a:r>
              <a:rPr lang="en-US" sz="1800" b="1">
                <a:latin typeface="Calibri"/>
                <a:cs typeface="Calibri"/>
              </a:rPr>
              <a:t>NMED AQB has proposed some ideas for a Path Forward and possible next step ideas. </a:t>
            </a:r>
            <a:r>
              <a:rPr lang="en-US" sz="1800">
                <a:latin typeface="Calibri"/>
                <a:cs typeface="Calibri"/>
              </a:rPr>
              <a:t>Provides for a lot of flexibility</a:t>
            </a:r>
            <a:endParaRPr lang="en-US" sz="1800">
              <a:cs typeface="Calibri"/>
            </a:endParaRPr>
          </a:p>
          <a:p>
            <a:pPr lvl="1"/>
            <a:r>
              <a:rPr lang="en-US" sz="1800">
                <a:latin typeface="Calibri"/>
                <a:cs typeface="Calibri"/>
              </a:rPr>
              <a:t>Public outreach and education</a:t>
            </a:r>
            <a:endParaRPr lang="en-US" sz="1800">
              <a:cs typeface="Calibri"/>
            </a:endParaRPr>
          </a:p>
          <a:p>
            <a:pPr lvl="1"/>
            <a:r>
              <a:rPr lang="en-US" sz="1800">
                <a:latin typeface="Calibri"/>
                <a:cs typeface="Calibri"/>
              </a:rPr>
              <a:t>Possibility for Community/University partnership focus projects</a:t>
            </a:r>
            <a:endParaRPr lang="en-US" sz="1800">
              <a:cs typeface="Calibri"/>
            </a:endParaRPr>
          </a:p>
          <a:p>
            <a:pPr lvl="1"/>
            <a:r>
              <a:rPr lang="en-US" sz="1800">
                <a:latin typeface="Calibri"/>
                <a:cs typeface="Calibri"/>
              </a:rPr>
              <a:t>Electric Bus Upgrades</a:t>
            </a:r>
            <a:endParaRPr lang="en-US" sz="1800">
              <a:cs typeface="Calibri"/>
            </a:endParaRPr>
          </a:p>
          <a:p>
            <a:pPr lvl="1"/>
            <a:r>
              <a:rPr lang="en-US" sz="1800">
                <a:latin typeface="Calibri"/>
                <a:cs typeface="Calibri"/>
              </a:rPr>
              <a:t>Improvements in public transit</a:t>
            </a:r>
            <a:endParaRPr lang="en-US" sz="1800">
              <a:cs typeface="Calibri"/>
            </a:endParaRPr>
          </a:p>
          <a:p>
            <a:pPr lvl="1"/>
            <a:r>
              <a:rPr lang="en-US" sz="1800">
                <a:latin typeface="Calibri"/>
                <a:cs typeface="Calibri"/>
              </a:rPr>
              <a:t>Alternative commuting programs.</a:t>
            </a:r>
            <a:endParaRPr lang="en-US" sz="1800">
              <a:cs typeface="Calibri"/>
            </a:endParaRPr>
          </a:p>
          <a:p>
            <a:pPr lvl="1"/>
            <a:r>
              <a:rPr lang="en-US" sz="1800">
                <a:latin typeface="Calibri"/>
                <a:cs typeface="Calibri"/>
              </a:rPr>
              <a:t>Plan on more meetings in the near future.</a:t>
            </a:r>
            <a:endParaRPr lang="en-US" sz="1800">
              <a:cs typeface="Calibri"/>
            </a:endParaRPr>
          </a:p>
          <a:p>
            <a:pPr lvl="1"/>
            <a:endParaRPr lang="en-US" sz="800">
              <a:cs typeface="Calibri"/>
            </a:endParaRPr>
          </a:p>
          <a:p>
            <a:endParaRPr lang="en-US" sz="700">
              <a:cs typeface="Calibri"/>
            </a:endParaRPr>
          </a:p>
          <a:p>
            <a:pPr lvl="1"/>
            <a:endParaRPr lang="en-US" sz="700">
              <a:cs typeface="Calibri"/>
            </a:endParaRPr>
          </a:p>
          <a:p>
            <a:pPr lvl="1"/>
            <a:endParaRPr lang="en-US" sz="700">
              <a:cs typeface="Calibri"/>
            </a:endParaRPr>
          </a:p>
          <a:p>
            <a:pPr lvl="1"/>
            <a:endParaRPr lang="en-US" sz="700">
              <a:cs typeface="Calibri"/>
            </a:endParaRPr>
          </a:p>
          <a:p>
            <a:pPr lvl="1"/>
            <a:endParaRPr lang="en-US" sz="700">
              <a:cs typeface="Calibri"/>
            </a:endParaRPr>
          </a:p>
        </p:txBody>
      </p:sp>
      <p:sp>
        <p:nvSpPr>
          <p:cNvPr id="4" name="Slide Number Placeholder 3">
            <a:extLst>
              <a:ext uri="{FF2B5EF4-FFF2-40B4-BE49-F238E27FC236}">
                <a16:creationId xmlns:a16="http://schemas.microsoft.com/office/drawing/2014/main" id="{347DD7AD-D2B4-86B9-2CE5-50F3FE3CB571}"/>
              </a:ext>
            </a:extLst>
          </p:cNvPr>
          <p:cNvSpPr>
            <a:spLocks noGrp="1"/>
          </p:cNvSpPr>
          <p:nvPr>
            <p:ph type="sldNum" sz="quarter" idx="16"/>
          </p:nvPr>
        </p:nvSpPr>
        <p:spPr/>
        <p:txBody>
          <a:bodyPr/>
          <a:lstStyle/>
          <a:p>
            <a:fld id="{0255DE44-24D9-468F-ACC9-DDC431174CCA}" type="slidenum">
              <a:rPr lang="en-US" smtClean="0"/>
              <a:pPr/>
              <a:t>31</a:t>
            </a:fld>
            <a:endParaRPr lang="en-US"/>
          </a:p>
        </p:txBody>
      </p:sp>
      <p:sp>
        <p:nvSpPr>
          <p:cNvPr id="5" name="Title 4">
            <a:extLst>
              <a:ext uri="{FF2B5EF4-FFF2-40B4-BE49-F238E27FC236}">
                <a16:creationId xmlns:a16="http://schemas.microsoft.com/office/drawing/2014/main" id="{1BC215A8-6B93-BAAE-E04B-D8A97E898EA6}"/>
              </a:ext>
            </a:extLst>
          </p:cNvPr>
          <p:cNvSpPr>
            <a:spLocks noGrp="1"/>
          </p:cNvSpPr>
          <p:nvPr>
            <p:ph type="title"/>
          </p:nvPr>
        </p:nvSpPr>
        <p:spPr/>
        <p:txBody>
          <a:bodyPr vert="horz" lIns="91440" tIns="45720" rIns="91440" bIns="45720" anchor="ctr">
            <a:normAutofit/>
          </a:bodyPr>
          <a:lstStyle/>
          <a:p>
            <a:r>
              <a:rPr lang="en-US" sz="3200">
                <a:latin typeface="Calibri"/>
                <a:cs typeface="Calibri"/>
              </a:rPr>
              <a:t>Notes from Ozone Breakout session (part 1)</a:t>
            </a:r>
            <a:endParaRPr lang="en-US" sz="3200">
              <a:cs typeface="Calibri"/>
            </a:endParaRPr>
          </a:p>
        </p:txBody>
      </p:sp>
    </p:spTree>
    <p:extLst>
      <p:ext uri="{BB962C8B-B14F-4D97-AF65-F5344CB8AC3E}">
        <p14:creationId xmlns:p14="http://schemas.microsoft.com/office/powerpoint/2010/main" val="2742687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F42851-D43D-7C2D-F6BB-13DFFC08F982}"/>
              </a:ext>
            </a:extLst>
          </p:cNvPr>
          <p:cNvSpPr>
            <a:spLocks noGrp="1"/>
          </p:cNvSpPr>
          <p:nvPr>
            <p:ph sz="quarter" idx="1"/>
          </p:nvPr>
        </p:nvSpPr>
        <p:spPr>
          <a:xfrm>
            <a:off x="160815" y="1435297"/>
            <a:ext cx="8247831" cy="5020786"/>
          </a:xfrm>
        </p:spPr>
        <p:txBody>
          <a:bodyPr vert="horz" lIns="91440" tIns="45720" rIns="91440" bIns="45720" anchor="t">
            <a:normAutofit/>
          </a:bodyPr>
          <a:lstStyle/>
          <a:p>
            <a:r>
              <a:rPr lang="en-US" sz="2400">
                <a:latin typeface="Calibri"/>
                <a:cs typeface="Calibri"/>
              </a:rPr>
              <a:t>Brian </a:t>
            </a:r>
            <a:r>
              <a:rPr lang="en-US" sz="2400" err="1">
                <a:latin typeface="Calibri"/>
                <a:cs typeface="Calibri"/>
              </a:rPr>
              <a:t>Schath</a:t>
            </a:r>
            <a:r>
              <a:rPr lang="en-US" sz="2400">
                <a:latin typeface="Calibri"/>
                <a:cs typeface="Calibri"/>
              </a:rPr>
              <a:t> is the contact for NMED.  EPA also has other info on possible Ozone Advance strategies that have been implemented in other States/localities/Tribal areas.</a:t>
            </a:r>
          </a:p>
          <a:p>
            <a:r>
              <a:rPr lang="en-US" sz="2400">
                <a:latin typeface="Calibri"/>
                <a:cs typeface="Calibri"/>
              </a:rPr>
              <a:t>Open discussion / questions</a:t>
            </a:r>
            <a:endParaRPr lang="en-US" sz="2400">
              <a:cs typeface="Calibri"/>
            </a:endParaRPr>
          </a:p>
          <a:p>
            <a:pPr lvl="1"/>
            <a:r>
              <a:rPr lang="en-US" sz="2400">
                <a:latin typeface="Calibri"/>
                <a:cs typeface="Calibri"/>
              </a:rPr>
              <a:t>Would more Electric vehicles reduce VOC or NOx emissions in Sandoval County? Yes. And other transportation emissions reductions would most likely help.</a:t>
            </a:r>
            <a:endParaRPr lang="en-US" sz="2400">
              <a:cs typeface="Calibri"/>
            </a:endParaRPr>
          </a:p>
          <a:p>
            <a:pPr lvl="1"/>
            <a:r>
              <a:rPr lang="en-US" sz="2400">
                <a:latin typeface="Calibri"/>
                <a:cs typeface="Calibri"/>
              </a:rPr>
              <a:t>DERA funding is opportunity for reducing emissions from heavy duty diesel.</a:t>
            </a:r>
            <a:endParaRPr lang="en-US" sz="2400">
              <a:cs typeface="Calibri"/>
            </a:endParaRPr>
          </a:p>
          <a:p>
            <a:pPr lvl="1"/>
            <a:r>
              <a:rPr lang="en-US" sz="2400">
                <a:latin typeface="Calibri"/>
                <a:cs typeface="Calibri"/>
              </a:rPr>
              <a:t>Brian is processing info from the surveys! And would like to hear ideas / brainstorm topics</a:t>
            </a:r>
            <a:endParaRPr lang="en-US" sz="2400">
              <a:cs typeface="Calibri"/>
            </a:endParaRPr>
          </a:p>
          <a:p>
            <a:pPr lvl="1"/>
            <a:endParaRPr lang="en-US" sz="1800">
              <a:cs typeface="Calibri"/>
            </a:endParaRPr>
          </a:p>
          <a:p>
            <a:pPr lvl="2"/>
            <a:endParaRPr lang="en-US">
              <a:cs typeface="Calibri"/>
            </a:endParaRPr>
          </a:p>
          <a:p>
            <a:pPr marL="365760" lvl="1" indent="0">
              <a:buNone/>
            </a:pPr>
            <a:endParaRPr lang="en-US">
              <a:cs typeface="Calibri"/>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8731B918-D590-0639-DF2E-804D34354C98}"/>
              </a:ext>
            </a:extLst>
          </p:cNvPr>
          <p:cNvSpPr>
            <a:spLocks noGrp="1"/>
          </p:cNvSpPr>
          <p:nvPr>
            <p:ph type="sldNum" sz="quarter" idx="16"/>
          </p:nvPr>
        </p:nvSpPr>
        <p:spPr/>
        <p:txBody>
          <a:bodyPr/>
          <a:lstStyle/>
          <a:p>
            <a:fld id="{0255DE44-24D9-468F-ACC9-DDC431174CCA}" type="slidenum">
              <a:rPr lang="en-US" smtClean="0"/>
              <a:pPr/>
              <a:t>32</a:t>
            </a:fld>
            <a:endParaRPr lang="en-US"/>
          </a:p>
        </p:txBody>
      </p:sp>
      <p:sp>
        <p:nvSpPr>
          <p:cNvPr id="5" name="Title 4">
            <a:extLst>
              <a:ext uri="{FF2B5EF4-FFF2-40B4-BE49-F238E27FC236}">
                <a16:creationId xmlns:a16="http://schemas.microsoft.com/office/drawing/2014/main" id="{82679E0C-3D05-51C4-AED7-E92EC6669F77}"/>
              </a:ext>
            </a:extLst>
          </p:cNvPr>
          <p:cNvSpPr>
            <a:spLocks noGrp="1"/>
          </p:cNvSpPr>
          <p:nvPr>
            <p:ph type="title"/>
          </p:nvPr>
        </p:nvSpPr>
        <p:spPr/>
        <p:txBody>
          <a:bodyPr vert="horz" lIns="91440" tIns="45720" rIns="91440" bIns="45720" anchor="ctr">
            <a:normAutofit/>
          </a:bodyPr>
          <a:lstStyle/>
          <a:p>
            <a:r>
              <a:rPr lang="en-US" sz="2800">
                <a:latin typeface="Calibri"/>
                <a:cs typeface="Calibri"/>
              </a:rPr>
              <a:t>Notes from Ozone Breakout Session (page 2)</a:t>
            </a:r>
            <a:endParaRPr lang="en-US" sz="2800"/>
          </a:p>
        </p:txBody>
      </p:sp>
    </p:spTree>
    <p:extLst>
      <p:ext uri="{BB962C8B-B14F-4D97-AF65-F5344CB8AC3E}">
        <p14:creationId xmlns:p14="http://schemas.microsoft.com/office/powerpoint/2010/main" val="3787872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042B15-243F-4C68-3C6E-D85E6540C107}"/>
              </a:ext>
            </a:extLst>
          </p:cNvPr>
          <p:cNvSpPr>
            <a:spLocks noGrp="1"/>
          </p:cNvSpPr>
          <p:nvPr>
            <p:ph type="sldNum" sz="quarter" idx="12"/>
          </p:nvPr>
        </p:nvSpPr>
        <p:spPr/>
        <p:txBody>
          <a:bodyPr/>
          <a:lstStyle/>
          <a:p>
            <a:fld id="{0255DE44-24D9-468F-ACC9-DDC431174CCA}" type="slidenum">
              <a:rPr lang="en-US" smtClean="0"/>
              <a:pPr/>
              <a:t>33</a:t>
            </a:fld>
            <a:endParaRPr lang="en-US"/>
          </a:p>
        </p:txBody>
      </p:sp>
      <p:sp>
        <p:nvSpPr>
          <p:cNvPr id="6" name="Content Placeholder 5">
            <a:extLst>
              <a:ext uri="{FF2B5EF4-FFF2-40B4-BE49-F238E27FC236}">
                <a16:creationId xmlns:a16="http://schemas.microsoft.com/office/drawing/2014/main" id="{6D2F6822-4BEC-8B02-593A-7C4E14983D42}"/>
              </a:ext>
            </a:extLst>
          </p:cNvPr>
          <p:cNvSpPr>
            <a:spLocks noGrp="1"/>
          </p:cNvSpPr>
          <p:nvPr>
            <p:ph sz="quarter" idx="1"/>
          </p:nvPr>
        </p:nvSpPr>
        <p:spPr>
          <a:xfrm>
            <a:off x="1069847" y="1316422"/>
            <a:ext cx="7540754" cy="5092262"/>
          </a:xfrm>
        </p:spPr>
        <p:txBody>
          <a:bodyPr vert="horz" lIns="91440" tIns="45720" rIns="91440" bIns="45720" anchor="t">
            <a:normAutofit fontScale="32500" lnSpcReduction="20000"/>
          </a:bodyPr>
          <a:lstStyle/>
          <a:p>
            <a:r>
              <a:rPr lang="en-US" sz="4400">
                <a:latin typeface="Calibri"/>
                <a:cs typeface="Calibri"/>
              </a:rPr>
              <a:t>NMED </a:t>
            </a:r>
          </a:p>
          <a:p>
            <a:pPr lvl="1"/>
            <a:r>
              <a:rPr lang="en-US" sz="4000">
                <a:latin typeface="Calibri"/>
                <a:cs typeface="Calibri"/>
              </a:rPr>
              <a:t>Homepage: </a:t>
            </a:r>
            <a:r>
              <a:rPr lang="en-US" sz="4000">
                <a:latin typeface="Calibri"/>
                <a:cs typeface="Calibri"/>
                <a:hlinkClick r:id="rId2"/>
              </a:rPr>
              <a:t>https://www.env.nm.gov/</a:t>
            </a:r>
            <a:r>
              <a:rPr lang="en-US" sz="4000">
                <a:latin typeface="Calibri"/>
                <a:cs typeface="Calibri"/>
              </a:rPr>
              <a:t> </a:t>
            </a:r>
          </a:p>
          <a:p>
            <a:pPr lvl="1"/>
            <a:r>
              <a:rPr lang="en-US" sz="4000">
                <a:latin typeface="Calibri"/>
                <a:cs typeface="Calibri"/>
              </a:rPr>
              <a:t>AQB: </a:t>
            </a:r>
            <a:r>
              <a:rPr lang="en-US" sz="4000">
                <a:latin typeface="Calibri"/>
                <a:cs typeface="Calibri"/>
                <a:hlinkClick r:id="rId3"/>
              </a:rPr>
              <a:t>https://www.env.nm.gov/air-quality/</a:t>
            </a:r>
            <a:endParaRPr lang="en-US" sz="4000">
              <a:latin typeface="Calibri"/>
              <a:cs typeface="Calibri"/>
            </a:endParaRPr>
          </a:p>
          <a:p>
            <a:pPr lvl="2"/>
            <a:r>
              <a:rPr lang="en-US" sz="3500">
                <a:latin typeface="Calibri"/>
                <a:cs typeface="Calibri"/>
              </a:rPr>
              <a:t>Planning: </a:t>
            </a:r>
            <a:r>
              <a:rPr lang="en-US" sz="3500">
                <a:latin typeface="Calibri"/>
                <a:cs typeface="Calibri"/>
                <a:hlinkClick r:id="rId4"/>
              </a:rPr>
              <a:t>https://www.env.nm.gov/air-quality/planning-section/</a:t>
            </a:r>
            <a:r>
              <a:rPr lang="en-US" sz="3500">
                <a:latin typeface="Calibri"/>
                <a:cs typeface="Calibri"/>
              </a:rPr>
              <a:t> </a:t>
            </a:r>
          </a:p>
          <a:p>
            <a:pPr lvl="3"/>
            <a:r>
              <a:rPr lang="en-US" sz="3500">
                <a:latin typeface="Calibri"/>
                <a:cs typeface="Calibri"/>
              </a:rPr>
              <a:t>Proposed Rules and Plans: </a:t>
            </a:r>
            <a:r>
              <a:rPr lang="en-US" sz="3500">
                <a:latin typeface="Calibri"/>
                <a:cs typeface="Calibri"/>
                <a:hlinkClick r:id="rId5"/>
              </a:rPr>
              <a:t>https://www.env.nm.gov/air-quality/proposed-regs/</a:t>
            </a:r>
            <a:r>
              <a:rPr lang="en-US" sz="3500">
                <a:latin typeface="Calibri"/>
                <a:cs typeface="Calibri"/>
              </a:rPr>
              <a:t> </a:t>
            </a:r>
          </a:p>
          <a:p>
            <a:pPr lvl="3"/>
            <a:r>
              <a:rPr lang="en-US" sz="3500">
                <a:latin typeface="Calibri"/>
                <a:cs typeface="Calibri"/>
              </a:rPr>
              <a:t>Ozone Advance/OAI: </a:t>
            </a:r>
            <a:r>
              <a:rPr lang="en-US" sz="3500">
                <a:latin typeface="Calibri"/>
                <a:cs typeface="Calibri"/>
                <a:hlinkClick r:id="rId6"/>
              </a:rPr>
              <a:t>https://www.env.nm.gov/air-quality/o3-initiative/</a:t>
            </a:r>
            <a:endParaRPr lang="en-US" sz="3500">
              <a:latin typeface="Calibri"/>
              <a:cs typeface="Calibri"/>
            </a:endParaRPr>
          </a:p>
          <a:p>
            <a:pPr lvl="3"/>
            <a:r>
              <a:rPr lang="en-US" sz="3500">
                <a:latin typeface="Calibri"/>
                <a:cs typeface="Calibri"/>
              </a:rPr>
              <a:t>Regional Haze: </a:t>
            </a:r>
            <a:r>
              <a:rPr lang="en-US" sz="3500">
                <a:latin typeface="Calibri"/>
                <a:cs typeface="Calibri"/>
                <a:hlinkClick r:id="rId7"/>
              </a:rPr>
              <a:t>https://www.env.nm.gov/air-quality/reg-haze/</a:t>
            </a:r>
            <a:r>
              <a:rPr lang="en-US" sz="3500">
                <a:latin typeface="Calibri"/>
                <a:cs typeface="Calibri"/>
              </a:rPr>
              <a:t> </a:t>
            </a:r>
          </a:p>
          <a:p>
            <a:pPr lvl="3"/>
            <a:r>
              <a:rPr lang="en-US" sz="3500">
                <a:latin typeface="Calibri"/>
                <a:cs typeface="Calibri"/>
              </a:rPr>
              <a:t>DERA: </a:t>
            </a:r>
            <a:r>
              <a:rPr lang="en-US" sz="3500">
                <a:latin typeface="Calibri"/>
                <a:cs typeface="Calibri"/>
                <a:hlinkClick r:id="rId8"/>
              </a:rPr>
              <a:t>https://www.env.nm.gov/air-quality/diesel/</a:t>
            </a:r>
            <a:r>
              <a:rPr lang="en-US" sz="3500">
                <a:latin typeface="Calibri"/>
                <a:cs typeface="Calibri"/>
              </a:rPr>
              <a:t> </a:t>
            </a:r>
          </a:p>
          <a:p>
            <a:pPr lvl="2"/>
            <a:r>
              <a:rPr lang="en-US" sz="3500">
                <a:latin typeface="Calibri"/>
                <a:cs typeface="Calibri"/>
              </a:rPr>
              <a:t>Monitoring: </a:t>
            </a:r>
            <a:r>
              <a:rPr lang="en-US" sz="3500">
                <a:latin typeface="Calibri"/>
                <a:cs typeface="Calibri"/>
                <a:hlinkClick r:id="rId9"/>
              </a:rPr>
              <a:t>https://aqi.air.env.nm.gov/</a:t>
            </a:r>
            <a:r>
              <a:rPr lang="en-US" sz="3500">
                <a:latin typeface="Calibri"/>
                <a:cs typeface="Calibri"/>
              </a:rPr>
              <a:t> </a:t>
            </a:r>
          </a:p>
          <a:p>
            <a:pPr lvl="1"/>
            <a:r>
              <a:rPr lang="en-US" sz="4000">
                <a:latin typeface="Calibri"/>
                <a:cs typeface="Calibri"/>
              </a:rPr>
              <a:t>EIB: </a:t>
            </a:r>
            <a:r>
              <a:rPr lang="en-US" sz="4000">
                <a:latin typeface="Calibri"/>
                <a:cs typeface="Calibri"/>
                <a:hlinkClick r:id="rId10"/>
              </a:rPr>
              <a:t>https://www.env.nm.gov/opf/environmental-improvement-board/</a:t>
            </a:r>
            <a:endParaRPr lang="en-US" sz="4000">
              <a:latin typeface="Calibri"/>
              <a:cs typeface="Calibri"/>
            </a:endParaRPr>
          </a:p>
          <a:p>
            <a:pPr lvl="1"/>
            <a:r>
              <a:rPr lang="en-US" sz="4000" err="1">
                <a:latin typeface="Calibri"/>
                <a:cs typeface="Calibri"/>
              </a:rPr>
              <a:t>SmartComment</a:t>
            </a:r>
            <a:r>
              <a:rPr lang="en-US" sz="4000">
                <a:latin typeface="Calibri"/>
                <a:cs typeface="Calibri"/>
              </a:rPr>
              <a:t> Portal: </a:t>
            </a:r>
            <a:r>
              <a:rPr lang="da-DK" sz="4000">
                <a:latin typeface="Calibri"/>
                <a:cs typeface="Calibri"/>
                <a:hlinkClick r:id="rId11"/>
              </a:rPr>
              <a:t>https://nmed.commentinput.com/comment/search</a:t>
            </a:r>
          </a:p>
          <a:p>
            <a:r>
              <a:rPr lang="en-US" sz="4400">
                <a:latin typeface="Calibri"/>
                <a:cs typeface="Calibri"/>
              </a:rPr>
              <a:t>EPA</a:t>
            </a:r>
          </a:p>
          <a:p>
            <a:pPr lvl="1"/>
            <a:r>
              <a:rPr lang="en-US" sz="4000">
                <a:latin typeface="Calibri"/>
                <a:cs typeface="Calibri"/>
              </a:rPr>
              <a:t>Clean Air Act: </a:t>
            </a:r>
            <a:r>
              <a:rPr lang="en-US" sz="4000">
                <a:latin typeface="Calibri"/>
                <a:cs typeface="Calibri"/>
                <a:hlinkClick r:id="rId12"/>
              </a:rPr>
              <a:t>https://www.epa.gov/clean-air-act-overview</a:t>
            </a:r>
            <a:r>
              <a:rPr lang="en-US" sz="4000">
                <a:latin typeface="Calibri"/>
                <a:cs typeface="Calibri"/>
              </a:rPr>
              <a:t> </a:t>
            </a:r>
          </a:p>
          <a:p>
            <a:pPr lvl="1"/>
            <a:r>
              <a:rPr lang="en-US" sz="4000">
                <a:latin typeface="Calibri"/>
                <a:cs typeface="Calibri"/>
              </a:rPr>
              <a:t>NAAQS: </a:t>
            </a:r>
            <a:r>
              <a:rPr lang="en-US" sz="4000">
                <a:latin typeface="Calibri"/>
                <a:cs typeface="Calibri"/>
                <a:hlinkClick r:id="rId13"/>
              </a:rPr>
              <a:t>https://www.epa.gov/criteria-air-pollutants/naaqs-table</a:t>
            </a:r>
            <a:r>
              <a:rPr lang="en-US" sz="4000">
                <a:latin typeface="Calibri"/>
                <a:cs typeface="Calibri"/>
              </a:rPr>
              <a:t> </a:t>
            </a:r>
          </a:p>
          <a:p>
            <a:pPr lvl="1"/>
            <a:r>
              <a:rPr lang="en-US" sz="4000">
                <a:latin typeface="Calibri"/>
                <a:cs typeface="Calibri"/>
              </a:rPr>
              <a:t>Nonattainment Areas: </a:t>
            </a:r>
            <a:r>
              <a:rPr lang="en-US" sz="4000">
                <a:latin typeface="Calibri"/>
                <a:cs typeface="Calibri"/>
                <a:hlinkClick r:id="rId14"/>
              </a:rPr>
              <a:t>https://www.epa.gov/green-book</a:t>
            </a:r>
            <a:r>
              <a:rPr lang="en-US" sz="4000">
                <a:latin typeface="Calibri"/>
                <a:cs typeface="Calibri"/>
              </a:rPr>
              <a:t> </a:t>
            </a:r>
          </a:p>
          <a:p>
            <a:pPr lvl="1"/>
            <a:r>
              <a:rPr lang="en-US" sz="4000">
                <a:latin typeface="Calibri"/>
                <a:cs typeface="Calibri"/>
              </a:rPr>
              <a:t>NM SIP: </a:t>
            </a:r>
            <a:r>
              <a:rPr lang="en-US" sz="4000">
                <a:latin typeface="Calibri"/>
                <a:cs typeface="Calibri"/>
                <a:hlinkClick r:id="rId15"/>
              </a:rPr>
              <a:t>https://www.epa.gov/sips-nm</a:t>
            </a:r>
            <a:r>
              <a:rPr lang="en-US" sz="4000">
                <a:latin typeface="Calibri"/>
                <a:cs typeface="Calibri"/>
              </a:rPr>
              <a:t> </a:t>
            </a:r>
          </a:p>
          <a:p>
            <a:pPr lvl="1"/>
            <a:r>
              <a:rPr lang="en-US" sz="4000" err="1">
                <a:latin typeface="Calibri"/>
                <a:cs typeface="Calibri"/>
              </a:rPr>
              <a:t>AirNow</a:t>
            </a:r>
            <a:r>
              <a:rPr lang="en-US" sz="4000">
                <a:latin typeface="Calibri"/>
                <a:cs typeface="Calibri"/>
              </a:rPr>
              <a:t>: </a:t>
            </a:r>
            <a:r>
              <a:rPr lang="en-US" sz="4000">
                <a:latin typeface="Calibri"/>
                <a:cs typeface="Calibri"/>
                <a:hlinkClick r:id="rId16"/>
              </a:rPr>
              <a:t>https://www.airnow.gov/</a:t>
            </a:r>
            <a:r>
              <a:rPr lang="en-US" sz="4000">
                <a:latin typeface="Calibri"/>
                <a:cs typeface="Calibri"/>
              </a:rPr>
              <a:t> </a:t>
            </a:r>
          </a:p>
          <a:p>
            <a:pPr lvl="1"/>
            <a:r>
              <a:rPr lang="en-US" sz="4000">
                <a:latin typeface="Calibri"/>
                <a:cs typeface="Calibri"/>
              </a:rPr>
              <a:t>Fire and Smoke: </a:t>
            </a:r>
            <a:r>
              <a:rPr lang="en-US" sz="4000">
                <a:latin typeface="Calibri"/>
                <a:cs typeface="Calibri"/>
                <a:hlinkClick r:id="rId17"/>
              </a:rPr>
              <a:t>https://fire.airnow.gov/</a:t>
            </a:r>
            <a:r>
              <a:rPr lang="en-US" sz="4000">
                <a:latin typeface="Calibri"/>
                <a:cs typeface="Calibri"/>
              </a:rPr>
              <a:t> </a:t>
            </a:r>
          </a:p>
          <a:p>
            <a:pPr lvl="1"/>
            <a:r>
              <a:rPr lang="en-US" sz="4000">
                <a:latin typeface="Calibri"/>
                <a:cs typeface="Calibri"/>
              </a:rPr>
              <a:t>Air Data: </a:t>
            </a:r>
            <a:r>
              <a:rPr lang="en-US" sz="4000">
                <a:latin typeface="Calibri"/>
                <a:cs typeface="Calibri"/>
                <a:hlinkClick r:id="rId18"/>
              </a:rPr>
              <a:t>https://www.epa.gov/outdoor-air-quality-data</a:t>
            </a:r>
            <a:r>
              <a:rPr lang="en-US" sz="4000">
                <a:latin typeface="Calibri"/>
                <a:cs typeface="Calibri"/>
              </a:rPr>
              <a:t> </a:t>
            </a:r>
          </a:p>
          <a:p>
            <a:pPr lvl="1"/>
            <a:r>
              <a:rPr lang="en-US" sz="4000">
                <a:latin typeface="Calibri"/>
                <a:cs typeface="Calibri"/>
              </a:rPr>
              <a:t>Design Values: </a:t>
            </a:r>
            <a:r>
              <a:rPr lang="en-US" sz="4000">
                <a:latin typeface="Calibri"/>
                <a:cs typeface="Calibri"/>
                <a:hlinkClick r:id="rId19"/>
              </a:rPr>
              <a:t>https://www.epa.gov/air-trends/air-quality-design-values</a:t>
            </a:r>
            <a:r>
              <a:rPr lang="en-US" sz="4000">
                <a:latin typeface="Calibri"/>
                <a:cs typeface="Calibri"/>
              </a:rPr>
              <a:t> </a:t>
            </a:r>
          </a:p>
          <a:p>
            <a:endParaRPr lang="en-US" sz="2400">
              <a:cs typeface="Calibri"/>
            </a:endParaRPr>
          </a:p>
          <a:p>
            <a:endParaRPr lang="da-DK" sz="2800">
              <a:cs typeface="Calibri"/>
              <a:hlinkClick r:id="rId11"/>
            </a:endParaRPr>
          </a:p>
          <a:p>
            <a:endParaRPr lang="da-DK" sz="2000">
              <a:cs typeface="Calibri"/>
            </a:endParaRPr>
          </a:p>
        </p:txBody>
      </p:sp>
      <p:sp>
        <p:nvSpPr>
          <p:cNvPr id="5" name="Title 4">
            <a:extLst>
              <a:ext uri="{FF2B5EF4-FFF2-40B4-BE49-F238E27FC236}">
                <a16:creationId xmlns:a16="http://schemas.microsoft.com/office/drawing/2014/main" id="{AEC51FAD-74C8-8497-3892-CB75A760A4DC}"/>
              </a:ext>
            </a:extLst>
          </p:cNvPr>
          <p:cNvSpPr>
            <a:spLocks noGrp="1"/>
          </p:cNvSpPr>
          <p:nvPr>
            <p:ph type="title"/>
          </p:nvPr>
        </p:nvSpPr>
        <p:spPr/>
        <p:txBody>
          <a:bodyPr/>
          <a:lstStyle/>
          <a:p>
            <a:r>
              <a:rPr lang="en-US"/>
              <a:t>AQ Resource Library</a:t>
            </a:r>
          </a:p>
        </p:txBody>
      </p:sp>
    </p:spTree>
    <p:extLst>
      <p:ext uri="{BB962C8B-B14F-4D97-AF65-F5344CB8AC3E}">
        <p14:creationId xmlns:p14="http://schemas.microsoft.com/office/powerpoint/2010/main" val="2641937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1F197F-153F-69BC-7836-B4DA8CC4D186}"/>
              </a:ext>
            </a:extLst>
          </p:cNvPr>
          <p:cNvSpPr>
            <a:spLocks noGrp="1"/>
          </p:cNvSpPr>
          <p:nvPr>
            <p:ph type="sldNum" sz="quarter" idx="12"/>
          </p:nvPr>
        </p:nvSpPr>
        <p:spPr/>
        <p:txBody>
          <a:bodyPr/>
          <a:lstStyle/>
          <a:p>
            <a:fld id="{0255DE44-24D9-468F-ACC9-DDC431174CCA}" type="slidenum">
              <a:rPr lang="en-US" smtClean="0"/>
              <a:pPr/>
              <a:t>34</a:t>
            </a:fld>
            <a:endParaRPr lang="en-US"/>
          </a:p>
        </p:txBody>
      </p:sp>
      <p:sp>
        <p:nvSpPr>
          <p:cNvPr id="3" name="Content Placeholder 2">
            <a:extLst>
              <a:ext uri="{FF2B5EF4-FFF2-40B4-BE49-F238E27FC236}">
                <a16:creationId xmlns:a16="http://schemas.microsoft.com/office/drawing/2014/main" id="{C1237BD4-9DB8-5A76-7B27-77F75A19B8AE}"/>
              </a:ext>
            </a:extLst>
          </p:cNvPr>
          <p:cNvSpPr>
            <a:spLocks noGrp="1"/>
          </p:cNvSpPr>
          <p:nvPr>
            <p:ph sz="quarter" idx="1"/>
          </p:nvPr>
        </p:nvSpPr>
        <p:spPr>
          <a:xfrm>
            <a:off x="94593" y="1447800"/>
            <a:ext cx="8897007" cy="5105400"/>
          </a:xfrm>
        </p:spPr>
        <p:txBody>
          <a:bodyPr>
            <a:normAutofit/>
          </a:bodyPr>
          <a:lstStyle/>
          <a:p>
            <a:pPr marL="0" indent="0" algn="ctr">
              <a:buNone/>
            </a:pPr>
            <a:r>
              <a:rPr lang="en-US" sz="3200"/>
              <a:t>Control Strategies</a:t>
            </a:r>
          </a:p>
          <a:p>
            <a:r>
              <a:rPr lang="en-US" sz="2700"/>
              <a:t>Armando Paz; </a:t>
            </a:r>
            <a:r>
              <a:rPr lang="en-US" sz="2700">
                <a:hlinkClick r:id="rId2"/>
              </a:rPr>
              <a:t>armando.paz@state.nm.us</a:t>
            </a:r>
            <a:r>
              <a:rPr lang="en-US" sz="2700"/>
              <a:t>; (505) 629-3242</a:t>
            </a:r>
          </a:p>
          <a:p>
            <a:r>
              <a:rPr lang="en-US" sz="2700"/>
              <a:t>Brian Schath; </a:t>
            </a:r>
            <a:r>
              <a:rPr lang="en-US" sz="2700">
                <a:hlinkClick r:id="rId3"/>
              </a:rPr>
              <a:t>brian.Schath@state.nm.us</a:t>
            </a:r>
            <a:r>
              <a:rPr lang="en-US" sz="2700"/>
              <a:t>; (505) 629-5025</a:t>
            </a:r>
          </a:p>
          <a:p>
            <a:r>
              <a:rPr lang="en-US" sz="2700"/>
              <a:t>Mark Jones; </a:t>
            </a:r>
            <a:r>
              <a:rPr lang="en-US" sz="2700">
                <a:hlinkClick r:id="rId4"/>
              </a:rPr>
              <a:t>mark.jones@state.nm.us</a:t>
            </a:r>
            <a:r>
              <a:rPr lang="en-US" sz="2700"/>
              <a:t>; (505) 629-6626</a:t>
            </a:r>
          </a:p>
          <a:p>
            <a:r>
              <a:rPr lang="en-US" sz="2700"/>
              <a:t>Neal Butt; </a:t>
            </a:r>
            <a:r>
              <a:rPr lang="en-US" sz="2700">
                <a:hlinkClick r:id="rId5"/>
              </a:rPr>
              <a:t>neal.butt@state.nm.us</a:t>
            </a:r>
            <a:r>
              <a:rPr lang="en-US" sz="2700"/>
              <a:t>; (505) 629-2972</a:t>
            </a:r>
          </a:p>
          <a:p>
            <a:r>
              <a:rPr lang="en-US" sz="2700"/>
              <a:t>Robert Spillers; </a:t>
            </a:r>
            <a:r>
              <a:rPr lang="en-US" sz="2700">
                <a:hlinkClick r:id="rId6"/>
              </a:rPr>
              <a:t>robert.spillers@state.nm.us</a:t>
            </a:r>
            <a:r>
              <a:rPr lang="en-US" sz="2700"/>
              <a:t>; (505) 629-5668</a:t>
            </a:r>
          </a:p>
          <a:p>
            <a:r>
              <a:rPr lang="en-US" sz="2700"/>
              <a:t>Michael Baca; </a:t>
            </a:r>
            <a:r>
              <a:rPr lang="en-US" sz="2700">
                <a:hlinkClick r:id="rId7"/>
              </a:rPr>
              <a:t>michael.baca1@state.nm.us</a:t>
            </a:r>
            <a:r>
              <a:rPr lang="en-US" sz="2700"/>
              <a:t>; (505) 629-7891</a:t>
            </a:r>
          </a:p>
          <a:p>
            <a:pPr marL="0" indent="0">
              <a:buNone/>
            </a:pPr>
            <a:endParaRPr lang="en-US" sz="2200"/>
          </a:p>
        </p:txBody>
      </p:sp>
      <p:sp>
        <p:nvSpPr>
          <p:cNvPr id="4" name="Title 3">
            <a:extLst>
              <a:ext uri="{FF2B5EF4-FFF2-40B4-BE49-F238E27FC236}">
                <a16:creationId xmlns:a16="http://schemas.microsoft.com/office/drawing/2014/main" id="{A72A5D69-241E-C423-1DE7-B3B30A294E23}"/>
              </a:ext>
            </a:extLst>
          </p:cNvPr>
          <p:cNvSpPr>
            <a:spLocks noGrp="1"/>
          </p:cNvSpPr>
          <p:nvPr>
            <p:ph type="title"/>
          </p:nvPr>
        </p:nvSpPr>
        <p:spPr/>
        <p:txBody>
          <a:bodyPr/>
          <a:lstStyle/>
          <a:p>
            <a:r>
              <a:rPr lang="en-US"/>
              <a:t>Contact Info</a:t>
            </a:r>
          </a:p>
        </p:txBody>
      </p:sp>
    </p:spTree>
    <p:extLst>
      <p:ext uri="{BB962C8B-B14F-4D97-AF65-F5344CB8AC3E}">
        <p14:creationId xmlns:p14="http://schemas.microsoft.com/office/powerpoint/2010/main" val="1291545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23E09-E309-96C1-B63B-286B4915742E}"/>
              </a:ext>
            </a:extLst>
          </p:cNvPr>
          <p:cNvSpPr>
            <a:spLocks noGrp="1"/>
          </p:cNvSpPr>
          <p:nvPr>
            <p:ph type="sldNum" sz="quarter" idx="12"/>
          </p:nvPr>
        </p:nvSpPr>
        <p:spPr/>
        <p:txBody>
          <a:bodyPr/>
          <a:lstStyle/>
          <a:p>
            <a:fld id="{0255DE44-24D9-468F-ACC9-DDC431174CCA}" type="slidenum">
              <a:rPr lang="en-US" smtClean="0"/>
              <a:pPr/>
              <a:t>35</a:t>
            </a:fld>
            <a:endParaRPr lang="en-US"/>
          </a:p>
        </p:txBody>
      </p:sp>
      <p:sp>
        <p:nvSpPr>
          <p:cNvPr id="3" name="Title 2">
            <a:extLst>
              <a:ext uri="{FF2B5EF4-FFF2-40B4-BE49-F238E27FC236}">
                <a16:creationId xmlns:a16="http://schemas.microsoft.com/office/drawing/2014/main" id="{D12E27CE-F9D9-0FA1-CB42-F399AFF3C7DA}"/>
              </a:ext>
            </a:extLst>
          </p:cNvPr>
          <p:cNvSpPr>
            <a:spLocks noGrp="1"/>
          </p:cNvSpPr>
          <p:nvPr>
            <p:ph type="title"/>
          </p:nvPr>
        </p:nvSpPr>
        <p:spPr/>
        <p:txBody>
          <a:bodyPr/>
          <a:lstStyle/>
          <a:p>
            <a:r>
              <a:rPr lang="en-US"/>
              <a:t>Questions</a:t>
            </a:r>
          </a:p>
        </p:txBody>
      </p:sp>
      <p:pic>
        <p:nvPicPr>
          <p:cNvPr id="5" name="Picture 4">
            <a:extLst>
              <a:ext uri="{FF2B5EF4-FFF2-40B4-BE49-F238E27FC236}">
                <a16:creationId xmlns:a16="http://schemas.microsoft.com/office/drawing/2014/main" id="{B794D14D-370C-AF24-C1B2-CE868ED1CC7B}"/>
              </a:ext>
            </a:extLst>
          </p:cNvPr>
          <p:cNvPicPr>
            <a:picLocks noChangeAspect="1"/>
          </p:cNvPicPr>
          <p:nvPr/>
        </p:nvPicPr>
        <p:blipFill>
          <a:blip r:embed="rId2"/>
          <a:stretch>
            <a:fillRect/>
          </a:stretch>
        </p:blipFill>
        <p:spPr>
          <a:xfrm>
            <a:off x="-1" y="1295400"/>
            <a:ext cx="9139473" cy="4644253"/>
          </a:xfrm>
          <a:prstGeom prst="rect">
            <a:avLst/>
          </a:prstGeom>
        </p:spPr>
      </p:pic>
    </p:spTree>
    <p:extLst>
      <p:ext uri="{BB962C8B-B14F-4D97-AF65-F5344CB8AC3E}">
        <p14:creationId xmlns:p14="http://schemas.microsoft.com/office/powerpoint/2010/main" val="51767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36C976C-4AEC-70A9-FC08-8C6049A3F891}"/>
              </a:ext>
            </a:extLst>
          </p:cNvPr>
          <p:cNvSpPr>
            <a:spLocks noGrp="1"/>
          </p:cNvSpPr>
          <p:nvPr>
            <p:ph sz="quarter" idx="1"/>
          </p:nvPr>
        </p:nvSpPr>
        <p:spPr/>
        <p:txBody>
          <a:bodyPr/>
          <a:lstStyle/>
          <a:p>
            <a:pPr marL="0" indent="0">
              <a:buNone/>
            </a:pPr>
            <a:endParaRPr lang="en-US"/>
          </a:p>
          <a:p>
            <a:pPr marL="0" indent="0" algn="ctr">
              <a:buNone/>
            </a:pPr>
            <a:endParaRPr lang="en-US"/>
          </a:p>
          <a:p>
            <a:pPr marL="0" indent="0" algn="ctr">
              <a:buNone/>
            </a:pPr>
            <a:r>
              <a:rPr lang="en-US"/>
              <a:t>We are on a 5-minute break. Our Stakeholder Engagement Meeting will reconvene at 6:42 PM</a:t>
            </a:r>
          </a:p>
          <a:p>
            <a:pPr marL="0" indent="0" algn="ctr">
              <a:buNone/>
            </a:pPr>
            <a:endParaRPr lang="en-US"/>
          </a:p>
          <a:p>
            <a:pPr marL="0" indent="0" algn="ctr">
              <a:buNone/>
            </a:pPr>
            <a:r>
              <a:rPr lang="en-US"/>
              <a:t>Please take the Ozone Advance poll at the link provided in the chat.</a:t>
            </a:r>
          </a:p>
        </p:txBody>
      </p:sp>
      <p:sp>
        <p:nvSpPr>
          <p:cNvPr id="4" name="Title 3">
            <a:extLst>
              <a:ext uri="{FF2B5EF4-FFF2-40B4-BE49-F238E27FC236}">
                <a16:creationId xmlns:a16="http://schemas.microsoft.com/office/drawing/2014/main" id="{10619A87-6CEC-115B-D896-12B5206E8583}"/>
              </a:ext>
            </a:extLst>
          </p:cNvPr>
          <p:cNvSpPr>
            <a:spLocks noGrp="1"/>
          </p:cNvSpPr>
          <p:nvPr>
            <p:ph type="title"/>
          </p:nvPr>
        </p:nvSpPr>
        <p:spPr/>
        <p:txBody>
          <a:bodyPr/>
          <a:lstStyle/>
          <a:p>
            <a:r>
              <a:rPr lang="en-US"/>
              <a:t>Air Quality Bureau </a:t>
            </a:r>
          </a:p>
        </p:txBody>
      </p:sp>
    </p:spTree>
    <p:extLst>
      <p:ext uri="{BB962C8B-B14F-4D97-AF65-F5344CB8AC3E}">
        <p14:creationId xmlns:p14="http://schemas.microsoft.com/office/powerpoint/2010/main" val="422962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AE52E9-E2A3-4E21-87F4-734C2E81AB26}"/>
              </a:ext>
            </a:extLst>
          </p:cNvPr>
          <p:cNvSpPr>
            <a:spLocks noGrp="1"/>
          </p:cNvSpPr>
          <p:nvPr>
            <p:ph sz="quarter" idx="2"/>
          </p:nvPr>
        </p:nvSpPr>
        <p:spPr>
          <a:xfrm>
            <a:off x="546980" y="2209800"/>
            <a:ext cx="4191000" cy="3581400"/>
          </a:xfrm>
        </p:spPr>
        <p:txBody>
          <a:bodyPr>
            <a:normAutofit lnSpcReduction="10000"/>
          </a:bodyPr>
          <a:lstStyle/>
          <a:p>
            <a:r>
              <a:rPr lang="en-US"/>
              <a:t>Statutory Authority – Clean Air Act (CAA)</a:t>
            </a:r>
          </a:p>
          <a:p>
            <a:r>
              <a:rPr lang="en-US"/>
              <a:t>Regulations – Code of Federal Regulations (i.e., 40 CFR Part 50 - 99)</a:t>
            </a:r>
          </a:p>
          <a:p>
            <a:r>
              <a:rPr lang="en-US"/>
              <a:t>National Ambient Air Quality Standards (NAAQS)</a:t>
            </a:r>
          </a:p>
        </p:txBody>
      </p:sp>
      <p:sp>
        <p:nvSpPr>
          <p:cNvPr id="3" name="Content Placeholder 2">
            <a:extLst>
              <a:ext uri="{FF2B5EF4-FFF2-40B4-BE49-F238E27FC236}">
                <a16:creationId xmlns:a16="http://schemas.microsoft.com/office/drawing/2014/main" id="{DCB14576-F4CD-4D91-91D2-E336B2519A0D}"/>
              </a:ext>
            </a:extLst>
          </p:cNvPr>
          <p:cNvSpPr>
            <a:spLocks noGrp="1"/>
          </p:cNvSpPr>
          <p:nvPr>
            <p:ph sz="quarter" idx="4"/>
          </p:nvPr>
        </p:nvSpPr>
        <p:spPr/>
        <p:txBody>
          <a:bodyPr>
            <a:normAutofit fontScale="85000" lnSpcReduction="20000"/>
          </a:bodyPr>
          <a:lstStyle/>
          <a:p>
            <a:r>
              <a:rPr lang="en-US"/>
              <a:t>Statutory Authority -  Air Quality Control Act, CAA</a:t>
            </a:r>
          </a:p>
          <a:p>
            <a:r>
              <a:rPr lang="en-US"/>
              <a:t>Rules – New Mexico Administrative Code, CFRs</a:t>
            </a:r>
          </a:p>
          <a:p>
            <a:r>
              <a:rPr lang="en-US"/>
              <a:t>State Implementation Plan (SIP), Emissions Guidelines and Delegated Authorities to meet the NAAQS and other CAA Requirements</a:t>
            </a:r>
          </a:p>
        </p:txBody>
      </p:sp>
      <p:sp>
        <p:nvSpPr>
          <p:cNvPr id="4" name="Slide Number Placeholder 3">
            <a:extLst>
              <a:ext uri="{FF2B5EF4-FFF2-40B4-BE49-F238E27FC236}">
                <a16:creationId xmlns:a16="http://schemas.microsoft.com/office/drawing/2014/main" id="{B2A46BE9-4D54-4015-B31E-30C503ACBC94}"/>
              </a:ext>
            </a:extLst>
          </p:cNvPr>
          <p:cNvSpPr>
            <a:spLocks noGrp="1"/>
          </p:cNvSpPr>
          <p:nvPr>
            <p:ph type="sldNum" sz="quarter" idx="16"/>
          </p:nvPr>
        </p:nvSpPr>
        <p:spPr/>
        <p:txBody>
          <a:bodyPr/>
          <a:lstStyle/>
          <a:p>
            <a:fld id="{0255DE44-24D9-468F-ACC9-DDC431174CCA}" type="slidenum">
              <a:rPr lang="en-US" smtClean="0"/>
              <a:pPr/>
              <a:t>4</a:t>
            </a:fld>
            <a:endParaRPr lang="en-US"/>
          </a:p>
        </p:txBody>
      </p:sp>
      <p:sp>
        <p:nvSpPr>
          <p:cNvPr id="5" name="Text Placeholder 4">
            <a:extLst>
              <a:ext uri="{FF2B5EF4-FFF2-40B4-BE49-F238E27FC236}">
                <a16:creationId xmlns:a16="http://schemas.microsoft.com/office/drawing/2014/main" id="{A727A7F0-3DF5-43AE-BCBC-ED591F6A6263}"/>
              </a:ext>
            </a:extLst>
          </p:cNvPr>
          <p:cNvSpPr>
            <a:spLocks noGrp="1"/>
          </p:cNvSpPr>
          <p:nvPr>
            <p:ph type="body" sz="quarter" idx="1"/>
          </p:nvPr>
        </p:nvSpPr>
        <p:spPr/>
        <p:txBody>
          <a:bodyPr>
            <a:normAutofit/>
          </a:bodyPr>
          <a:lstStyle/>
          <a:p>
            <a:r>
              <a:rPr lang="en-US" sz="2200"/>
              <a:t>EPA - Federal Government </a:t>
            </a:r>
            <a:r>
              <a:rPr lang="en-US"/>
              <a:t>	</a:t>
            </a:r>
          </a:p>
        </p:txBody>
      </p:sp>
      <p:sp>
        <p:nvSpPr>
          <p:cNvPr id="6" name="Text Placeholder 5">
            <a:extLst>
              <a:ext uri="{FF2B5EF4-FFF2-40B4-BE49-F238E27FC236}">
                <a16:creationId xmlns:a16="http://schemas.microsoft.com/office/drawing/2014/main" id="{3CEE5E20-C6EC-4BA4-9CB4-E51BD4BEFACE}"/>
              </a:ext>
            </a:extLst>
          </p:cNvPr>
          <p:cNvSpPr>
            <a:spLocks noGrp="1"/>
          </p:cNvSpPr>
          <p:nvPr>
            <p:ph type="body" sz="quarter" idx="3"/>
          </p:nvPr>
        </p:nvSpPr>
        <p:spPr/>
        <p:txBody>
          <a:bodyPr>
            <a:normAutofit fontScale="92500"/>
          </a:bodyPr>
          <a:lstStyle/>
          <a:p>
            <a:r>
              <a:rPr lang="en-US" sz="2400"/>
              <a:t>NMED AQB - State Government</a:t>
            </a:r>
          </a:p>
        </p:txBody>
      </p:sp>
      <p:sp>
        <p:nvSpPr>
          <p:cNvPr id="7" name="Title 6">
            <a:extLst>
              <a:ext uri="{FF2B5EF4-FFF2-40B4-BE49-F238E27FC236}">
                <a16:creationId xmlns:a16="http://schemas.microsoft.com/office/drawing/2014/main" id="{85AB5CFC-6ABC-4EFF-8189-AC2F5B6AD452}"/>
              </a:ext>
            </a:extLst>
          </p:cNvPr>
          <p:cNvSpPr>
            <a:spLocks noGrp="1"/>
          </p:cNvSpPr>
          <p:nvPr>
            <p:ph type="title"/>
          </p:nvPr>
        </p:nvSpPr>
        <p:spPr>
          <a:xfrm>
            <a:off x="1069847" y="33046"/>
            <a:ext cx="5864353" cy="990600"/>
          </a:xfrm>
        </p:spPr>
        <p:txBody>
          <a:bodyPr>
            <a:normAutofit fontScale="90000"/>
          </a:bodyPr>
          <a:lstStyle/>
          <a:p>
            <a:r>
              <a:rPr lang="en-US"/>
              <a:t>Air Quality Management Roles and Responsibilities</a:t>
            </a:r>
          </a:p>
        </p:txBody>
      </p:sp>
    </p:spTree>
    <p:extLst>
      <p:ext uri="{BB962C8B-B14F-4D97-AF65-F5344CB8AC3E}">
        <p14:creationId xmlns:p14="http://schemas.microsoft.com/office/powerpoint/2010/main" val="3552902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41B2A-4088-676C-5445-80DCC886F7B5}"/>
              </a:ext>
            </a:extLst>
          </p:cNvPr>
          <p:cNvSpPr>
            <a:spLocks noGrp="1"/>
          </p:cNvSpPr>
          <p:nvPr>
            <p:ph type="sldNum" sz="quarter" idx="12"/>
          </p:nvPr>
        </p:nvSpPr>
        <p:spPr/>
        <p:txBody>
          <a:bodyPr/>
          <a:lstStyle/>
          <a:p>
            <a:fld id="{0255DE44-24D9-468F-ACC9-DDC431174CCA}" type="slidenum">
              <a:rPr lang="en-US" smtClean="0"/>
              <a:pPr/>
              <a:t>5</a:t>
            </a:fld>
            <a:endParaRPr lang="en-US"/>
          </a:p>
        </p:txBody>
      </p:sp>
      <p:sp>
        <p:nvSpPr>
          <p:cNvPr id="4" name="Title 3">
            <a:extLst>
              <a:ext uri="{FF2B5EF4-FFF2-40B4-BE49-F238E27FC236}">
                <a16:creationId xmlns:a16="http://schemas.microsoft.com/office/drawing/2014/main" id="{69366387-1B23-B219-CE8F-CF265E8404E6}"/>
              </a:ext>
            </a:extLst>
          </p:cNvPr>
          <p:cNvSpPr>
            <a:spLocks noGrp="1"/>
          </p:cNvSpPr>
          <p:nvPr>
            <p:ph type="title"/>
          </p:nvPr>
        </p:nvSpPr>
        <p:spPr/>
        <p:txBody>
          <a:bodyPr/>
          <a:lstStyle/>
          <a:p>
            <a:r>
              <a:rPr lang="en-US"/>
              <a:t>AQB – Programs</a:t>
            </a:r>
          </a:p>
        </p:txBody>
      </p:sp>
      <p:graphicFrame>
        <p:nvGraphicFramePr>
          <p:cNvPr id="5" name="Content Placeholder 4">
            <a:extLst>
              <a:ext uri="{FF2B5EF4-FFF2-40B4-BE49-F238E27FC236}">
                <a16:creationId xmlns:a16="http://schemas.microsoft.com/office/drawing/2014/main" id="{EE699445-4681-7863-6174-18411F7901AA}"/>
              </a:ext>
            </a:extLst>
          </p:cNvPr>
          <p:cNvGraphicFramePr>
            <a:graphicFrameLocks noGrp="1"/>
          </p:cNvGraphicFramePr>
          <p:nvPr>
            <p:ph sz="quarter" idx="1"/>
            <p:extLst>
              <p:ext uri="{D42A27DB-BD31-4B8C-83A1-F6EECF244321}">
                <p14:modId xmlns:p14="http://schemas.microsoft.com/office/powerpoint/2010/main" val="2641493695"/>
              </p:ext>
            </p:extLst>
          </p:nvPr>
        </p:nvGraphicFramePr>
        <p:xfrm>
          <a:off x="609600" y="1447800"/>
          <a:ext cx="81534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F6DF3DB-E54A-B539-4414-9E2D9BFDF47C}"/>
              </a:ext>
            </a:extLst>
          </p:cNvPr>
          <p:cNvSpPr txBox="1"/>
          <p:nvPr/>
        </p:nvSpPr>
        <p:spPr>
          <a:xfrm>
            <a:off x="1524000" y="4648200"/>
            <a:ext cx="6629400" cy="954107"/>
          </a:xfrm>
          <a:prstGeom prst="rect">
            <a:avLst/>
          </a:prstGeom>
          <a:noFill/>
        </p:spPr>
        <p:txBody>
          <a:bodyPr wrap="square" rtlCol="0">
            <a:spAutoFit/>
          </a:bodyPr>
          <a:lstStyle/>
          <a:p>
            <a:pPr algn="ctr"/>
            <a:r>
              <a:rPr lang="en-US" sz="2800" b="1">
                <a:latin typeface="Calibri" panose="020F0502020204030204" pitchFamily="34" charset="0"/>
                <a:cs typeface="Calibri" panose="020F0502020204030204" pitchFamily="34" charset="0"/>
              </a:rPr>
              <a:t>Jurisdiction over entire state </a:t>
            </a:r>
          </a:p>
          <a:p>
            <a:pPr algn="ctr"/>
            <a:r>
              <a:rPr lang="en-US" sz="2800" b="1">
                <a:latin typeface="Calibri" panose="020F0502020204030204" pitchFamily="34" charset="0"/>
                <a:cs typeface="Calibri" panose="020F0502020204030204" pitchFamily="34" charset="0"/>
              </a:rPr>
              <a:t>excluding Bernalillo County and tribal lands</a:t>
            </a:r>
          </a:p>
        </p:txBody>
      </p:sp>
    </p:spTree>
    <p:extLst>
      <p:ext uri="{BB962C8B-B14F-4D97-AF65-F5344CB8AC3E}">
        <p14:creationId xmlns:p14="http://schemas.microsoft.com/office/powerpoint/2010/main" val="3395138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3B4C4-07CC-91B9-BB67-AF29F75E9CA6}"/>
              </a:ext>
            </a:extLst>
          </p:cNvPr>
          <p:cNvSpPr>
            <a:spLocks noGrp="1"/>
          </p:cNvSpPr>
          <p:nvPr>
            <p:ph type="sldNum" sz="quarter" idx="12"/>
          </p:nvPr>
        </p:nvSpPr>
        <p:spPr/>
        <p:txBody>
          <a:bodyPr/>
          <a:lstStyle/>
          <a:p>
            <a:fld id="{0255DE44-24D9-468F-ACC9-DDC431174CCA}" type="slidenum">
              <a:rPr lang="en-US" smtClean="0"/>
              <a:pPr/>
              <a:t>6</a:t>
            </a:fld>
            <a:endParaRPr lang="en-US"/>
          </a:p>
        </p:txBody>
      </p:sp>
      <p:sp>
        <p:nvSpPr>
          <p:cNvPr id="3" name="Content Placeholder 2">
            <a:extLst>
              <a:ext uri="{FF2B5EF4-FFF2-40B4-BE49-F238E27FC236}">
                <a16:creationId xmlns:a16="http://schemas.microsoft.com/office/drawing/2014/main" id="{AD84F39B-200C-F0BD-4902-009FD9DD805A}"/>
              </a:ext>
            </a:extLst>
          </p:cNvPr>
          <p:cNvSpPr>
            <a:spLocks noGrp="1"/>
          </p:cNvSpPr>
          <p:nvPr>
            <p:ph sz="quarter" idx="1"/>
          </p:nvPr>
        </p:nvSpPr>
        <p:spPr/>
        <p:txBody>
          <a:bodyPr vert="horz" lIns="91440" tIns="45720" rIns="91440" bIns="45720" anchor="t">
            <a:normAutofit/>
          </a:bodyPr>
          <a:lstStyle/>
          <a:p>
            <a:r>
              <a:rPr lang="en-US">
                <a:latin typeface="Calibri"/>
                <a:cs typeface="Calibri"/>
              </a:rPr>
              <a:t>SIP</a:t>
            </a:r>
          </a:p>
          <a:p>
            <a:r>
              <a:rPr lang="en-US">
                <a:latin typeface="Calibri"/>
                <a:cs typeface="Calibri"/>
              </a:rPr>
              <a:t>Other AQ Management Plans</a:t>
            </a:r>
          </a:p>
          <a:p>
            <a:r>
              <a:rPr lang="en-US">
                <a:latin typeface="Calibri"/>
                <a:cs typeface="Calibri"/>
              </a:rPr>
              <a:t>Rule Adoption and Implementation</a:t>
            </a:r>
          </a:p>
          <a:p>
            <a:r>
              <a:rPr lang="en-US">
                <a:latin typeface="Calibri"/>
                <a:cs typeface="Calibri"/>
              </a:rPr>
              <a:t>Special Projects – VW, DERA, Research/Modeling Studies</a:t>
            </a:r>
          </a:p>
          <a:p>
            <a:r>
              <a:rPr lang="en-US">
                <a:latin typeface="Calibri"/>
                <a:cs typeface="Calibri"/>
              </a:rPr>
              <a:t>Outreach and Education</a:t>
            </a:r>
          </a:p>
          <a:p>
            <a:r>
              <a:rPr lang="en-US">
                <a:latin typeface="Calibri"/>
                <a:cs typeface="Calibri"/>
              </a:rPr>
              <a:t>Air Quality Stakeholder Groups - Border, 4CAQG, Ozone Advance, WESTAR/WRAP, NACAA</a:t>
            </a:r>
            <a:endParaRPr lang="en-US">
              <a:cs typeface="Calibri"/>
            </a:endParaRPr>
          </a:p>
        </p:txBody>
      </p:sp>
      <p:sp>
        <p:nvSpPr>
          <p:cNvPr id="4" name="Title 3">
            <a:extLst>
              <a:ext uri="{FF2B5EF4-FFF2-40B4-BE49-F238E27FC236}">
                <a16:creationId xmlns:a16="http://schemas.microsoft.com/office/drawing/2014/main" id="{8CA8FD95-602E-BF1D-4068-238D3973ADDA}"/>
              </a:ext>
            </a:extLst>
          </p:cNvPr>
          <p:cNvSpPr>
            <a:spLocks noGrp="1"/>
          </p:cNvSpPr>
          <p:nvPr>
            <p:ph type="title"/>
          </p:nvPr>
        </p:nvSpPr>
        <p:spPr/>
        <p:txBody>
          <a:bodyPr/>
          <a:lstStyle/>
          <a:p>
            <a:r>
              <a:rPr lang="en-US"/>
              <a:t>Control Strategies</a:t>
            </a:r>
          </a:p>
        </p:txBody>
      </p:sp>
    </p:spTree>
    <p:extLst>
      <p:ext uri="{BB962C8B-B14F-4D97-AF65-F5344CB8AC3E}">
        <p14:creationId xmlns:p14="http://schemas.microsoft.com/office/powerpoint/2010/main" val="1202880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43782-69B1-B41B-4577-12C6EE826432}"/>
              </a:ext>
            </a:extLst>
          </p:cNvPr>
          <p:cNvSpPr>
            <a:spLocks noGrp="1"/>
          </p:cNvSpPr>
          <p:nvPr>
            <p:ph sz="quarter" idx="2"/>
          </p:nvPr>
        </p:nvSpPr>
        <p:spPr/>
        <p:txBody>
          <a:bodyPr>
            <a:normAutofit fontScale="92500" lnSpcReduction="20000"/>
          </a:bodyPr>
          <a:lstStyle/>
          <a:p>
            <a:r>
              <a:rPr lang="en-US">
                <a:latin typeface="+mj-lt"/>
              </a:rPr>
              <a:t>Carbon Monoxide (CO)</a:t>
            </a:r>
          </a:p>
          <a:p>
            <a:r>
              <a:rPr lang="en-US">
                <a:latin typeface="+mj-lt"/>
              </a:rPr>
              <a:t>Lead (Pb)</a:t>
            </a:r>
          </a:p>
          <a:p>
            <a:r>
              <a:rPr lang="en-US">
                <a:solidFill>
                  <a:srgbClr val="006633"/>
                </a:solidFill>
                <a:latin typeface="+mj-lt"/>
              </a:rPr>
              <a:t>Particulate Matter (PM</a:t>
            </a:r>
            <a:r>
              <a:rPr lang="en-US" baseline="-25000">
                <a:solidFill>
                  <a:srgbClr val="006633"/>
                </a:solidFill>
                <a:latin typeface="+mj-lt"/>
              </a:rPr>
              <a:t>10 </a:t>
            </a:r>
            <a:r>
              <a:rPr lang="en-US">
                <a:solidFill>
                  <a:srgbClr val="006633"/>
                </a:solidFill>
                <a:latin typeface="+mj-lt"/>
              </a:rPr>
              <a:t>&amp; PM</a:t>
            </a:r>
            <a:r>
              <a:rPr lang="en-US" baseline="-25000">
                <a:solidFill>
                  <a:srgbClr val="006633"/>
                </a:solidFill>
                <a:latin typeface="+mj-lt"/>
              </a:rPr>
              <a:t>2.5</a:t>
            </a:r>
            <a:r>
              <a:rPr lang="en-US">
                <a:solidFill>
                  <a:srgbClr val="006633"/>
                </a:solidFill>
                <a:latin typeface="+mj-lt"/>
              </a:rPr>
              <a:t>) </a:t>
            </a:r>
          </a:p>
          <a:p>
            <a:r>
              <a:rPr lang="en-US">
                <a:solidFill>
                  <a:srgbClr val="006633"/>
                </a:solidFill>
                <a:latin typeface="+mj-lt"/>
              </a:rPr>
              <a:t>Nitrogen Dioxide (NO</a:t>
            </a:r>
            <a:r>
              <a:rPr lang="en-US" baseline="-25000">
                <a:solidFill>
                  <a:srgbClr val="006633"/>
                </a:solidFill>
                <a:latin typeface="+mj-lt"/>
              </a:rPr>
              <a:t>2</a:t>
            </a:r>
            <a:r>
              <a:rPr lang="en-US">
                <a:solidFill>
                  <a:srgbClr val="006633"/>
                </a:solidFill>
                <a:latin typeface="+mj-lt"/>
              </a:rPr>
              <a:t>)</a:t>
            </a:r>
          </a:p>
          <a:p>
            <a:r>
              <a:rPr lang="en-US">
                <a:solidFill>
                  <a:srgbClr val="006633"/>
                </a:solidFill>
                <a:latin typeface="+mj-lt"/>
              </a:rPr>
              <a:t>Ozone (O</a:t>
            </a:r>
            <a:r>
              <a:rPr lang="en-US" baseline="-25000">
                <a:solidFill>
                  <a:srgbClr val="006633"/>
                </a:solidFill>
                <a:latin typeface="+mj-lt"/>
              </a:rPr>
              <a:t>3</a:t>
            </a:r>
            <a:r>
              <a:rPr lang="en-US">
                <a:solidFill>
                  <a:srgbClr val="006633"/>
                </a:solidFill>
                <a:latin typeface="+mj-lt"/>
              </a:rPr>
              <a:t>)</a:t>
            </a:r>
          </a:p>
          <a:p>
            <a:r>
              <a:rPr lang="en-US">
                <a:solidFill>
                  <a:srgbClr val="006633"/>
                </a:solidFill>
                <a:latin typeface="+mj-lt"/>
              </a:rPr>
              <a:t>Sulfur Dioxide (SO</a:t>
            </a:r>
            <a:r>
              <a:rPr lang="en-US" baseline="-25000">
                <a:solidFill>
                  <a:srgbClr val="006633"/>
                </a:solidFill>
                <a:latin typeface="+mj-lt"/>
              </a:rPr>
              <a:t>2</a:t>
            </a:r>
            <a:r>
              <a:rPr lang="en-US">
                <a:solidFill>
                  <a:srgbClr val="006633"/>
                </a:solidFill>
                <a:latin typeface="+mj-lt"/>
              </a:rPr>
              <a:t>) </a:t>
            </a:r>
          </a:p>
          <a:p>
            <a:pPr marL="0" indent="0">
              <a:buNone/>
            </a:pPr>
            <a:r>
              <a:rPr lang="en-US" sz="2000">
                <a:solidFill>
                  <a:srgbClr val="006633"/>
                </a:solidFill>
                <a:latin typeface="+mj-lt"/>
              </a:rPr>
              <a:t>*AQB operates monitors for these pollutants</a:t>
            </a:r>
          </a:p>
          <a:p>
            <a:pPr marL="0" indent="0">
              <a:buNone/>
            </a:pPr>
            <a:endParaRPr lang="en-US">
              <a:solidFill>
                <a:srgbClr val="006633"/>
              </a:solidFill>
              <a:latin typeface="+mj-lt"/>
            </a:endParaRPr>
          </a:p>
        </p:txBody>
      </p:sp>
      <p:sp>
        <p:nvSpPr>
          <p:cNvPr id="7" name="Content Placeholder 6">
            <a:extLst>
              <a:ext uri="{FF2B5EF4-FFF2-40B4-BE49-F238E27FC236}">
                <a16:creationId xmlns:a16="http://schemas.microsoft.com/office/drawing/2014/main" id="{3D2379A3-784F-360F-FE33-7557DD34206B}"/>
              </a:ext>
            </a:extLst>
          </p:cNvPr>
          <p:cNvSpPr>
            <a:spLocks noGrp="1"/>
          </p:cNvSpPr>
          <p:nvPr>
            <p:ph sz="quarter" idx="4"/>
          </p:nvPr>
        </p:nvSpPr>
        <p:spPr>
          <a:xfrm>
            <a:off x="4737980" y="2209800"/>
            <a:ext cx="3948820" cy="3581400"/>
          </a:xfrm>
        </p:spPr>
        <p:txBody>
          <a:bodyPr>
            <a:normAutofit lnSpcReduction="10000"/>
          </a:bodyPr>
          <a:lstStyle/>
          <a:p>
            <a:r>
              <a:rPr lang="en-US"/>
              <a:t>Primary Standards – Protect Public Health</a:t>
            </a:r>
          </a:p>
          <a:p>
            <a:r>
              <a:rPr lang="en-US"/>
              <a:t>Secondary Standards – Protect Public Welfare</a:t>
            </a:r>
          </a:p>
          <a:p>
            <a:pPr lvl="1"/>
            <a:r>
              <a:rPr lang="en-US"/>
              <a:t>Visibility</a:t>
            </a:r>
          </a:p>
          <a:p>
            <a:pPr lvl="1"/>
            <a:r>
              <a:rPr lang="en-US"/>
              <a:t>Crop Damage</a:t>
            </a:r>
          </a:p>
          <a:p>
            <a:pPr lvl="1"/>
            <a:r>
              <a:rPr lang="en-US"/>
              <a:t>Building/Property Damage</a:t>
            </a:r>
          </a:p>
        </p:txBody>
      </p:sp>
      <p:sp>
        <p:nvSpPr>
          <p:cNvPr id="2" name="Slide Number Placeholder 1">
            <a:extLst>
              <a:ext uri="{FF2B5EF4-FFF2-40B4-BE49-F238E27FC236}">
                <a16:creationId xmlns:a16="http://schemas.microsoft.com/office/drawing/2014/main" id="{C2441B2A-4088-676C-5445-80DCC886F7B5}"/>
              </a:ext>
            </a:extLst>
          </p:cNvPr>
          <p:cNvSpPr>
            <a:spLocks noGrp="1"/>
          </p:cNvSpPr>
          <p:nvPr>
            <p:ph type="sldNum" sz="quarter" idx="16"/>
          </p:nvPr>
        </p:nvSpPr>
        <p:spPr/>
        <p:txBody>
          <a:bodyPr/>
          <a:lstStyle/>
          <a:p>
            <a:fld id="{0255DE44-24D9-468F-ACC9-DDC431174CCA}" type="slidenum">
              <a:rPr lang="en-US" smtClean="0"/>
              <a:pPr/>
              <a:t>7</a:t>
            </a:fld>
            <a:endParaRPr lang="en-US"/>
          </a:p>
        </p:txBody>
      </p:sp>
      <p:sp>
        <p:nvSpPr>
          <p:cNvPr id="5" name="Text Placeholder 4">
            <a:extLst>
              <a:ext uri="{FF2B5EF4-FFF2-40B4-BE49-F238E27FC236}">
                <a16:creationId xmlns:a16="http://schemas.microsoft.com/office/drawing/2014/main" id="{E89112A1-D722-25BC-572E-ADD28AC9E685}"/>
              </a:ext>
            </a:extLst>
          </p:cNvPr>
          <p:cNvSpPr>
            <a:spLocks noGrp="1"/>
          </p:cNvSpPr>
          <p:nvPr>
            <p:ph type="body" sz="quarter" idx="1"/>
          </p:nvPr>
        </p:nvSpPr>
        <p:spPr/>
        <p:txBody>
          <a:bodyPr>
            <a:normAutofit/>
          </a:bodyPr>
          <a:lstStyle/>
          <a:p>
            <a:pPr algn="ctr"/>
            <a:r>
              <a:rPr lang="en-US" sz="3200">
                <a:latin typeface="+mj-lt"/>
              </a:rPr>
              <a:t>Criteria Air Pollutants </a:t>
            </a:r>
          </a:p>
        </p:txBody>
      </p:sp>
      <p:sp>
        <p:nvSpPr>
          <p:cNvPr id="6" name="Text Placeholder 5">
            <a:extLst>
              <a:ext uri="{FF2B5EF4-FFF2-40B4-BE49-F238E27FC236}">
                <a16:creationId xmlns:a16="http://schemas.microsoft.com/office/drawing/2014/main" id="{82A626B9-405A-ABAD-155E-67F558C5B506}"/>
              </a:ext>
            </a:extLst>
          </p:cNvPr>
          <p:cNvSpPr>
            <a:spLocks noGrp="1"/>
          </p:cNvSpPr>
          <p:nvPr>
            <p:ph type="body" sz="quarter" idx="3"/>
          </p:nvPr>
        </p:nvSpPr>
        <p:spPr/>
        <p:txBody>
          <a:bodyPr>
            <a:normAutofit/>
          </a:bodyPr>
          <a:lstStyle/>
          <a:p>
            <a:pPr algn="ctr"/>
            <a:r>
              <a:rPr lang="en-US" sz="3200"/>
              <a:t>NAAQS</a:t>
            </a:r>
          </a:p>
        </p:txBody>
      </p:sp>
      <p:sp>
        <p:nvSpPr>
          <p:cNvPr id="4" name="Title 3">
            <a:extLst>
              <a:ext uri="{FF2B5EF4-FFF2-40B4-BE49-F238E27FC236}">
                <a16:creationId xmlns:a16="http://schemas.microsoft.com/office/drawing/2014/main" id="{69366387-1B23-B219-CE8F-CF265E8404E6}"/>
              </a:ext>
            </a:extLst>
          </p:cNvPr>
          <p:cNvSpPr>
            <a:spLocks noGrp="1"/>
          </p:cNvSpPr>
          <p:nvPr>
            <p:ph type="title"/>
          </p:nvPr>
        </p:nvSpPr>
        <p:spPr/>
        <p:txBody>
          <a:bodyPr>
            <a:noAutofit/>
          </a:bodyPr>
          <a:lstStyle/>
          <a:p>
            <a:r>
              <a:rPr lang="en-US" sz="3600"/>
              <a:t>National Ambient Air Quality Standards</a:t>
            </a:r>
          </a:p>
        </p:txBody>
      </p:sp>
    </p:spTree>
    <p:extLst>
      <p:ext uri="{BB962C8B-B14F-4D97-AF65-F5344CB8AC3E}">
        <p14:creationId xmlns:p14="http://schemas.microsoft.com/office/powerpoint/2010/main" val="1120425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9B88F3A-3ACF-3E9F-61D2-8776A17D10D8}"/>
              </a:ext>
            </a:extLst>
          </p:cNvPr>
          <p:cNvSpPr>
            <a:spLocks noGrp="1"/>
          </p:cNvSpPr>
          <p:nvPr>
            <p:ph sz="quarter" idx="1"/>
          </p:nvPr>
        </p:nvSpPr>
        <p:spPr/>
        <p:txBody>
          <a:bodyPr>
            <a:normAutofit fontScale="77500" lnSpcReduction="20000"/>
          </a:bodyPr>
          <a:lstStyle/>
          <a:p>
            <a:pPr marL="0" indent="0">
              <a:buNone/>
            </a:pPr>
            <a:r>
              <a:rPr lang="en-US" sz="3600"/>
              <a:t>State and Local Air Monitoring Stations (SLAMS) Network</a:t>
            </a:r>
          </a:p>
          <a:p>
            <a:r>
              <a:rPr lang="en-US" sz="3100"/>
              <a:t>Siting and operation criteria set by EPA</a:t>
            </a:r>
          </a:p>
          <a:p>
            <a:r>
              <a:rPr lang="en-US" sz="3100"/>
              <a:t>QAPP/SOPs</a:t>
            </a:r>
          </a:p>
          <a:p>
            <a:r>
              <a:rPr lang="en-US" sz="3100"/>
              <a:t>Annual and five-year reviews</a:t>
            </a:r>
          </a:p>
          <a:p>
            <a:r>
              <a:rPr lang="en-US" sz="3100"/>
              <a:t>Federal Reference Methods or Federal Equivalent Methods</a:t>
            </a:r>
          </a:p>
          <a:p>
            <a:r>
              <a:rPr lang="en-US" sz="3100"/>
              <a:t>Data used to compare to NAAQS</a:t>
            </a:r>
          </a:p>
          <a:p>
            <a:endParaRPr lang="en-US"/>
          </a:p>
        </p:txBody>
      </p:sp>
      <p:sp>
        <p:nvSpPr>
          <p:cNvPr id="6" name="Content Placeholder 5">
            <a:extLst>
              <a:ext uri="{FF2B5EF4-FFF2-40B4-BE49-F238E27FC236}">
                <a16:creationId xmlns:a16="http://schemas.microsoft.com/office/drawing/2014/main" id="{C134140B-0ED1-4B90-C85E-6754EC076AE3}"/>
              </a:ext>
            </a:extLst>
          </p:cNvPr>
          <p:cNvSpPr>
            <a:spLocks noGrp="1"/>
          </p:cNvSpPr>
          <p:nvPr>
            <p:ph sz="quarter" idx="2"/>
          </p:nvPr>
        </p:nvSpPr>
        <p:spPr/>
        <p:txBody>
          <a:bodyPr>
            <a:normAutofit/>
          </a:bodyPr>
          <a:lstStyle/>
          <a:p>
            <a:pPr marL="0" indent="0">
              <a:buNone/>
            </a:pPr>
            <a:r>
              <a:rPr lang="en-US" sz="2800"/>
              <a:t>Determines:</a:t>
            </a:r>
          </a:p>
          <a:p>
            <a:r>
              <a:rPr lang="en-US" sz="2400"/>
              <a:t>Highest Concentrations Expected</a:t>
            </a:r>
          </a:p>
          <a:p>
            <a:r>
              <a:rPr lang="en-US" sz="2400"/>
              <a:t>Representative Concentrations</a:t>
            </a:r>
          </a:p>
          <a:p>
            <a:r>
              <a:rPr lang="en-US" sz="2400"/>
              <a:t>Source or Source Category Impacts</a:t>
            </a:r>
          </a:p>
          <a:p>
            <a:r>
              <a:rPr lang="en-US" sz="2400"/>
              <a:t>Background Concentration Levels</a:t>
            </a:r>
          </a:p>
          <a:p>
            <a:r>
              <a:rPr lang="en-US" sz="2400"/>
              <a:t>Attainment Status</a:t>
            </a:r>
          </a:p>
          <a:p>
            <a:endParaRPr lang="en-US"/>
          </a:p>
        </p:txBody>
      </p:sp>
      <p:sp>
        <p:nvSpPr>
          <p:cNvPr id="2" name="Slide Number Placeholder 1">
            <a:extLst>
              <a:ext uri="{FF2B5EF4-FFF2-40B4-BE49-F238E27FC236}">
                <a16:creationId xmlns:a16="http://schemas.microsoft.com/office/drawing/2014/main" id="{C2441B2A-4088-676C-5445-80DCC886F7B5}"/>
              </a:ext>
            </a:extLst>
          </p:cNvPr>
          <p:cNvSpPr>
            <a:spLocks noGrp="1"/>
          </p:cNvSpPr>
          <p:nvPr>
            <p:ph type="sldNum" sz="quarter" idx="16"/>
          </p:nvPr>
        </p:nvSpPr>
        <p:spPr/>
        <p:txBody>
          <a:bodyPr/>
          <a:lstStyle/>
          <a:p>
            <a:fld id="{0255DE44-24D9-468F-ACC9-DDC431174CCA}" type="slidenum">
              <a:rPr lang="en-US" smtClean="0"/>
              <a:pPr/>
              <a:t>8</a:t>
            </a:fld>
            <a:endParaRPr lang="en-US"/>
          </a:p>
        </p:txBody>
      </p:sp>
      <p:sp>
        <p:nvSpPr>
          <p:cNvPr id="4" name="Title 3">
            <a:extLst>
              <a:ext uri="{FF2B5EF4-FFF2-40B4-BE49-F238E27FC236}">
                <a16:creationId xmlns:a16="http://schemas.microsoft.com/office/drawing/2014/main" id="{69366387-1B23-B219-CE8F-CF265E8404E6}"/>
              </a:ext>
            </a:extLst>
          </p:cNvPr>
          <p:cNvSpPr>
            <a:spLocks noGrp="1"/>
          </p:cNvSpPr>
          <p:nvPr>
            <p:ph type="title"/>
          </p:nvPr>
        </p:nvSpPr>
        <p:spPr/>
        <p:txBody>
          <a:bodyPr/>
          <a:lstStyle/>
          <a:p>
            <a:r>
              <a:rPr lang="en-US"/>
              <a:t>Monitoring Network</a:t>
            </a:r>
          </a:p>
        </p:txBody>
      </p:sp>
      <p:sp>
        <p:nvSpPr>
          <p:cNvPr id="7" name="TextBox 6">
            <a:extLst>
              <a:ext uri="{FF2B5EF4-FFF2-40B4-BE49-F238E27FC236}">
                <a16:creationId xmlns:a16="http://schemas.microsoft.com/office/drawing/2014/main" id="{D6C7593F-3D16-CBB2-7DA7-B2C6C92BC335}"/>
              </a:ext>
            </a:extLst>
          </p:cNvPr>
          <p:cNvSpPr txBox="1"/>
          <p:nvPr/>
        </p:nvSpPr>
        <p:spPr>
          <a:xfrm>
            <a:off x="838200" y="6096000"/>
            <a:ext cx="7543800" cy="381000"/>
          </a:xfrm>
          <a:prstGeom prst="rect">
            <a:avLst/>
          </a:prstGeom>
          <a:noFill/>
        </p:spPr>
        <p:txBody>
          <a:bodyPr wrap="square" rtlCol="0">
            <a:spAutoFit/>
          </a:bodyPr>
          <a:lstStyle/>
          <a:p>
            <a:pPr algn="ctr"/>
            <a:r>
              <a:rPr lang="en-US">
                <a:hlinkClick r:id="rId2"/>
              </a:rPr>
              <a:t>https://aqi.air.env.nm.gov/</a:t>
            </a:r>
            <a:endParaRPr lang="en-US"/>
          </a:p>
        </p:txBody>
      </p:sp>
    </p:spTree>
    <p:extLst>
      <p:ext uri="{BB962C8B-B14F-4D97-AF65-F5344CB8AC3E}">
        <p14:creationId xmlns:p14="http://schemas.microsoft.com/office/powerpoint/2010/main" val="99163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66E9E-5118-56D2-6EE1-6A15C633D7BC}"/>
              </a:ext>
            </a:extLst>
          </p:cNvPr>
          <p:cNvSpPr>
            <a:spLocks noGrp="1"/>
          </p:cNvSpPr>
          <p:nvPr>
            <p:ph sz="quarter" idx="1"/>
          </p:nvPr>
        </p:nvSpPr>
        <p:spPr>
          <a:xfrm>
            <a:off x="609599" y="1589567"/>
            <a:ext cx="4261946" cy="4572000"/>
          </a:xfrm>
        </p:spPr>
        <p:txBody>
          <a:bodyPr/>
          <a:lstStyle/>
          <a:p>
            <a:r>
              <a:rPr lang="en-US"/>
              <a:t>Ground Level Ozone</a:t>
            </a:r>
          </a:p>
          <a:p>
            <a:pPr lvl="1"/>
            <a:r>
              <a:rPr lang="en-US" sz="2400"/>
              <a:t>Formed not emitted in air</a:t>
            </a:r>
          </a:p>
          <a:p>
            <a:pPr lvl="2"/>
            <a:r>
              <a:rPr lang="en-US" sz="2000"/>
              <a:t>Nitrogen dioxide (NO</a:t>
            </a:r>
            <a:r>
              <a:rPr lang="en-US" sz="2000" baseline="-25000"/>
              <a:t>X</a:t>
            </a:r>
            <a:r>
              <a:rPr lang="en-US" sz="2000"/>
              <a:t>)+ Volatile Organic Carbons (VOCs) + Sunlight = Ozone (O</a:t>
            </a:r>
            <a:r>
              <a:rPr lang="en-US" sz="2000" baseline="-25000"/>
              <a:t>3</a:t>
            </a:r>
            <a:r>
              <a:rPr lang="en-US" sz="2000"/>
              <a:t>)</a:t>
            </a:r>
          </a:p>
          <a:p>
            <a:pPr lvl="1"/>
            <a:r>
              <a:rPr lang="en-US" sz="2400"/>
              <a:t>Sources of Precursors</a:t>
            </a:r>
          </a:p>
          <a:p>
            <a:pPr lvl="2">
              <a:spcBef>
                <a:spcPts val="0"/>
              </a:spcBef>
            </a:pPr>
            <a:r>
              <a:rPr lang="en-US" sz="2000"/>
              <a:t>Transportation</a:t>
            </a:r>
          </a:p>
          <a:p>
            <a:pPr lvl="2">
              <a:spcBef>
                <a:spcPts val="0"/>
              </a:spcBef>
            </a:pPr>
            <a:r>
              <a:rPr lang="en-US" sz="2000"/>
              <a:t>O&amp;G</a:t>
            </a:r>
          </a:p>
          <a:p>
            <a:pPr lvl="2">
              <a:spcBef>
                <a:spcPts val="0"/>
              </a:spcBef>
            </a:pPr>
            <a:r>
              <a:rPr lang="en-US" sz="2000"/>
              <a:t>EGUs</a:t>
            </a:r>
          </a:p>
          <a:p>
            <a:pPr lvl="1"/>
            <a:r>
              <a:rPr lang="en-US"/>
              <a:t>Health Effects</a:t>
            </a:r>
          </a:p>
          <a:p>
            <a:pPr lvl="2"/>
            <a:endParaRPr lang="en-US"/>
          </a:p>
          <a:p>
            <a:pPr lvl="1"/>
            <a:endParaRPr lang="en-US" baseline="-25000"/>
          </a:p>
          <a:p>
            <a:pPr marL="685800" lvl="2" indent="0">
              <a:buNone/>
            </a:pPr>
            <a:endParaRPr lang="en-US" baseline="-25000"/>
          </a:p>
        </p:txBody>
      </p:sp>
      <p:sp>
        <p:nvSpPr>
          <p:cNvPr id="3" name="Content Placeholder 2">
            <a:extLst>
              <a:ext uri="{FF2B5EF4-FFF2-40B4-BE49-F238E27FC236}">
                <a16:creationId xmlns:a16="http://schemas.microsoft.com/office/drawing/2014/main" id="{265744AB-09BB-2B1D-CBD1-550B7AAC4FA1}"/>
              </a:ext>
            </a:extLst>
          </p:cNvPr>
          <p:cNvSpPr>
            <a:spLocks noGrp="1"/>
          </p:cNvSpPr>
          <p:nvPr>
            <p:ph sz="quarter" idx="2"/>
          </p:nvPr>
        </p:nvSpPr>
        <p:spPr/>
        <p:txBody>
          <a:bodyPr/>
          <a:lstStyle/>
          <a:p>
            <a:r>
              <a:rPr lang="en-US"/>
              <a:t>Particulate Matter</a:t>
            </a:r>
          </a:p>
          <a:p>
            <a:pPr lvl="1"/>
            <a:r>
              <a:rPr lang="en-US"/>
              <a:t>Windblown Dust</a:t>
            </a:r>
          </a:p>
          <a:p>
            <a:pPr lvl="1"/>
            <a:r>
              <a:rPr lang="en-US"/>
              <a:t>Smoke</a:t>
            </a:r>
          </a:p>
          <a:p>
            <a:pPr lvl="1"/>
            <a:r>
              <a:rPr lang="en-US"/>
              <a:t>Mechanical Crushing</a:t>
            </a:r>
          </a:p>
          <a:p>
            <a:pPr lvl="1"/>
            <a:r>
              <a:rPr lang="en-US"/>
              <a:t>Earth Moving</a:t>
            </a:r>
          </a:p>
          <a:p>
            <a:pPr lvl="1"/>
            <a:endParaRPr lang="en-US"/>
          </a:p>
          <a:p>
            <a:pPr marL="365760" lvl="1" indent="0">
              <a:buNone/>
            </a:pPr>
            <a:endParaRPr lang="en-US"/>
          </a:p>
        </p:txBody>
      </p:sp>
      <p:sp>
        <p:nvSpPr>
          <p:cNvPr id="4" name="Slide Number Placeholder 3">
            <a:extLst>
              <a:ext uri="{FF2B5EF4-FFF2-40B4-BE49-F238E27FC236}">
                <a16:creationId xmlns:a16="http://schemas.microsoft.com/office/drawing/2014/main" id="{BEEEE9C3-D501-040A-65DF-37E3444C230C}"/>
              </a:ext>
            </a:extLst>
          </p:cNvPr>
          <p:cNvSpPr>
            <a:spLocks noGrp="1"/>
          </p:cNvSpPr>
          <p:nvPr>
            <p:ph type="sldNum" sz="quarter" idx="16"/>
          </p:nvPr>
        </p:nvSpPr>
        <p:spPr/>
        <p:txBody>
          <a:bodyPr/>
          <a:lstStyle/>
          <a:p>
            <a:fld id="{0255DE44-24D9-468F-ACC9-DDC431174CCA}" type="slidenum">
              <a:rPr lang="en-US" smtClean="0"/>
              <a:pPr/>
              <a:t>9</a:t>
            </a:fld>
            <a:endParaRPr lang="en-US"/>
          </a:p>
        </p:txBody>
      </p:sp>
      <p:sp>
        <p:nvSpPr>
          <p:cNvPr id="5" name="Title 4">
            <a:extLst>
              <a:ext uri="{FF2B5EF4-FFF2-40B4-BE49-F238E27FC236}">
                <a16:creationId xmlns:a16="http://schemas.microsoft.com/office/drawing/2014/main" id="{50A88A43-5E80-57DE-5D45-887E44D03902}"/>
              </a:ext>
            </a:extLst>
          </p:cNvPr>
          <p:cNvSpPr>
            <a:spLocks noGrp="1"/>
          </p:cNvSpPr>
          <p:nvPr>
            <p:ph type="title"/>
          </p:nvPr>
        </p:nvSpPr>
        <p:spPr/>
        <p:txBody>
          <a:bodyPr>
            <a:normAutofit fontScale="90000"/>
          </a:bodyPr>
          <a:lstStyle/>
          <a:p>
            <a:r>
              <a:rPr lang="en-US"/>
              <a:t>Air Quality in NM – Dust, Smoke, and Smog</a:t>
            </a:r>
          </a:p>
        </p:txBody>
      </p:sp>
    </p:spTree>
    <p:extLst>
      <p:ext uri="{BB962C8B-B14F-4D97-AF65-F5344CB8AC3E}">
        <p14:creationId xmlns:p14="http://schemas.microsoft.com/office/powerpoint/2010/main" val="159917477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A9567C358D6F4B934FAD7ECF0AA667" ma:contentTypeVersion="12" ma:contentTypeDescription="Create a new document." ma:contentTypeScope="" ma:versionID="d9002275fe1ed9b8739f75969c033dec">
  <xsd:schema xmlns:xsd="http://www.w3.org/2001/XMLSchema" xmlns:xs="http://www.w3.org/2001/XMLSchema" xmlns:p="http://schemas.microsoft.com/office/2006/metadata/properties" xmlns:ns2="a7d6554d-83f8-4db0-989f-2a9da536ed13" xmlns:ns3="128c1f7a-e5b8-4f14-aa5e-1cca2b720122" targetNamespace="http://schemas.microsoft.com/office/2006/metadata/properties" ma:root="true" ma:fieldsID="5f31527ccf980332c1fab938a4ea10e6" ns2:_="" ns3:_="">
    <xsd:import namespace="a7d6554d-83f8-4db0-989f-2a9da536ed13"/>
    <xsd:import namespace="128c1f7a-e5b8-4f14-aa5e-1cca2b7201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d6554d-83f8-4db0-989f-2a9da536ed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28c1f7a-e5b8-4f14-aa5e-1cca2b72012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28cdf4e3-f393-48f8-9354-2101d042e144}" ma:internalName="TaxCatchAll" ma:showField="CatchAllData" ma:web="128c1f7a-e5b8-4f14-aa5e-1cca2b7201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7d6554d-83f8-4db0-989f-2a9da536ed13">
      <Terms xmlns="http://schemas.microsoft.com/office/infopath/2007/PartnerControls"/>
    </lcf76f155ced4ddcb4097134ff3c332f>
    <TaxCatchAll xmlns="128c1f7a-e5b8-4f14-aa5e-1cca2b720122" xsi:nil="true"/>
  </documentManagement>
</p:properties>
</file>

<file path=customXml/itemProps1.xml><?xml version="1.0" encoding="utf-8"?>
<ds:datastoreItem xmlns:ds="http://schemas.openxmlformats.org/officeDocument/2006/customXml" ds:itemID="{BBACD9F3-9C17-4BF8-B54B-80634C3FD607}">
  <ds:schemaRefs>
    <ds:schemaRef ds:uri="128c1f7a-e5b8-4f14-aa5e-1cca2b720122"/>
    <ds:schemaRef ds:uri="a7d6554d-83f8-4db0-989f-2a9da536ed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E84653-6AB4-49E0-8B9D-ADA30A3E4C18}">
  <ds:schemaRefs>
    <ds:schemaRef ds:uri="http://schemas.microsoft.com/sharepoint/v3/contenttype/forms"/>
  </ds:schemaRefs>
</ds:datastoreItem>
</file>

<file path=customXml/itemProps3.xml><?xml version="1.0" encoding="utf-8"?>
<ds:datastoreItem xmlns:ds="http://schemas.openxmlformats.org/officeDocument/2006/customXml" ds:itemID="{639A839B-8136-425E-B8BD-4470E5D71164}">
  <ds:schemaRefs>
    <ds:schemaRef ds:uri="http://schemas.microsoft.com/office/2006/metadata/properties"/>
    <ds:schemaRef ds:uri="http://www.w3.org/XML/1998/namespace"/>
    <ds:schemaRef ds:uri="http://schemas.microsoft.com/office/infopath/2007/PartnerControls"/>
    <ds:schemaRef ds:uri="http://purl.org/dc/terms/"/>
    <ds:schemaRef ds:uri="http://purl.org/dc/elements/1.1/"/>
    <ds:schemaRef ds:uri="a7d6554d-83f8-4db0-989f-2a9da536ed13"/>
    <ds:schemaRef ds:uri="http://schemas.microsoft.com/office/2006/documentManagement/types"/>
    <ds:schemaRef ds:uri="http://schemas.openxmlformats.org/package/2006/metadata/core-properties"/>
    <ds:schemaRef ds:uri="128c1f7a-e5b8-4f14-aa5e-1cca2b72012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Median</Template>
  <TotalTime>0</TotalTime>
  <Words>2721</Words>
  <Application>Microsoft Office PowerPoint</Application>
  <PresentationFormat>On-screen Show (4:3)</PresentationFormat>
  <Paragraphs>410</Paragraphs>
  <Slides>36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Calibri</vt:lpstr>
      <vt:lpstr>New York</vt:lpstr>
      <vt:lpstr>Tw Cen MT</vt:lpstr>
      <vt:lpstr>Wingdings</vt:lpstr>
      <vt:lpstr>Wingdings 2</vt:lpstr>
      <vt:lpstr>Median</vt:lpstr>
      <vt:lpstr>1_Median</vt:lpstr>
      <vt:lpstr>New Mexico Environment Department</vt:lpstr>
      <vt:lpstr>Air Quality Bureau – Our Mission</vt:lpstr>
      <vt:lpstr>Today’s Agenda</vt:lpstr>
      <vt:lpstr>Air Quality Management Roles and Responsibilities</vt:lpstr>
      <vt:lpstr>AQB – Programs</vt:lpstr>
      <vt:lpstr>Control Strategies</vt:lpstr>
      <vt:lpstr>National Ambient Air Quality Standards</vt:lpstr>
      <vt:lpstr>Monitoring Network</vt:lpstr>
      <vt:lpstr>Air Quality in NM – Dust, Smoke, and Smog</vt:lpstr>
      <vt:lpstr>Ozone Air Quality </vt:lpstr>
      <vt:lpstr>Ozone in New Mexico</vt:lpstr>
      <vt:lpstr>Nonattainment Areas</vt:lpstr>
      <vt:lpstr>SLP Ozone Nonattainment SIP</vt:lpstr>
      <vt:lpstr>Ozone Advance Program</vt:lpstr>
      <vt:lpstr>Ozone Advance Program</vt:lpstr>
      <vt:lpstr>PM in New Mexico</vt:lpstr>
      <vt:lpstr>Nonattainment Areas</vt:lpstr>
      <vt:lpstr>Exceptional Events 40 CFR 50.14</vt:lpstr>
      <vt:lpstr>PM10 Mitigation Plans</vt:lpstr>
      <vt:lpstr>Energy Transition Act (ETA) Rulemaking</vt:lpstr>
      <vt:lpstr>Rulemaking Required by Statute</vt:lpstr>
      <vt:lpstr>Affected Electric Generating Facility</vt:lpstr>
      <vt:lpstr>Emission Standard</vt:lpstr>
      <vt:lpstr>Applies to new and existing sources</vt:lpstr>
      <vt:lpstr>ETA Draft Rule Overview</vt:lpstr>
      <vt:lpstr>NMED’s SmartComment Portal </vt:lpstr>
      <vt:lpstr>NMED’s SmartComment Portal Search Options </vt:lpstr>
      <vt:lpstr>Regional Haze Program</vt:lpstr>
      <vt:lpstr>Four Corners Air Quality Group</vt:lpstr>
      <vt:lpstr>Breakout and Round Robin</vt:lpstr>
      <vt:lpstr>Notes from Ozone Breakout session (part 1)</vt:lpstr>
      <vt:lpstr>Notes from Ozone Breakout Session (page 2)</vt:lpstr>
      <vt:lpstr>AQ Resource Library</vt:lpstr>
      <vt:lpstr>Contact Info</vt:lpstr>
      <vt:lpstr>Questions</vt:lpstr>
      <vt:lpstr>Air Quality Bureau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Morgan R. Nelson</dc:creator>
  <cp:lastModifiedBy>Spillers, Robert, ENV</cp:lastModifiedBy>
  <cp:revision>2</cp:revision>
  <cp:lastPrinted>2016-07-14T23:53:29Z</cp:lastPrinted>
  <dcterms:created xsi:type="dcterms:W3CDTF">2012-06-12T16:27:12Z</dcterms:created>
  <dcterms:modified xsi:type="dcterms:W3CDTF">2022-07-15T13:30:57Z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0x0101003BA9567C358D6F4B934FAD7ECF0AA667</vt:lpwstr>
  </property>
  <property fmtid="{D5CDD505-2E9C-101B-9397-08002B2CF9AE}" pid="3" name="MediaServiceImageTags">
    <vt:lpwstr/>
  </property>
</Properties>
</file>