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2" r:id="rId5"/>
  </p:sldMasterIdLst>
  <p:notesMasterIdLst>
    <p:notesMasterId r:id="rId53"/>
  </p:notesMasterIdLst>
  <p:sldIdLst>
    <p:sldId id="704" r:id="rId6"/>
    <p:sldId id="703" r:id="rId7"/>
    <p:sldId id="618" r:id="rId8"/>
    <p:sldId id="694" r:id="rId9"/>
    <p:sldId id="626" r:id="rId10"/>
    <p:sldId id="630" r:id="rId11"/>
    <p:sldId id="688" r:id="rId12"/>
    <p:sldId id="695" r:id="rId13"/>
    <p:sldId id="616" r:id="rId14"/>
    <p:sldId id="660" r:id="rId15"/>
    <p:sldId id="614" r:id="rId16"/>
    <p:sldId id="661" r:id="rId17"/>
    <p:sldId id="662" r:id="rId18"/>
    <p:sldId id="663" r:id="rId19"/>
    <p:sldId id="664" r:id="rId20"/>
    <p:sldId id="665" r:id="rId21"/>
    <p:sldId id="666" r:id="rId22"/>
    <p:sldId id="668" r:id="rId23"/>
    <p:sldId id="678" r:id="rId24"/>
    <p:sldId id="679" r:id="rId25"/>
    <p:sldId id="680" r:id="rId26"/>
    <p:sldId id="681" r:id="rId27"/>
    <p:sldId id="682" r:id="rId28"/>
    <p:sldId id="683" r:id="rId29"/>
    <p:sldId id="684" r:id="rId30"/>
    <p:sldId id="685" r:id="rId31"/>
    <p:sldId id="686" r:id="rId32"/>
    <p:sldId id="687" r:id="rId33"/>
    <p:sldId id="627" r:id="rId34"/>
    <p:sldId id="669" r:id="rId35"/>
    <p:sldId id="689" r:id="rId36"/>
    <p:sldId id="696" r:id="rId37"/>
    <p:sldId id="697" r:id="rId38"/>
    <p:sldId id="698" r:id="rId39"/>
    <p:sldId id="699" r:id="rId40"/>
    <p:sldId id="700" r:id="rId41"/>
    <p:sldId id="701" r:id="rId42"/>
    <p:sldId id="702" r:id="rId43"/>
    <p:sldId id="670" r:id="rId44"/>
    <p:sldId id="671" r:id="rId45"/>
    <p:sldId id="672" r:id="rId46"/>
    <p:sldId id="673" r:id="rId47"/>
    <p:sldId id="674" r:id="rId48"/>
    <p:sldId id="675" r:id="rId49"/>
    <p:sldId id="677" r:id="rId50"/>
    <p:sldId id="676" r:id="rId51"/>
    <p:sldId id="659" r:id="rId52"/>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773843-2193-B61D-CDD8-1F7F65CEA468}" name="Baca, Michael, NMENV" initials="BMN" userId="S::michael.baca1@state.nm.us::0846fa12-a229-44f5-9146-05bc1ec66df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9755"/>
    <a:srgbClr val="6D8109"/>
    <a:srgbClr val="5B6C08"/>
    <a:srgbClr val="455206"/>
    <a:srgbClr val="6297E6"/>
    <a:srgbClr val="FEFA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60" autoAdjust="0"/>
  </p:normalViewPr>
  <p:slideViewPr>
    <p:cSldViewPr snapToGrid="0">
      <p:cViewPr varScale="1">
        <p:scale>
          <a:sx n="100" d="100"/>
          <a:sy n="100" d="100"/>
        </p:scale>
        <p:origin x="1914" y="84"/>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tt, Neal, ENV" userId="83f66b62-e78b-4d91-8ac0-ae57125e03c9" providerId="ADAL" clId="{7E214817-A282-4BC4-BA35-C8F8B4A76468}"/>
    <pc:docChg chg="addSld delSld modSld">
      <pc:chgData name="Butt, Neal, ENV" userId="83f66b62-e78b-4d91-8ac0-ae57125e03c9" providerId="ADAL" clId="{7E214817-A282-4BC4-BA35-C8F8B4A76468}" dt="2026-03-11T23:00:13.577" v="258" actId="6549"/>
      <pc:docMkLst>
        <pc:docMk/>
      </pc:docMkLst>
      <pc:sldChg chg="modSp mod">
        <pc:chgData name="Butt, Neal, ENV" userId="83f66b62-e78b-4d91-8ac0-ae57125e03c9" providerId="ADAL" clId="{7E214817-A282-4BC4-BA35-C8F8B4A76468}" dt="2026-03-03T21:45:04.130" v="145" actId="207"/>
        <pc:sldMkLst>
          <pc:docMk/>
          <pc:sldMk cId="598128285" sldId="618"/>
        </pc:sldMkLst>
        <pc:spChg chg="mod">
          <ac:chgData name="Butt, Neal, ENV" userId="83f66b62-e78b-4d91-8ac0-ae57125e03c9" providerId="ADAL" clId="{7E214817-A282-4BC4-BA35-C8F8B4A76468}" dt="2026-03-03T21:45:04.130" v="145" actId="207"/>
          <ac:spMkLst>
            <pc:docMk/>
            <pc:sldMk cId="598128285" sldId="618"/>
            <ac:spMk id="3" creationId="{4294EB3F-61BE-431B-AB9F-AE245C2E1348}"/>
          </ac:spMkLst>
        </pc:spChg>
      </pc:sldChg>
      <pc:sldChg chg="modSp mod">
        <pc:chgData name="Butt, Neal, ENV" userId="83f66b62-e78b-4d91-8ac0-ae57125e03c9" providerId="ADAL" clId="{7E214817-A282-4BC4-BA35-C8F8B4A76468}" dt="2026-03-11T23:00:13.577" v="258" actId="6549"/>
        <pc:sldMkLst>
          <pc:docMk/>
          <pc:sldMk cId="1011085383" sldId="677"/>
        </pc:sldMkLst>
        <pc:spChg chg="mod">
          <ac:chgData name="Butt, Neal, ENV" userId="83f66b62-e78b-4d91-8ac0-ae57125e03c9" providerId="ADAL" clId="{7E214817-A282-4BC4-BA35-C8F8B4A76468}" dt="2026-03-11T23:00:13.577" v="258" actId="6549"/>
          <ac:spMkLst>
            <pc:docMk/>
            <pc:sldMk cId="1011085383" sldId="677"/>
            <ac:spMk id="14" creationId="{164E4E7A-6DB5-AFFC-0656-8B52181DF5E6}"/>
          </ac:spMkLst>
        </pc:spChg>
      </pc:sldChg>
      <pc:sldChg chg="add">
        <pc:chgData name="Butt, Neal, ENV" userId="83f66b62-e78b-4d91-8ac0-ae57125e03c9" providerId="ADAL" clId="{7E214817-A282-4BC4-BA35-C8F8B4A76468}" dt="2026-03-03T21:41:34.464" v="135" actId="2890"/>
        <pc:sldMkLst>
          <pc:docMk/>
          <pc:sldMk cId="4206128667" sldId="703"/>
        </pc:sldMkLst>
      </pc:sldChg>
      <pc:sldChg chg="modSp add mod">
        <pc:chgData name="Butt, Neal, ENV" userId="83f66b62-e78b-4d91-8ac0-ae57125e03c9" providerId="ADAL" clId="{7E214817-A282-4BC4-BA35-C8F8B4A76468}" dt="2026-03-03T21:44:07.098" v="141" actId="6549"/>
        <pc:sldMkLst>
          <pc:docMk/>
          <pc:sldMk cId="53833052" sldId="704"/>
        </pc:sldMkLst>
        <pc:spChg chg="mod">
          <ac:chgData name="Butt, Neal, ENV" userId="83f66b62-e78b-4d91-8ac0-ae57125e03c9" providerId="ADAL" clId="{7E214817-A282-4BC4-BA35-C8F8B4A76468}" dt="2026-03-03T21:44:07.098" v="141" actId="6549"/>
          <ac:spMkLst>
            <pc:docMk/>
            <pc:sldMk cId="53833052" sldId="704"/>
            <ac:spMk id="4" creationId="{CC002988-2BE1-233E-C4FA-A29C46EAF92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5" tIns="46657" rIns="93315" bIns="46657"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15" tIns="46657" rIns="93315" bIns="46657" rtlCol="0"/>
          <a:lstStyle>
            <a:lvl1pPr algn="r">
              <a:defRPr sz="1200"/>
            </a:lvl1pPr>
          </a:lstStyle>
          <a:p>
            <a:fld id="{3168853B-60E5-46D8-8698-ED706C3D70C0}" type="datetimeFigureOut">
              <a:rPr lang="en-US" smtClean="0"/>
              <a:pPr/>
              <a:t>3/11/2026</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15" tIns="46657" rIns="93315" bIns="46657" rtlCol="0" anchor="ctr"/>
          <a:lstStyle/>
          <a:p>
            <a:endParaRPr lang="en-US"/>
          </a:p>
        </p:txBody>
      </p:sp>
      <p:sp>
        <p:nvSpPr>
          <p:cNvPr id="5" name="Notes Placeholder 4"/>
          <p:cNvSpPr>
            <a:spLocks noGrp="1"/>
          </p:cNvSpPr>
          <p:nvPr>
            <p:ph type="body" sz="quarter" idx="3"/>
          </p:nvPr>
        </p:nvSpPr>
        <p:spPr>
          <a:xfrm>
            <a:off x="702310" y="4421824"/>
            <a:ext cx="5618480" cy="4189095"/>
          </a:xfrm>
          <a:prstGeom prst="rect">
            <a:avLst/>
          </a:prstGeom>
        </p:spPr>
        <p:txBody>
          <a:bodyPr vert="horz" lIns="93315" tIns="46657" rIns="93315" bIns="4665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5455"/>
          </a:xfrm>
          <a:prstGeom prst="rect">
            <a:avLst/>
          </a:prstGeom>
        </p:spPr>
        <p:txBody>
          <a:bodyPr vert="horz" lIns="93315" tIns="46657" rIns="93315" bIns="46657"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0"/>
            <a:ext cx="3043343" cy="465455"/>
          </a:xfrm>
          <a:prstGeom prst="rect">
            <a:avLst/>
          </a:prstGeom>
        </p:spPr>
        <p:txBody>
          <a:bodyPr vert="horz" lIns="93315" tIns="46657" rIns="93315" bIns="46657" rtlCol="0" anchor="b"/>
          <a:lstStyle>
            <a:lvl1pPr algn="r">
              <a:defRPr sz="1200"/>
            </a:lvl1pPr>
          </a:lstStyle>
          <a:p>
            <a:fld id="{CF16A58A-1AE0-4465-90D2-0376F5092297}" type="slidenum">
              <a:rPr lang="en-US" smtClean="0"/>
              <a:pPr/>
              <a:t>‹#›</a:t>
            </a:fld>
            <a:endParaRPr lang="en-US"/>
          </a:p>
        </p:txBody>
      </p:sp>
    </p:spTree>
    <p:extLst>
      <p:ext uri="{BB962C8B-B14F-4D97-AF65-F5344CB8AC3E}">
        <p14:creationId xmlns:p14="http://schemas.microsoft.com/office/powerpoint/2010/main" val="87615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628C0-6CA5-BABD-BC30-272DB0B93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4F007-2170-34E4-11D5-6C5F498C3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71B93-FACA-D9DF-966F-E1DB6053DE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1B36E0-7BE0-B021-902E-64A2C718D73E}"/>
              </a:ext>
            </a:extLst>
          </p:cNvPr>
          <p:cNvSpPr>
            <a:spLocks noGrp="1"/>
          </p:cNvSpPr>
          <p:nvPr>
            <p:ph type="sldNum" sz="quarter" idx="5"/>
          </p:nvPr>
        </p:nvSpPr>
        <p:spPr/>
        <p:txBody>
          <a:bodyPr/>
          <a:lstStyle/>
          <a:p>
            <a:fld id="{CF16A58A-1AE0-4465-90D2-0376F5092297}" type="slidenum">
              <a:rPr lang="en-US" smtClean="0"/>
              <a:pPr/>
              <a:t>1</a:t>
            </a:fld>
            <a:endParaRPr lang="en-US"/>
          </a:p>
        </p:txBody>
      </p:sp>
    </p:spTree>
    <p:extLst>
      <p:ext uri="{BB962C8B-B14F-4D97-AF65-F5344CB8AC3E}">
        <p14:creationId xmlns:p14="http://schemas.microsoft.com/office/powerpoint/2010/main" val="4222024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5</a:t>
            </a:fld>
            <a:endParaRPr lang="en-US"/>
          </a:p>
        </p:txBody>
      </p:sp>
    </p:spTree>
    <p:extLst>
      <p:ext uri="{BB962C8B-B14F-4D97-AF65-F5344CB8AC3E}">
        <p14:creationId xmlns:p14="http://schemas.microsoft.com/office/powerpoint/2010/main" val="3884564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6</a:t>
            </a:fld>
            <a:endParaRPr lang="en-US"/>
          </a:p>
        </p:txBody>
      </p:sp>
    </p:spTree>
    <p:extLst>
      <p:ext uri="{BB962C8B-B14F-4D97-AF65-F5344CB8AC3E}">
        <p14:creationId xmlns:p14="http://schemas.microsoft.com/office/powerpoint/2010/main" val="989137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7</a:t>
            </a:fld>
            <a:endParaRPr lang="en-US"/>
          </a:p>
        </p:txBody>
      </p:sp>
    </p:spTree>
    <p:extLst>
      <p:ext uri="{BB962C8B-B14F-4D97-AF65-F5344CB8AC3E}">
        <p14:creationId xmlns:p14="http://schemas.microsoft.com/office/powerpoint/2010/main" val="4112854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BA5F-89D7-265B-BD90-AD3BE3098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3FA1B-459B-4927-87E5-E3D4EB5FF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0A615-5B5F-3C39-D0F6-1BFA692938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4A90F9-379D-24C7-FA00-428E57F64C5E}"/>
              </a:ext>
            </a:extLst>
          </p:cNvPr>
          <p:cNvSpPr>
            <a:spLocks noGrp="1"/>
          </p:cNvSpPr>
          <p:nvPr>
            <p:ph type="sldNum" sz="quarter" idx="5"/>
          </p:nvPr>
        </p:nvSpPr>
        <p:spPr/>
        <p:txBody>
          <a:bodyPr/>
          <a:lstStyle/>
          <a:p>
            <a:fld id="{CF16A58A-1AE0-4465-90D2-0376F5092297}" type="slidenum">
              <a:rPr lang="en-US" smtClean="0"/>
              <a:pPr/>
              <a:t>8</a:t>
            </a:fld>
            <a:endParaRPr lang="en-US"/>
          </a:p>
        </p:txBody>
      </p:sp>
    </p:spTree>
    <p:extLst>
      <p:ext uri="{BB962C8B-B14F-4D97-AF65-F5344CB8AC3E}">
        <p14:creationId xmlns:p14="http://schemas.microsoft.com/office/powerpoint/2010/main" val="908561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9</a:t>
            </a:fld>
            <a:endParaRPr lang="en-US"/>
          </a:p>
        </p:txBody>
      </p:sp>
    </p:spTree>
    <p:extLst>
      <p:ext uri="{BB962C8B-B14F-4D97-AF65-F5344CB8AC3E}">
        <p14:creationId xmlns:p14="http://schemas.microsoft.com/office/powerpoint/2010/main" val="422221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10</a:t>
            </a:fld>
            <a:endParaRPr lang="en-US"/>
          </a:p>
        </p:txBody>
      </p:sp>
    </p:spTree>
    <p:extLst>
      <p:ext uri="{BB962C8B-B14F-4D97-AF65-F5344CB8AC3E}">
        <p14:creationId xmlns:p14="http://schemas.microsoft.com/office/powerpoint/2010/main" val="1119321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6A58A-1AE0-4465-90D2-0376F5092297}" type="slidenum">
              <a:rPr lang="en-US" smtClean="0"/>
              <a:pPr/>
              <a:t>11</a:t>
            </a:fld>
            <a:endParaRPr lang="en-US"/>
          </a:p>
        </p:txBody>
      </p:sp>
    </p:spTree>
    <p:extLst>
      <p:ext uri="{BB962C8B-B14F-4D97-AF65-F5344CB8AC3E}">
        <p14:creationId xmlns:p14="http://schemas.microsoft.com/office/powerpoint/2010/main" val="6680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29</a:t>
            </a:fld>
            <a:endParaRPr lang="en-US"/>
          </a:p>
        </p:txBody>
      </p:sp>
    </p:spTree>
    <p:extLst>
      <p:ext uri="{BB962C8B-B14F-4D97-AF65-F5344CB8AC3E}">
        <p14:creationId xmlns:p14="http://schemas.microsoft.com/office/powerpoint/2010/main" val="1047198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6A58A-1AE0-4465-90D2-0376F5092297}" type="slidenum">
              <a:rPr lang="en-US" smtClean="0"/>
              <a:pPr/>
              <a:t>31</a:t>
            </a:fld>
            <a:endParaRPr lang="en-US"/>
          </a:p>
        </p:txBody>
      </p:sp>
    </p:spTree>
    <p:extLst>
      <p:ext uri="{BB962C8B-B14F-4D97-AF65-F5344CB8AC3E}">
        <p14:creationId xmlns:p14="http://schemas.microsoft.com/office/powerpoint/2010/main" val="20135847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6A6A-4A53-1354-2C26-CA7D54444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6AF76C-923B-28BC-1457-22FBF138DE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ECB12F-8651-518C-FE04-2F6BA05C84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E88E44-024D-5E7D-3892-5F8F90F05531}"/>
              </a:ext>
            </a:extLst>
          </p:cNvPr>
          <p:cNvSpPr>
            <a:spLocks noGrp="1"/>
          </p:cNvSpPr>
          <p:nvPr>
            <p:ph type="sldNum" sz="quarter" idx="5"/>
          </p:nvPr>
        </p:nvSpPr>
        <p:spPr/>
        <p:txBody>
          <a:bodyPr/>
          <a:lstStyle/>
          <a:p>
            <a:fld id="{CF16A58A-1AE0-4465-90D2-0376F5092297}" type="slidenum">
              <a:rPr lang="en-US" smtClean="0"/>
              <a:pPr/>
              <a:t>32</a:t>
            </a:fld>
            <a:endParaRPr lang="en-US"/>
          </a:p>
        </p:txBody>
      </p:sp>
    </p:spTree>
    <p:extLst>
      <p:ext uri="{BB962C8B-B14F-4D97-AF65-F5344CB8AC3E}">
        <p14:creationId xmlns:p14="http://schemas.microsoft.com/office/powerpoint/2010/main" val="1045316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400D7-E9C7-6966-B31D-2D2F40B96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F8B35-409F-1582-C578-428D987E8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9EF0F-1DD9-FB04-B122-01B155952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071E57-A93B-4900-FC44-CA0E507B8D49}"/>
              </a:ext>
            </a:extLst>
          </p:cNvPr>
          <p:cNvSpPr>
            <a:spLocks noGrp="1"/>
          </p:cNvSpPr>
          <p:nvPr>
            <p:ph type="sldNum" sz="quarter" idx="5"/>
          </p:nvPr>
        </p:nvSpPr>
        <p:spPr/>
        <p:txBody>
          <a:bodyPr/>
          <a:lstStyle/>
          <a:p>
            <a:fld id="{CF16A58A-1AE0-4465-90D2-0376F5092297}" type="slidenum">
              <a:rPr lang="en-US" smtClean="0"/>
              <a:pPr/>
              <a:t>33</a:t>
            </a:fld>
            <a:endParaRPr lang="en-US"/>
          </a:p>
        </p:txBody>
      </p:sp>
    </p:spTree>
    <p:extLst>
      <p:ext uri="{BB962C8B-B14F-4D97-AF65-F5344CB8AC3E}">
        <p14:creationId xmlns:p14="http://schemas.microsoft.com/office/powerpoint/2010/main" val="33613725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8B61-7A4A-F7A5-BF78-4A0414BB2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DEB0AC-C1A4-5317-752A-2F73791A14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5B1723-BEB8-1C2A-17F7-9562B6CCC4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D8C1BC-35B1-EF81-AAB7-2C3BA79A7C2E}"/>
              </a:ext>
            </a:extLst>
          </p:cNvPr>
          <p:cNvSpPr>
            <a:spLocks noGrp="1"/>
          </p:cNvSpPr>
          <p:nvPr>
            <p:ph type="sldNum" sz="quarter" idx="5"/>
          </p:nvPr>
        </p:nvSpPr>
        <p:spPr/>
        <p:txBody>
          <a:bodyPr/>
          <a:lstStyle/>
          <a:p>
            <a:fld id="{CF16A58A-1AE0-4465-90D2-0376F5092297}" type="slidenum">
              <a:rPr lang="en-US" smtClean="0"/>
              <a:pPr/>
              <a:t>34</a:t>
            </a:fld>
            <a:endParaRPr lang="en-US"/>
          </a:p>
        </p:txBody>
      </p:sp>
    </p:spTree>
    <p:extLst>
      <p:ext uri="{BB962C8B-B14F-4D97-AF65-F5344CB8AC3E}">
        <p14:creationId xmlns:p14="http://schemas.microsoft.com/office/powerpoint/2010/main" val="2525260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2ABC2-5982-A372-6417-72061159C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FD208-987F-DA4E-B6E6-BCB00FFD3F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0819E-70B7-8204-0A84-F0BBC75CFA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7FE37A-4E29-CD3B-A8A0-0C2910EC6452}"/>
              </a:ext>
            </a:extLst>
          </p:cNvPr>
          <p:cNvSpPr>
            <a:spLocks noGrp="1"/>
          </p:cNvSpPr>
          <p:nvPr>
            <p:ph type="sldNum" sz="quarter" idx="5"/>
          </p:nvPr>
        </p:nvSpPr>
        <p:spPr/>
        <p:txBody>
          <a:bodyPr/>
          <a:lstStyle/>
          <a:p>
            <a:fld id="{CF16A58A-1AE0-4465-90D2-0376F5092297}" type="slidenum">
              <a:rPr lang="en-US" smtClean="0"/>
              <a:pPr/>
              <a:t>35</a:t>
            </a:fld>
            <a:endParaRPr lang="en-US"/>
          </a:p>
        </p:txBody>
      </p:sp>
    </p:spTree>
    <p:extLst>
      <p:ext uri="{BB962C8B-B14F-4D97-AF65-F5344CB8AC3E}">
        <p14:creationId xmlns:p14="http://schemas.microsoft.com/office/powerpoint/2010/main" val="1018371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21A3B-934D-6D93-B970-F4829DF83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9A104-F562-4968-0EAE-F6EA36BDD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56B81-4BDA-B414-56D1-A6B48C539A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8C2F60-8285-0317-8AF4-916714CF1846}"/>
              </a:ext>
            </a:extLst>
          </p:cNvPr>
          <p:cNvSpPr>
            <a:spLocks noGrp="1"/>
          </p:cNvSpPr>
          <p:nvPr>
            <p:ph type="sldNum" sz="quarter" idx="5"/>
          </p:nvPr>
        </p:nvSpPr>
        <p:spPr/>
        <p:txBody>
          <a:bodyPr/>
          <a:lstStyle/>
          <a:p>
            <a:fld id="{CF16A58A-1AE0-4465-90D2-0376F5092297}" type="slidenum">
              <a:rPr lang="en-US" smtClean="0"/>
              <a:pPr/>
              <a:t>36</a:t>
            </a:fld>
            <a:endParaRPr lang="en-US"/>
          </a:p>
        </p:txBody>
      </p:sp>
    </p:spTree>
    <p:extLst>
      <p:ext uri="{BB962C8B-B14F-4D97-AF65-F5344CB8AC3E}">
        <p14:creationId xmlns:p14="http://schemas.microsoft.com/office/powerpoint/2010/main" val="943405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95951-B625-835A-80A0-8EEAD549E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15F2F-AE57-4E12-B2FF-ECCDE7298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1391E-EC95-46C1-1B1D-2A0F4BA241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F1E63F4-18CE-4A48-1890-3FAD1D6299F7}"/>
              </a:ext>
            </a:extLst>
          </p:cNvPr>
          <p:cNvSpPr>
            <a:spLocks noGrp="1"/>
          </p:cNvSpPr>
          <p:nvPr>
            <p:ph type="sldNum" sz="quarter" idx="5"/>
          </p:nvPr>
        </p:nvSpPr>
        <p:spPr/>
        <p:txBody>
          <a:bodyPr/>
          <a:lstStyle/>
          <a:p>
            <a:fld id="{CF16A58A-1AE0-4465-90D2-0376F5092297}" type="slidenum">
              <a:rPr lang="en-US" smtClean="0"/>
              <a:pPr/>
              <a:t>37</a:t>
            </a:fld>
            <a:endParaRPr lang="en-US"/>
          </a:p>
        </p:txBody>
      </p:sp>
    </p:spTree>
    <p:extLst>
      <p:ext uri="{BB962C8B-B14F-4D97-AF65-F5344CB8AC3E}">
        <p14:creationId xmlns:p14="http://schemas.microsoft.com/office/powerpoint/2010/main" val="541919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BF97D-CB95-1EC6-B084-EB67074F6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D1F64-6E1E-4FF1-0CC9-E9AF5BCE3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F80E0-8937-C2F7-3F4D-17A5DD128C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8190AB-B325-59C5-72FC-A42046EF48F0}"/>
              </a:ext>
            </a:extLst>
          </p:cNvPr>
          <p:cNvSpPr>
            <a:spLocks noGrp="1"/>
          </p:cNvSpPr>
          <p:nvPr>
            <p:ph type="sldNum" sz="quarter" idx="5"/>
          </p:nvPr>
        </p:nvSpPr>
        <p:spPr/>
        <p:txBody>
          <a:bodyPr/>
          <a:lstStyle/>
          <a:p>
            <a:fld id="{CF16A58A-1AE0-4465-90D2-0376F5092297}" type="slidenum">
              <a:rPr lang="en-US" smtClean="0"/>
              <a:pPr/>
              <a:t>38</a:t>
            </a:fld>
            <a:endParaRPr lang="en-US"/>
          </a:p>
        </p:txBody>
      </p:sp>
    </p:spTree>
    <p:extLst>
      <p:ext uri="{BB962C8B-B14F-4D97-AF65-F5344CB8AC3E}">
        <p14:creationId xmlns:p14="http://schemas.microsoft.com/office/powerpoint/2010/main" val="108102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39</a:t>
            </a:fld>
            <a:endParaRPr lang="en-US"/>
          </a:p>
        </p:txBody>
      </p:sp>
    </p:spTree>
    <p:extLst>
      <p:ext uri="{BB962C8B-B14F-4D97-AF65-F5344CB8AC3E}">
        <p14:creationId xmlns:p14="http://schemas.microsoft.com/office/powerpoint/2010/main" val="23449784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40</a:t>
            </a:fld>
            <a:endParaRPr lang="en-US"/>
          </a:p>
        </p:txBody>
      </p:sp>
    </p:spTree>
    <p:extLst>
      <p:ext uri="{BB962C8B-B14F-4D97-AF65-F5344CB8AC3E}">
        <p14:creationId xmlns:p14="http://schemas.microsoft.com/office/powerpoint/2010/main" val="342655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41</a:t>
            </a:fld>
            <a:endParaRPr lang="en-US"/>
          </a:p>
        </p:txBody>
      </p:sp>
    </p:spTree>
    <p:extLst>
      <p:ext uri="{BB962C8B-B14F-4D97-AF65-F5344CB8AC3E}">
        <p14:creationId xmlns:p14="http://schemas.microsoft.com/office/powerpoint/2010/main" val="130557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42</a:t>
            </a:fld>
            <a:endParaRPr lang="en-US"/>
          </a:p>
        </p:txBody>
      </p:sp>
    </p:spTree>
    <p:extLst>
      <p:ext uri="{BB962C8B-B14F-4D97-AF65-F5344CB8AC3E}">
        <p14:creationId xmlns:p14="http://schemas.microsoft.com/office/powerpoint/2010/main" val="38298848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43</a:t>
            </a:fld>
            <a:endParaRPr lang="en-US"/>
          </a:p>
        </p:txBody>
      </p:sp>
    </p:spTree>
    <p:extLst>
      <p:ext uri="{BB962C8B-B14F-4D97-AF65-F5344CB8AC3E}">
        <p14:creationId xmlns:p14="http://schemas.microsoft.com/office/powerpoint/2010/main" val="2955657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44</a:t>
            </a:fld>
            <a:endParaRPr lang="en-US"/>
          </a:p>
        </p:txBody>
      </p:sp>
    </p:spTree>
    <p:extLst>
      <p:ext uri="{BB962C8B-B14F-4D97-AF65-F5344CB8AC3E}">
        <p14:creationId xmlns:p14="http://schemas.microsoft.com/office/powerpoint/2010/main" val="1411294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45</a:t>
            </a:fld>
            <a:endParaRPr lang="en-US"/>
          </a:p>
        </p:txBody>
      </p:sp>
    </p:spTree>
    <p:extLst>
      <p:ext uri="{BB962C8B-B14F-4D97-AF65-F5344CB8AC3E}">
        <p14:creationId xmlns:p14="http://schemas.microsoft.com/office/powerpoint/2010/main" val="26289787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16A58A-1AE0-4465-90D2-0376F5092297}" type="slidenum">
              <a:rPr lang="en-US" smtClean="0"/>
              <a:pPr/>
              <a:t>46</a:t>
            </a:fld>
            <a:endParaRPr lang="en-US"/>
          </a:p>
        </p:txBody>
      </p:sp>
    </p:spTree>
    <p:extLst>
      <p:ext uri="{BB962C8B-B14F-4D97-AF65-F5344CB8AC3E}">
        <p14:creationId xmlns:p14="http://schemas.microsoft.com/office/powerpoint/2010/main" val="2453878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F16A58A-1AE0-4465-90D2-0376F5092297}" type="slidenum">
              <a:rPr lang="en-US" smtClean="0"/>
              <a:pPr/>
              <a:t>47</a:t>
            </a:fld>
            <a:endParaRPr lang="en-US"/>
          </a:p>
        </p:txBody>
      </p:sp>
    </p:spTree>
    <p:extLst>
      <p:ext uri="{BB962C8B-B14F-4D97-AF65-F5344CB8AC3E}">
        <p14:creationId xmlns:p14="http://schemas.microsoft.com/office/powerpoint/2010/main" val="1879383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1600">
                <a:solidFill>
                  <a:schemeClr val="tx1"/>
                </a:solidFill>
                <a:latin typeface="Calibri" panose="020F0502020204030204" pitchFamily="34" charset="0"/>
              </a:defRPr>
            </a:lvl1pPr>
          </a:lstStyle>
          <a:p>
            <a:fld id="{0255DE44-24D9-468F-ACC9-DDC431174CCA}" type="slidenum">
              <a:rPr lang="en-US" smtClean="0"/>
              <a:pPr/>
              <a:t>‹#›</a:t>
            </a:fld>
            <a:endParaRPr lang="en-US"/>
          </a:p>
        </p:txBody>
      </p:sp>
      <p:sp>
        <p:nvSpPr>
          <p:cNvPr id="8" name="Content Placeholder 7"/>
          <p:cNvSpPr>
            <a:spLocks noGrp="1"/>
          </p:cNvSpPr>
          <p:nvPr>
            <p:ph sz="quarter" idx="1"/>
          </p:nvPr>
        </p:nvSpPr>
        <p:spPr>
          <a:xfrm>
            <a:off x="612648" y="1447800"/>
            <a:ext cx="8153400" cy="5105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itle Placeholder 21">
            <a:extLst>
              <a:ext uri="{FF2B5EF4-FFF2-40B4-BE49-F238E27FC236}">
                <a16:creationId xmlns:a16="http://schemas.microsoft.com/office/drawing/2014/main" id="{D6A1DB6E-95C0-41A6-96B4-A8FE0A95412A}"/>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rgbClr val="199755"/>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a:solidFill>
            <a:srgbClr val="0070C0"/>
          </a:solidFill>
        </p:spPr>
        <p:txBody>
          <a:bodyPr/>
          <a:lstStyle>
            <a:lvl1pPr algn="l">
              <a:buNone/>
              <a:defRPr sz="4400" b="0" cap="none">
                <a:solidFill>
                  <a:srgbClr val="FFFFFF"/>
                </a:solidFill>
              </a:defRPr>
            </a:lvl1pPr>
          </a:lstStyle>
          <a:p>
            <a:r>
              <a:rPr kumimoji="0" lang="en-US"/>
              <a:t>Click to edit Master title style</a:t>
            </a: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0255DE44-24D9-468F-ACC9-DDC431174CC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Slide Number Placeholder 9"/>
          <p:cNvSpPr>
            <a:spLocks noGrp="1"/>
          </p:cNvSpPr>
          <p:nvPr>
            <p:ph type="sldNum" sz="quarter" idx="16"/>
          </p:nvPr>
        </p:nvSpPr>
        <p:spPr/>
        <p:txBody>
          <a:bodyPr rtlCol="0"/>
          <a:lstStyle>
            <a:lvl1pPr>
              <a:defRPr sz="1600"/>
            </a:lvl1pPr>
          </a:lstStyle>
          <a:p>
            <a:fld id="{0255DE44-24D9-468F-ACC9-DDC431174CCA}" type="slidenum">
              <a:rPr lang="en-US" smtClean="0"/>
              <a:pPr/>
              <a:t>‹#›</a:t>
            </a:fld>
            <a:endParaRPr lang="en-US"/>
          </a:p>
        </p:txBody>
      </p:sp>
      <p:sp>
        <p:nvSpPr>
          <p:cNvPr id="6" name="Title Placeholder 21">
            <a:extLst>
              <a:ext uri="{FF2B5EF4-FFF2-40B4-BE49-F238E27FC236}">
                <a16:creationId xmlns:a16="http://schemas.microsoft.com/office/drawing/2014/main" id="{AF26200D-C948-4624-B42E-2C05A10E6FFB}"/>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546980" y="22098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737980" y="22098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Slide Number Placeholder 11"/>
          <p:cNvSpPr>
            <a:spLocks noGrp="1"/>
          </p:cNvSpPr>
          <p:nvPr>
            <p:ph type="sldNum" sz="quarter" idx="16"/>
          </p:nvPr>
        </p:nvSpPr>
        <p:spPr/>
        <p:txBody>
          <a:bodyPr rtlCol="0"/>
          <a:lstStyle>
            <a:lvl1pPr>
              <a:defRPr sz="1600"/>
            </a:lvl1pPr>
          </a:lstStyle>
          <a:p>
            <a:fld id="{0255DE44-24D9-468F-ACC9-DDC431174CCA}" type="slidenum">
              <a:rPr lang="en-US" smtClean="0"/>
              <a:pPr/>
              <a:t>‹#›</a:t>
            </a:fld>
            <a:endParaRPr lang="en-US"/>
          </a:p>
        </p:txBody>
      </p:sp>
      <p:sp>
        <p:nvSpPr>
          <p:cNvPr id="16" name="Text Placeholder 15"/>
          <p:cNvSpPr>
            <a:spLocks noGrp="1"/>
          </p:cNvSpPr>
          <p:nvPr>
            <p:ph type="body" sz="quarter" idx="1"/>
          </p:nvPr>
        </p:nvSpPr>
        <p:spPr>
          <a:xfrm>
            <a:off x="546980" y="1524000"/>
            <a:ext cx="3886200" cy="640080"/>
          </a:xfrm>
          <a:solidFill>
            <a:srgbClr val="199755"/>
          </a:solidFill>
          <a:ln>
            <a:solidFill>
              <a:schemeClr val="accent1"/>
            </a:solidFill>
          </a:ln>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737980" y="1524000"/>
            <a:ext cx="3886200" cy="640080"/>
          </a:xfrm>
          <a:solidFill>
            <a:srgbClr val="0070C0"/>
          </a:solidFill>
          <a:ln>
            <a:solidFill>
              <a:schemeClr val="accent1"/>
            </a:solidFill>
          </a:ln>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8" name="Title Placeholder 21">
            <a:extLst>
              <a:ext uri="{FF2B5EF4-FFF2-40B4-BE49-F238E27FC236}">
                <a16:creationId xmlns:a16="http://schemas.microsoft.com/office/drawing/2014/main" id="{C39CDE41-710F-45D3-AD26-B91DB5AB18A5}"/>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sz="1600">
                <a:solidFill>
                  <a:schemeClr val="tx1"/>
                </a:solidFill>
              </a:defRPr>
            </a:lvl1pPr>
          </a:lstStyle>
          <a:p>
            <a:fld id="{0255DE44-24D9-468F-ACC9-DDC431174CCA}" type="slidenum">
              <a:rPr lang="en-US" smtClean="0"/>
              <a:pPr/>
              <a:t>‹#›</a:t>
            </a:fld>
            <a:endParaRPr lang="en-US"/>
          </a:p>
        </p:txBody>
      </p:sp>
      <p:sp>
        <p:nvSpPr>
          <p:cNvPr id="4" name="Title Placeholder 21">
            <a:extLst>
              <a:ext uri="{FF2B5EF4-FFF2-40B4-BE49-F238E27FC236}">
                <a16:creationId xmlns:a16="http://schemas.microsoft.com/office/drawing/2014/main" id="{A4111FD9-C735-4ED2-B52E-0D754DE028C1}"/>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sz="1600">
                <a:solidFill>
                  <a:schemeClr val="tx1"/>
                </a:solidFill>
              </a:defRPr>
            </a:lvl1pPr>
          </a:lstStyle>
          <a:p>
            <a:fld id="{0255DE44-24D9-468F-ACC9-DDC431174CCA}" type="slidenum">
              <a:rPr lang="en-US" smtClean="0"/>
              <a:pPr/>
              <a:t>‹#›</a:t>
            </a:fld>
            <a:endParaRPr lang="en-US"/>
          </a:p>
        </p:txBody>
      </p:sp>
      <p:sp>
        <p:nvSpPr>
          <p:cNvPr id="3" name="Text Placeholder 2"/>
          <p:cNvSpPr>
            <a:spLocks noGrp="1"/>
          </p:cNvSpPr>
          <p:nvPr>
            <p:ph type="body" idx="2"/>
          </p:nvPr>
        </p:nvSpPr>
        <p:spPr>
          <a:xfrm>
            <a:off x="609600" y="1752600"/>
            <a:ext cx="1600200" cy="4343400"/>
          </a:xfrm>
          <a:solidFill>
            <a:srgbClr val="0070C0"/>
          </a:solidFill>
          <a:ln w="50800" cap="sq" cmpd="dbl" algn="ctr">
            <a:solidFill>
              <a:schemeClr val="tx1"/>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alibri" panose="020F0502020204030204"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lvl5pPr>
              <a:buClr>
                <a:schemeClr val="accent1"/>
              </a:buCl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Title Placeholder 21">
            <a:extLst>
              <a:ext uri="{FF2B5EF4-FFF2-40B4-BE49-F238E27FC236}">
                <a16:creationId xmlns:a16="http://schemas.microsoft.com/office/drawing/2014/main" id="{190E852D-9DA8-4A61-8C6B-1D7FB4EF88AC}"/>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098" name="Picture 2" descr="Image result for nm tourism bosque">
            <a:extLst>
              <a:ext uri="{FF2B5EF4-FFF2-40B4-BE49-F238E27FC236}">
                <a16:creationId xmlns:a16="http://schemas.microsoft.com/office/drawing/2014/main" id="{006FEE46-B964-4077-B5F6-186CC2BA8DF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5966"/>
            <a:ext cx="9144000" cy="68839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F097552-E3A8-41F6-B00B-4A39A247AA0E}"/>
              </a:ext>
            </a:extLst>
          </p:cNvPr>
          <p:cNvSpPr>
            <a:spLocks noGrp="1"/>
          </p:cNvSpPr>
          <p:nvPr>
            <p:ph type="title" hasCustomPrompt="1"/>
          </p:nvPr>
        </p:nvSpPr>
        <p:spPr>
          <a:xfrm>
            <a:off x="1001387" y="0"/>
            <a:ext cx="7600604" cy="782638"/>
          </a:xfrm>
        </p:spPr>
        <p:txBody>
          <a:bodyPr/>
          <a:lstStyle>
            <a:lvl1pPr algn="l">
              <a:defRPr sz="3600">
                <a:solidFill>
                  <a:schemeClr val="bg1"/>
                </a:solidFill>
              </a:defRPr>
            </a:lvl1pPr>
          </a:lstStyle>
          <a:p>
            <a:r>
              <a:rPr lang="en-US" noProof="0"/>
              <a:t>New Mexico Environment Department</a:t>
            </a:r>
          </a:p>
        </p:txBody>
      </p:sp>
      <p:sp>
        <p:nvSpPr>
          <p:cNvPr id="12" name="Text Placeholder 17">
            <a:extLst>
              <a:ext uri="{FF2B5EF4-FFF2-40B4-BE49-F238E27FC236}">
                <a16:creationId xmlns:a16="http://schemas.microsoft.com/office/drawing/2014/main" id="{028AD4F5-2320-4533-9EC4-9832091E65CB}"/>
              </a:ext>
            </a:extLst>
          </p:cNvPr>
          <p:cNvSpPr>
            <a:spLocks noGrp="1"/>
          </p:cNvSpPr>
          <p:nvPr>
            <p:ph type="body" sz="quarter" idx="13" hasCustomPrompt="1"/>
          </p:nvPr>
        </p:nvSpPr>
        <p:spPr>
          <a:xfrm>
            <a:off x="996860" y="808604"/>
            <a:ext cx="7600604" cy="1537231"/>
          </a:xfrm>
        </p:spPr>
        <p:txBody>
          <a:bodyPr>
            <a:normAutofit/>
          </a:bodyPr>
          <a:lstStyle>
            <a:lvl1pPr marL="0" indent="0" algn="l">
              <a:spcBef>
                <a:spcPts val="0"/>
              </a:spcBef>
              <a:buNone/>
              <a:defRPr sz="1725">
                <a:solidFill>
                  <a:schemeClr val="bg1"/>
                </a:solidFill>
              </a:defRPr>
            </a:lvl1pPr>
            <a:lvl2pPr>
              <a:defRPr sz="1350"/>
            </a:lvl2pPr>
            <a:lvl3pPr>
              <a:defRPr sz="1350"/>
            </a:lvl3pPr>
            <a:lvl4pPr>
              <a:defRPr sz="1350"/>
            </a:lvl4pPr>
            <a:lvl5pPr>
              <a:defRPr sz="1350"/>
            </a:lvl5pPr>
          </a:lstStyle>
          <a:p>
            <a:pPr lvl="0"/>
            <a:r>
              <a:rPr lang="en-US" noProof="0"/>
              <a:t>Presentation Title</a:t>
            </a:r>
          </a:p>
          <a:p>
            <a:pPr lvl="0"/>
            <a:r>
              <a:rPr lang="en-US" noProof="0"/>
              <a:t>Presenter, Title</a:t>
            </a:r>
          </a:p>
          <a:p>
            <a:pPr lvl="0"/>
            <a:r>
              <a:rPr lang="en-US" noProof="0"/>
              <a:t>Date</a:t>
            </a:r>
          </a:p>
        </p:txBody>
      </p:sp>
      <p:pic>
        <p:nvPicPr>
          <p:cNvPr id="7" name="Picture 2" descr="http://dws/outreach/graphics/images/seal/color/logo_seal72.gif">
            <a:extLst>
              <a:ext uri="{FF2B5EF4-FFF2-40B4-BE49-F238E27FC236}">
                <a16:creationId xmlns:a16="http://schemas.microsoft.com/office/drawing/2014/main" id="{58562F4C-BBAE-4C4F-9139-D06E9C3208C5}"/>
              </a:ext>
            </a:extLst>
          </p:cNvPr>
          <p:cNvPicPr>
            <a:picLocks noChangeAspect="1" noChangeArrowheads="1"/>
          </p:cNvPicPr>
          <p:nvPr userDrawn="1"/>
        </p:nvPicPr>
        <p:blipFill>
          <a:blip r:embed="rId3" cstate="print"/>
          <a:srcRect/>
          <a:stretch>
            <a:fillRect/>
          </a:stretch>
        </p:blipFill>
        <p:spPr bwMode="auto">
          <a:xfrm>
            <a:off x="36131" y="79637"/>
            <a:ext cx="935832" cy="873444"/>
          </a:xfrm>
          <a:prstGeom prst="rect">
            <a:avLst/>
          </a:prstGeom>
          <a:noFill/>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60679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1600">
                <a:solidFill>
                  <a:schemeClr val="tx1"/>
                </a:solidFill>
              </a:defRPr>
            </a:lvl1pPr>
          </a:lstStyle>
          <a:p>
            <a:fld id="{0255DE44-24D9-468F-ACC9-DDC431174CCA}" type="slidenum">
              <a:rPr lang="en-US" smtClean="0"/>
              <a:pPr/>
              <a:t>‹#›</a:t>
            </a:fld>
            <a:endParaRPr lang="en-US"/>
          </a:p>
        </p:txBody>
      </p:sp>
      <p:sp>
        <p:nvSpPr>
          <p:cNvPr id="8" name="Content Placeholder 7"/>
          <p:cNvSpPr>
            <a:spLocks noGrp="1"/>
          </p:cNvSpPr>
          <p:nvPr>
            <p:ph sz="quarter" idx="1"/>
          </p:nvPr>
        </p:nvSpPr>
        <p:spPr>
          <a:xfrm>
            <a:off x="612648" y="1600200"/>
            <a:ext cx="8153400" cy="4953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itle Placeholder 21">
            <a:extLst>
              <a:ext uri="{FF2B5EF4-FFF2-40B4-BE49-F238E27FC236}">
                <a16:creationId xmlns:a16="http://schemas.microsoft.com/office/drawing/2014/main" id="{BD902F76-A89D-461B-996D-ADFBAD0E2B95}"/>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41746483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Slide Number Placeholder 9"/>
          <p:cNvSpPr>
            <a:spLocks noGrp="1"/>
          </p:cNvSpPr>
          <p:nvPr>
            <p:ph type="sldNum" sz="quarter" idx="16"/>
          </p:nvPr>
        </p:nvSpPr>
        <p:spPr/>
        <p:txBody>
          <a:bodyPr rtlCol="0"/>
          <a:lstStyle/>
          <a:p>
            <a:fld id="{0255DE44-24D9-468F-ACC9-DDC431174CCA}" type="slidenum">
              <a:rPr lang="en-US" smtClean="0"/>
              <a:pPr/>
              <a:t>‹#›</a:t>
            </a:fld>
            <a:endParaRPr lang="en-US"/>
          </a:p>
        </p:txBody>
      </p:sp>
      <p:sp>
        <p:nvSpPr>
          <p:cNvPr id="6" name="Title Placeholder 21">
            <a:extLst>
              <a:ext uri="{FF2B5EF4-FFF2-40B4-BE49-F238E27FC236}">
                <a16:creationId xmlns:a16="http://schemas.microsoft.com/office/drawing/2014/main" id="{FE897010-4E88-489F-8EED-C3081493C146}"/>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782829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Content Placeholder 10"/>
          <p:cNvSpPr>
            <a:spLocks noGrp="1"/>
          </p:cNvSpPr>
          <p:nvPr>
            <p:ph sz="quarter" idx="2"/>
          </p:nvPr>
        </p:nvSpPr>
        <p:spPr>
          <a:xfrm>
            <a:off x="509257" y="21336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700257" y="21336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Slide Number Placeholder 11"/>
          <p:cNvSpPr>
            <a:spLocks noGrp="1"/>
          </p:cNvSpPr>
          <p:nvPr>
            <p:ph type="sldNum" sz="quarter" idx="16"/>
          </p:nvPr>
        </p:nvSpPr>
        <p:spPr/>
        <p:txBody>
          <a:bodyPr rtlCol="0"/>
          <a:lstStyle/>
          <a:p>
            <a:fld id="{0255DE44-24D9-468F-ACC9-DDC431174CCA}" type="slidenum">
              <a:rPr lang="en-US" smtClean="0"/>
              <a:pPr/>
              <a:t>‹#›</a:t>
            </a:fld>
            <a:endParaRPr lang="en-US"/>
          </a:p>
        </p:txBody>
      </p:sp>
      <p:sp>
        <p:nvSpPr>
          <p:cNvPr id="16" name="Text Placeholder 15"/>
          <p:cNvSpPr>
            <a:spLocks noGrp="1"/>
          </p:cNvSpPr>
          <p:nvPr>
            <p:ph type="body" sz="quarter" idx="1"/>
          </p:nvPr>
        </p:nvSpPr>
        <p:spPr>
          <a:xfrm>
            <a:off x="509257" y="1447800"/>
            <a:ext cx="3886200" cy="640080"/>
          </a:xfrm>
          <a:solidFill>
            <a:srgbClr val="00B050"/>
          </a:solidFill>
          <a:ln>
            <a:solidFill>
              <a:schemeClr val="accent1"/>
            </a:solidFill>
          </a:ln>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700257" y="1447800"/>
            <a:ext cx="3886200" cy="640080"/>
          </a:xfrm>
          <a:solidFill>
            <a:srgbClr val="0070C0"/>
          </a:solidFill>
          <a:ln>
            <a:solidFill>
              <a:schemeClr val="accent1"/>
            </a:solidFill>
          </a:ln>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8" name="Title Placeholder 21">
            <a:extLst>
              <a:ext uri="{FF2B5EF4-FFF2-40B4-BE49-F238E27FC236}">
                <a16:creationId xmlns:a16="http://schemas.microsoft.com/office/drawing/2014/main" id="{6BC6286E-7099-480E-B297-58727914DA90}"/>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3826681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lvl1pPr>
              <a:defRPr>
                <a:solidFill>
                  <a:schemeClr val="tx1"/>
                </a:solidFill>
              </a:defRPr>
            </a:lvl1pPr>
          </a:lstStyle>
          <a:p>
            <a:fld id="{0255DE44-24D9-468F-ACC9-DDC431174CCA}" type="slidenum">
              <a:rPr lang="en-US" smtClean="0"/>
              <a:pPr/>
              <a:t>‹#›</a:t>
            </a:fld>
            <a:endParaRPr lang="en-US"/>
          </a:p>
        </p:txBody>
      </p:sp>
      <p:sp>
        <p:nvSpPr>
          <p:cNvPr id="4" name="Title Placeholder 21">
            <a:extLst>
              <a:ext uri="{FF2B5EF4-FFF2-40B4-BE49-F238E27FC236}">
                <a16:creationId xmlns:a16="http://schemas.microsoft.com/office/drawing/2014/main" id="{2745DC9E-E4C3-4A3B-A615-A5E858BA75C6}"/>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3056228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fld id="{0255DE44-24D9-468F-ACC9-DDC431174CCA}" type="slidenum">
              <a:rPr lang="en-US" smtClean="0"/>
              <a:pPr/>
              <a:t>‹#›</a:t>
            </a:fld>
            <a:endParaRPr lang="en-US"/>
          </a:p>
        </p:txBody>
      </p:sp>
      <p:sp>
        <p:nvSpPr>
          <p:cNvPr id="3" name="Text Placeholder 2"/>
          <p:cNvSpPr>
            <a:spLocks noGrp="1"/>
          </p:cNvSpPr>
          <p:nvPr>
            <p:ph type="body" idx="2"/>
          </p:nvPr>
        </p:nvSpPr>
        <p:spPr>
          <a:xfrm>
            <a:off x="609600" y="1524000"/>
            <a:ext cx="1600200" cy="4343400"/>
          </a:xfrm>
          <a:solidFill>
            <a:srgbClr val="0070C0"/>
          </a:solidFill>
          <a:ln w="50800" cap="sq" cmpd="dbl" algn="ctr">
            <a:solidFill>
              <a:schemeClr val="tx1"/>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alibri" panose="020F0502020204030204" pitchFamily="34" charset="0"/>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524000"/>
            <a:ext cx="6400800" cy="4419600"/>
          </a:xfrm>
        </p:spPr>
        <p:txBody>
          <a:bodyPr/>
          <a:lstStyle>
            <a:lvl5pPr>
              <a:buClr>
                <a:schemeClr val="accent1"/>
              </a:buCl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Title Placeholder 21">
            <a:extLst>
              <a:ext uri="{FF2B5EF4-FFF2-40B4-BE49-F238E27FC236}">
                <a16:creationId xmlns:a16="http://schemas.microsoft.com/office/drawing/2014/main" id="{93C22B75-02CE-47B0-948D-A1C0A28D49C8}"/>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Tree>
    <p:extLst>
      <p:ext uri="{BB962C8B-B14F-4D97-AF65-F5344CB8AC3E}">
        <p14:creationId xmlns:p14="http://schemas.microsoft.com/office/powerpoint/2010/main" val="3545566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gi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3.gif"/><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463040"/>
            <a:ext cx="8378952" cy="51663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0" y="1074534"/>
            <a:ext cx="9144000" cy="228600"/>
          </a:xfrm>
          <a:prstGeom prst="rect">
            <a:avLst/>
          </a:prstGeom>
          <a:solidFill>
            <a:srgbClr val="0070C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8606073" y="6613524"/>
            <a:ext cx="533400" cy="244476"/>
          </a:xfrm>
          <a:prstGeom prst="rect">
            <a:avLst/>
          </a:prstGeom>
        </p:spPr>
        <p:txBody>
          <a:bodyPr vert="horz" anchor="ctr" anchorCtr="0">
            <a:noAutofit/>
          </a:bodyPr>
          <a:lstStyle>
            <a:lvl1pPr algn="ctr" eaLnBrk="1" latinLnBrk="0" hangingPunct="1">
              <a:defRPr kumimoji="0" sz="2000" b="1">
                <a:solidFill>
                  <a:schemeClr val="tx1"/>
                </a:solidFill>
                <a:latin typeface="Calibri" panose="020F0502020204030204" pitchFamily="34" charset="0"/>
              </a:defRPr>
            </a:lvl1pPr>
          </a:lstStyle>
          <a:p>
            <a:fld id="{0255DE44-24D9-468F-ACC9-DDC431174CCA}" type="slidenum">
              <a:rPr lang="en-US" smtClean="0"/>
              <a:pPr/>
              <a:t>‹#›</a:t>
            </a:fld>
            <a:endParaRPr lang="en-US"/>
          </a:p>
        </p:txBody>
      </p:sp>
      <p:pic>
        <p:nvPicPr>
          <p:cNvPr id="12290" name="Picture 2" descr="http://dws/outreach/graphics/images/seal/color/logo_seal72.gif"/>
          <p:cNvPicPr>
            <a:picLocks noChangeAspect="1" noChangeArrowheads="1"/>
          </p:cNvPicPr>
          <p:nvPr userDrawn="1"/>
        </p:nvPicPr>
        <p:blipFill>
          <a:blip r:embed="rId9" cstate="print"/>
          <a:srcRect/>
          <a:stretch>
            <a:fillRect/>
          </a:stretch>
        </p:blipFill>
        <p:spPr bwMode="auto">
          <a:xfrm>
            <a:off x="43788" y="53479"/>
            <a:ext cx="990600" cy="924561"/>
          </a:xfrm>
          <a:prstGeom prst="rect">
            <a:avLst/>
          </a:prstGeom>
          <a:noFill/>
          <a:effectLst>
            <a:outerShdw blurRad="63500" sx="102000" sy="102000" algn="ctr" rotWithShape="0">
              <a:prstClr val="black">
                <a:alpha val="40000"/>
              </a:prstClr>
            </a:outerShdw>
          </a:effectLst>
        </p:spPr>
      </p:pic>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80" r:id="rId6"/>
    <p:sldLayoutId id="2147483690" r:id="rId7"/>
  </p:sldLayoutIdLst>
  <p:hf hdr="0" ftr="0"/>
  <p:txStyles>
    <p:titleStyle>
      <a:lvl1pPr algn="l" rtl="0" eaLnBrk="1" latinLnBrk="0" hangingPunct="1">
        <a:spcBef>
          <a:spcPct val="0"/>
        </a:spcBef>
        <a:buNone/>
        <a:defRPr kumimoji="0" sz="4400" kern="1200">
          <a:solidFill>
            <a:schemeClr val="tx1"/>
          </a:solidFill>
          <a:latin typeface="Calibri" panose="020F0502020204030204" pitchFamily="34" charset="0"/>
          <a:ea typeface="+mj-ea"/>
          <a:cs typeface="+mj-cs"/>
        </a:defRPr>
      </a:lvl1pPr>
    </p:titleStyle>
    <p:bodyStyle>
      <a:lvl1pPr marL="320040" indent="-320040" algn="l" rtl="0" eaLnBrk="1" latinLnBrk="0" hangingPunct="1">
        <a:spcBef>
          <a:spcPts val="700"/>
        </a:spcBef>
        <a:buClr>
          <a:srgbClr val="199755"/>
        </a:buClr>
        <a:buSzPct val="60000"/>
        <a:buFont typeface="Wingdings"/>
        <a:buChar char=""/>
        <a:defRPr kumimoji="0" sz="2900" kern="1200">
          <a:solidFill>
            <a:schemeClr val="tx1"/>
          </a:solidFill>
          <a:latin typeface="Calibri" panose="020F0502020204030204" pitchFamily="34" charset="0"/>
          <a:ea typeface="+mn-ea"/>
          <a:cs typeface="+mn-cs"/>
        </a:defRPr>
      </a:lvl1pPr>
      <a:lvl2pPr marL="640080" indent="-274320" algn="l" rtl="0" eaLnBrk="1" latinLnBrk="0" hangingPunct="1">
        <a:spcBef>
          <a:spcPts val="550"/>
        </a:spcBef>
        <a:buClr>
          <a:srgbClr val="0070C0"/>
        </a:buClr>
        <a:buSzPct val="70000"/>
        <a:buFont typeface="Wingdings 2"/>
        <a:buChar char=""/>
        <a:defRPr kumimoji="0" sz="2600" kern="1200">
          <a:solidFill>
            <a:schemeClr val="tx1"/>
          </a:solidFill>
          <a:latin typeface="Calibri" panose="020F0502020204030204" pitchFamily="34" charset="0"/>
          <a:ea typeface="+mn-ea"/>
          <a:cs typeface="+mn-cs"/>
        </a:defRPr>
      </a:lvl2pPr>
      <a:lvl3pPr marL="914400" indent="-228600" algn="l" rtl="0" eaLnBrk="1" latinLnBrk="0" hangingPunct="1">
        <a:spcBef>
          <a:spcPts val="500"/>
        </a:spcBef>
        <a:buClrTx/>
        <a:buSzPct val="75000"/>
        <a:buFont typeface="Wingdings"/>
        <a:buChar char=""/>
        <a:defRPr kumimoji="0" sz="2300" kern="1200">
          <a:solidFill>
            <a:schemeClr val="tx1"/>
          </a:solidFill>
          <a:latin typeface="Calibri" panose="020F0502020204030204" pitchFamily="34" charset="0"/>
          <a:ea typeface="+mn-ea"/>
          <a:cs typeface="+mn-cs"/>
        </a:defRPr>
      </a:lvl3pPr>
      <a:lvl4pPr marL="1371600" indent="-228600" algn="l" rtl="0" eaLnBrk="1" latinLnBrk="0" hangingPunct="1">
        <a:spcBef>
          <a:spcPts val="400"/>
        </a:spcBef>
        <a:buClr>
          <a:srgbClr val="00B050"/>
        </a:buClr>
        <a:buSzPct val="75000"/>
        <a:buFont typeface="Wingdings"/>
        <a:buChar char=""/>
        <a:defRPr kumimoji="0" sz="2000" kern="1200">
          <a:solidFill>
            <a:schemeClr val="tx1"/>
          </a:solidFill>
          <a:latin typeface="Calibri" panose="020F0502020204030204" pitchFamily="34" charset="0"/>
          <a:ea typeface="+mn-ea"/>
          <a:cs typeface="+mn-cs"/>
        </a:defRPr>
      </a:lvl4pPr>
      <a:lvl5pPr marL="1828800" indent="-228600" algn="l" rtl="0" eaLnBrk="1" latinLnBrk="0" hangingPunct="1">
        <a:spcBef>
          <a:spcPts val="400"/>
        </a:spcBef>
        <a:buClr>
          <a:srgbClr val="0070C0"/>
        </a:buClr>
        <a:buSzPct val="65000"/>
        <a:buFont typeface="Wingdings"/>
        <a:buChar char=""/>
        <a:defRPr kumimoji="0" sz="2000" kern="1200">
          <a:solidFill>
            <a:schemeClr val="tx1"/>
          </a:solidFill>
          <a:latin typeface="Calibri" panose="020F0502020204030204"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600200"/>
            <a:ext cx="8153400" cy="50292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8610600" y="6613524"/>
            <a:ext cx="533400" cy="244476"/>
          </a:xfrm>
          <a:prstGeom prst="rect">
            <a:avLst/>
          </a:prstGeom>
        </p:spPr>
        <p:txBody>
          <a:bodyPr vert="horz" anchor="ctr" anchorCtr="0">
            <a:noAutofit/>
          </a:bodyPr>
          <a:lstStyle>
            <a:lvl1pPr algn="ctr" eaLnBrk="1" latinLnBrk="0" hangingPunct="1">
              <a:defRPr kumimoji="0" sz="1600" b="1">
                <a:solidFill>
                  <a:schemeClr val="tx1"/>
                </a:solidFill>
                <a:latin typeface="Calibri" panose="020F0502020204030204" pitchFamily="34" charset="0"/>
              </a:defRPr>
            </a:lvl1pPr>
          </a:lstStyle>
          <a:p>
            <a:fld id="{0255DE44-24D9-468F-ACC9-DDC431174CCA}" type="slidenum">
              <a:rPr lang="en-US" smtClean="0"/>
              <a:pPr/>
              <a:t>‹#›</a:t>
            </a:fld>
            <a:endParaRPr lang="en-US"/>
          </a:p>
        </p:txBody>
      </p:sp>
      <p:sp>
        <p:nvSpPr>
          <p:cNvPr id="10" name="Title Placeholder 21">
            <a:extLst>
              <a:ext uri="{FF2B5EF4-FFF2-40B4-BE49-F238E27FC236}">
                <a16:creationId xmlns:a16="http://schemas.microsoft.com/office/drawing/2014/main" id="{D1AAC78A-89C9-4C9C-BE9B-7627D5012B13}"/>
              </a:ext>
            </a:extLst>
          </p:cNvPr>
          <p:cNvSpPr>
            <a:spLocks noGrp="1"/>
          </p:cNvSpPr>
          <p:nvPr>
            <p:ph type="title"/>
          </p:nvPr>
        </p:nvSpPr>
        <p:spPr>
          <a:xfrm>
            <a:off x="1069847" y="33046"/>
            <a:ext cx="7921753" cy="990600"/>
          </a:xfrm>
          <a:prstGeom prst="rect">
            <a:avLst/>
          </a:prstGeom>
        </p:spPr>
        <p:txBody>
          <a:bodyPr vert="horz" anchor="ctr">
            <a:normAutofit/>
          </a:bodyPr>
          <a:lstStyle/>
          <a:p>
            <a:r>
              <a:rPr kumimoji="0" lang="en-US"/>
              <a:t>Click to edit Master title style</a:t>
            </a:r>
          </a:p>
        </p:txBody>
      </p:sp>
      <p:pic>
        <p:nvPicPr>
          <p:cNvPr id="14" name="Picture 2" descr="http://dws/outreach/graphics/images/seal/color/logo_seal72.gif">
            <a:extLst>
              <a:ext uri="{FF2B5EF4-FFF2-40B4-BE49-F238E27FC236}">
                <a16:creationId xmlns:a16="http://schemas.microsoft.com/office/drawing/2014/main" id="{322EC02F-7EC0-4491-8DDB-F083D9C91F06}"/>
              </a:ext>
            </a:extLst>
          </p:cNvPr>
          <p:cNvPicPr>
            <a:picLocks noChangeAspect="1" noChangeArrowheads="1"/>
          </p:cNvPicPr>
          <p:nvPr userDrawn="1"/>
        </p:nvPicPr>
        <p:blipFill>
          <a:blip r:embed="rId7" cstate="print"/>
          <a:srcRect/>
          <a:stretch>
            <a:fillRect/>
          </a:stretch>
        </p:blipFill>
        <p:spPr bwMode="auto">
          <a:xfrm>
            <a:off x="43788" y="53479"/>
            <a:ext cx="990600" cy="924561"/>
          </a:xfrm>
          <a:prstGeom prst="rect">
            <a:avLst/>
          </a:prstGeom>
          <a:noFill/>
          <a:effectLst>
            <a:outerShdw blurRad="63500" sx="102000" sy="102000" algn="ctr" rotWithShape="0">
              <a:prstClr val="black">
                <a:alpha val="40000"/>
              </a:prstClr>
            </a:outerShdw>
          </a:effectLst>
        </p:spPr>
      </p:pic>
      <p:sp>
        <p:nvSpPr>
          <p:cNvPr id="15" name="Rectangle 14">
            <a:extLst>
              <a:ext uri="{FF2B5EF4-FFF2-40B4-BE49-F238E27FC236}">
                <a16:creationId xmlns:a16="http://schemas.microsoft.com/office/drawing/2014/main" id="{DA71E2E5-2158-47E3-8E68-F746B92F3778}"/>
              </a:ext>
            </a:extLst>
          </p:cNvPr>
          <p:cNvSpPr/>
          <p:nvPr userDrawn="1"/>
        </p:nvSpPr>
        <p:spPr>
          <a:xfrm>
            <a:off x="0" y="1074534"/>
            <a:ext cx="9144000" cy="228600"/>
          </a:xfrm>
          <a:prstGeom prst="rect">
            <a:avLst/>
          </a:prstGeom>
          <a:solidFill>
            <a:srgbClr val="0070C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extLst>
      <p:ext uri="{BB962C8B-B14F-4D97-AF65-F5344CB8AC3E}">
        <p14:creationId xmlns:p14="http://schemas.microsoft.com/office/powerpoint/2010/main" val="1889007849"/>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7" r:id="rId3"/>
    <p:sldLayoutId id="2147483688" r:id="rId4"/>
    <p:sldLayoutId id="2147483689" r:id="rId5"/>
  </p:sldLayoutIdLst>
  <p:hf hdr="0" ftr="0"/>
  <p:txStyles>
    <p:titleStyle>
      <a:lvl1pPr algn="l" rtl="0" eaLnBrk="1" latinLnBrk="0" hangingPunct="1">
        <a:spcBef>
          <a:spcPct val="0"/>
        </a:spcBef>
        <a:buNone/>
        <a:defRPr kumimoji="0" sz="4400" kern="1200">
          <a:solidFill>
            <a:schemeClr val="tx1"/>
          </a:solidFill>
          <a:latin typeface="Calibri" panose="020F0502020204030204" pitchFamily="34" charset="0"/>
          <a:ea typeface="+mj-ea"/>
          <a:cs typeface="+mj-cs"/>
        </a:defRPr>
      </a:lvl1pPr>
    </p:titleStyle>
    <p:bodyStyle>
      <a:lvl1pPr marL="320040" indent="-320040" algn="l" rtl="0" eaLnBrk="1" latinLnBrk="0" hangingPunct="1">
        <a:spcBef>
          <a:spcPts val="700"/>
        </a:spcBef>
        <a:buClr>
          <a:srgbClr val="199755"/>
        </a:buClr>
        <a:buSzPct val="60000"/>
        <a:buFont typeface="Wingdings"/>
        <a:buChar char=""/>
        <a:defRPr kumimoji="0" sz="2900" kern="1200">
          <a:solidFill>
            <a:schemeClr val="tx1"/>
          </a:solidFill>
          <a:latin typeface="Calibri" panose="020F0502020204030204" pitchFamily="34" charset="0"/>
          <a:ea typeface="+mn-ea"/>
          <a:cs typeface="+mn-cs"/>
        </a:defRPr>
      </a:lvl1pPr>
      <a:lvl2pPr marL="640080" indent="-274320" algn="l" rtl="0" eaLnBrk="1" latinLnBrk="0" hangingPunct="1">
        <a:spcBef>
          <a:spcPts val="550"/>
        </a:spcBef>
        <a:buClr>
          <a:srgbClr val="0070C0"/>
        </a:buClr>
        <a:buSzPct val="70000"/>
        <a:buFont typeface="Wingdings 2"/>
        <a:buChar char=""/>
        <a:defRPr kumimoji="0" sz="2600" kern="1200">
          <a:solidFill>
            <a:schemeClr val="tx1"/>
          </a:solidFill>
          <a:latin typeface="Calibri" panose="020F0502020204030204" pitchFamily="34" charset="0"/>
          <a:ea typeface="+mn-ea"/>
          <a:cs typeface="+mn-cs"/>
        </a:defRPr>
      </a:lvl2pPr>
      <a:lvl3pPr marL="914400" indent="-228600" algn="l" rtl="0" eaLnBrk="1" latinLnBrk="0" hangingPunct="1">
        <a:spcBef>
          <a:spcPts val="500"/>
        </a:spcBef>
        <a:buClrTx/>
        <a:buSzPct val="75000"/>
        <a:buFont typeface="Wingdings"/>
        <a:buChar char=""/>
        <a:defRPr kumimoji="0" sz="2300" kern="1200">
          <a:solidFill>
            <a:schemeClr val="tx1"/>
          </a:solidFill>
          <a:latin typeface="Calibri" panose="020F0502020204030204" pitchFamily="34" charset="0"/>
          <a:ea typeface="+mn-ea"/>
          <a:cs typeface="+mn-cs"/>
        </a:defRPr>
      </a:lvl3pPr>
      <a:lvl4pPr marL="1371600" indent="-228600" algn="l" rtl="0" eaLnBrk="1" latinLnBrk="0" hangingPunct="1">
        <a:spcBef>
          <a:spcPts val="400"/>
        </a:spcBef>
        <a:buClr>
          <a:srgbClr val="00B050"/>
        </a:buClr>
        <a:buSzPct val="75000"/>
        <a:buFont typeface="Wingdings"/>
        <a:buChar char=""/>
        <a:defRPr kumimoji="0" sz="2000" kern="1200">
          <a:solidFill>
            <a:schemeClr val="tx1"/>
          </a:solidFill>
          <a:latin typeface="Calibri" panose="020F0502020204030204" pitchFamily="34" charset="0"/>
          <a:ea typeface="+mn-ea"/>
          <a:cs typeface="+mn-cs"/>
        </a:defRPr>
      </a:lvl4pPr>
      <a:lvl5pPr marL="1828800" indent="-228600" algn="l" rtl="0" eaLnBrk="1" latinLnBrk="0" hangingPunct="1">
        <a:spcBef>
          <a:spcPts val="400"/>
        </a:spcBef>
        <a:buClr>
          <a:srgbClr val="0070C0"/>
        </a:buClr>
        <a:buSzPct val="65000"/>
        <a:buFont typeface="Wingdings"/>
        <a:buChar char=""/>
        <a:defRPr kumimoji="0" sz="2000" kern="1200">
          <a:solidFill>
            <a:schemeClr val="tx1"/>
          </a:solidFill>
          <a:latin typeface="Calibri" panose="020F0502020204030204"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epa.gov/dera"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hyperlink" Target="https://cfpub.epa.gov/quantifier/index.cfm?action=main.home"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hyperlink" Target="https://aspe.hhs.gov/poverty-guidelines"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www.env.nm.gov/air-quality/reg-haze/"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hyperlink" Target="https://www.env.nm.gov/wp-content/uploads/sites/2/2017/01/NM_ClassIAreas_Map.pdf"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www.generalservices.state.nm.us/statepurchasing/"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hyperlink" Target="https://www.ecfr.gov/current/title-2/subtitle-A/chapter-II/part-200/subpart-D"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hyperlink" Target="mailto:Neal.Butt@env.nm.gov"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hyperlink" Target="https://gcc02.safelinks.protection.outlook.com/?url=https%3A%2F%2Furldefense.com%2Fv3%2F__http%3A%2Fwww.env.nm.gov__%3B!!KGOTntw!DatlLvd3aeq9kgXAkWFowS5GMzrkOlv53A6stsb2i-z2DrbdoGEOL7-nCcylfls%24&amp;data=04%7C01%7CNeal.Butt%40state.nm.us%7Ccbf9a5ac0dfd485eb6ff08d9dc6104a3%7C04aa6bf4d436426fbfa404b7a70e60ff%7C0%7C0%7C637783131528872233%7CUnknown%7CTWFpbGZsb3d8eyJWIjoiMC4wLjAwMDAiLCJQIjoiV2luMzIiLCJBTiI6Ik1haWwiLCJXVCI6Mn0%3D%7C3000&amp;sdata=SAF7gmc6u611A%2FjHleVaA3S6BCZK21SbQ9BziR6zQ78%3D&amp;reserved=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0DBD7-0E29-FD1A-D02B-855030FE54F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990D19-3454-4170-CC0A-5507EDDE8A3F}"/>
              </a:ext>
            </a:extLst>
          </p:cNvPr>
          <p:cNvSpPr>
            <a:spLocks noGrp="1"/>
          </p:cNvSpPr>
          <p:nvPr>
            <p:ph type="sldNum" sz="quarter" idx="12"/>
          </p:nvPr>
        </p:nvSpPr>
        <p:spPr/>
        <p:txBody>
          <a:bodyPr/>
          <a:lstStyle/>
          <a:p>
            <a:fld id="{0255DE44-24D9-468F-ACC9-DDC431174CCA}" type="slidenum">
              <a:rPr lang="en-US" smtClean="0"/>
              <a:pPr/>
              <a:t>1</a:t>
            </a:fld>
            <a:endParaRPr lang="en-US"/>
          </a:p>
        </p:txBody>
      </p:sp>
      <p:sp>
        <p:nvSpPr>
          <p:cNvPr id="4" name="Title 3">
            <a:extLst>
              <a:ext uri="{FF2B5EF4-FFF2-40B4-BE49-F238E27FC236}">
                <a16:creationId xmlns:a16="http://schemas.microsoft.com/office/drawing/2014/main" id="{CC002988-2BE1-233E-C4FA-A29C46EAF927}"/>
              </a:ext>
            </a:extLst>
          </p:cNvPr>
          <p:cNvSpPr>
            <a:spLocks noGrp="1"/>
          </p:cNvSpPr>
          <p:nvPr>
            <p:ph type="title"/>
          </p:nvPr>
        </p:nvSpPr>
        <p:spPr/>
        <p:txBody>
          <a:bodyPr>
            <a:normAutofit fontScale="90000"/>
          </a:bodyPr>
          <a:lstStyle/>
          <a:p>
            <a:r>
              <a:rPr lang="en-US" dirty="0"/>
              <a:t>Diesel Emissions Reduction Act</a:t>
            </a:r>
            <a:br>
              <a:rPr lang="en-US" dirty="0"/>
            </a:br>
            <a:r>
              <a:rPr lang="en-US" dirty="0"/>
              <a:t>Grant Funding</a:t>
            </a:r>
          </a:p>
        </p:txBody>
      </p:sp>
      <p:sp>
        <p:nvSpPr>
          <p:cNvPr id="6" name="Content Placeholder 5">
            <a:extLst>
              <a:ext uri="{FF2B5EF4-FFF2-40B4-BE49-F238E27FC236}">
                <a16:creationId xmlns:a16="http://schemas.microsoft.com/office/drawing/2014/main" id="{D511F59B-B975-A166-19D4-CAA52533D60E}"/>
              </a:ext>
            </a:extLst>
          </p:cNvPr>
          <p:cNvSpPr>
            <a:spLocks noGrp="1"/>
          </p:cNvSpPr>
          <p:nvPr>
            <p:ph sz="quarter" idx="1"/>
          </p:nvPr>
        </p:nvSpPr>
        <p:spPr/>
        <p:txBody>
          <a:bodyPr>
            <a:normAutofit/>
          </a:bodyPr>
          <a:lstStyle/>
          <a:p>
            <a:pPr marL="0" indent="0" algn="ctr">
              <a:buNone/>
            </a:pPr>
            <a:r>
              <a:rPr lang="en-US" sz="3200" b="1" dirty="0">
                <a:solidFill>
                  <a:srgbClr val="7030A0"/>
                </a:solidFill>
              </a:rPr>
              <a:t>The presentation will begin shortly. . .</a:t>
            </a:r>
          </a:p>
          <a:p>
            <a:pPr>
              <a:buFont typeface="Wingdings" panose="05000000000000000000" pitchFamily="2" charset="2"/>
              <a:buChar char="Ø"/>
            </a:pPr>
            <a:r>
              <a:rPr lang="en-US" sz="2600" dirty="0"/>
              <a:t>Audio is available through your computer or  telephone.</a:t>
            </a:r>
          </a:p>
          <a:p>
            <a:pPr>
              <a:buFont typeface="Wingdings" panose="05000000000000000000" pitchFamily="2" charset="2"/>
              <a:buChar char="Ø"/>
            </a:pPr>
            <a:r>
              <a:rPr lang="en-US" sz="2600" dirty="0"/>
              <a:t>Please keep your microphone muted to avoid background noise and feedback.</a:t>
            </a:r>
          </a:p>
          <a:p>
            <a:pPr>
              <a:buFont typeface="Wingdings" panose="05000000000000000000" pitchFamily="2" charset="2"/>
              <a:buChar char="Ø"/>
            </a:pPr>
            <a:r>
              <a:rPr lang="en-US" sz="2600" dirty="0"/>
              <a:t>If you have a question during the presentation, please type it into the chat box.  We will have a dedicated time to answer questions at the end of the presentation.</a:t>
            </a:r>
          </a:p>
          <a:p>
            <a:pPr>
              <a:buFont typeface="Wingdings" panose="05000000000000000000" pitchFamily="2" charset="2"/>
              <a:buChar char="Ø"/>
            </a:pPr>
            <a:r>
              <a:rPr lang="en-US" sz="2600" dirty="0"/>
              <a:t>If you’re experiencing any technical difficulties, please contact us through the chat box and we will try to troubleshoot the issue. </a:t>
            </a:r>
          </a:p>
        </p:txBody>
      </p:sp>
    </p:spTree>
    <p:extLst>
      <p:ext uri="{BB962C8B-B14F-4D97-AF65-F5344CB8AC3E}">
        <p14:creationId xmlns:p14="http://schemas.microsoft.com/office/powerpoint/2010/main" val="53833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7B16C-9F2E-64D8-D7E1-90ED63E45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DBFBB-A535-FEE2-71F6-EE400A6ABCA9}"/>
              </a:ext>
            </a:extLst>
          </p:cNvPr>
          <p:cNvSpPr>
            <a:spLocks noGrp="1"/>
          </p:cNvSpPr>
          <p:nvPr>
            <p:ph type="title"/>
          </p:nvPr>
        </p:nvSpPr>
        <p:spPr/>
        <p:txBody>
          <a:bodyPr>
            <a:noAutofit/>
          </a:bodyPr>
          <a:lstStyle/>
          <a:p>
            <a:r>
              <a:rPr lang="en-US" dirty="0"/>
              <a:t>New Mexico Environment Department</a:t>
            </a:r>
          </a:p>
        </p:txBody>
      </p:sp>
      <p:sp>
        <p:nvSpPr>
          <p:cNvPr id="3" name="Text Placeholder 2">
            <a:extLst>
              <a:ext uri="{FF2B5EF4-FFF2-40B4-BE49-F238E27FC236}">
                <a16:creationId xmlns:a16="http://schemas.microsoft.com/office/drawing/2014/main" id="{C60CA76A-9DB1-191F-018C-9440FE327F34}"/>
              </a:ext>
            </a:extLst>
          </p:cNvPr>
          <p:cNvSpPr>
            <a:spLocks noGrp="1"/>
          </p:cNvSpPr>
          <p:nvPr>
            <p:ph type="body" sz="quarter" idx="13"/>
          </p:nvPr>
        </p:nvSpPr>
        <p:spPr>
          <a:xfrm>
            <a:off x="982997" y="762000"/>
            <a:ext cx="7322803" cy="1537231"/>
          </a:xfrm>
        </p:spPr>
        <p:txBody>
          <a:bodyPr/>
          <a:lstStyle/>
          <a:p>
            <a:pPr algn="r">
              <a:spcBef>
                <a:spcPts val="0"/>
              </a:spcBef>
            </a:pPr>
            <a:r>
              <a:rPr lang="en-US" sz="2000" b="1" dirty="0"/>
              <a:t>Diesel Emissions Reduction Act Grant Funding</a:t>
            </a:r>
          </a:p>
          <a:p>
            <a:pPr algn="r">
              <a:spcBef>
                <a:spcPts val="0"/>
              </a:spcBef>
            </a:pPr>
            <a:r>
              <a:rPr lang="en-US" sz="1800" b="1" dirty="0"/>
              <a:t>Neal Butt, Environmental Analyst</a:t>
            </a:r>
          </a:p>
          <a:p>
            <a:pPr algn="r"/>
            <a:r>
              <a:rPr lang="en-US" sz="1800" b="1" dirty="0"/>
              <a:t>March 18, 2026</a:t>
            </a:r>
          </a:p>
          <a:p>
            <a:endParaRPr lang="en-US" dirty="0"/>
          </a:p>
        </p:txBody>
      </p:sp>
    </p:spTree>
    <p:extLst>
      <p:ext uri="{BB962C8B-B14F-4D97-AF65-F5344CB8AC3E}">
        <p14:creationId xmlns:p14="http://schemas.microsoft.com/office/powerpoint/2010/main" val="4206128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3</a:t>
            </a:fld>
            <a:endParaRPr lang="en-US"/>
          </a:p>
        </p:txBody>
      </p:sp>
      <p:sp>
        <p:nvSpPr>
          <p:cNvPr id="3" name="Content Placeholder 2">
            <a:extLst>
              <a:ext uri="{FF2B5EF4-FFF2-40B4-BE49-F238E27FC236}">
                <a16:creationId xmlns:a16="http://schemas.microsoft.com/office/drawing/2014/main" id="{4294EB3F-61BE-431B-AB9F-AE245C2E1348}"/>
              </a:ext>
            </a:extLst>
          </p:cNvPr>
          <p:cNvSpPr>
            <a:spLocks noGrp="1"/>
          </p:cNvSpPr>
          <p:nvPr>
            <p:ph sz="quarter" idx="1"/>
          </p:nvPr>
        </p:nvSpPr>
        <p:spPr/>
        <p:txBody>
          <a:bodyPr vert="horz" lIns="91440" tIns="45720" rIns="91440" bIns="45720" anchor="t">
            <a:normAutofit fontScale="77500" lnSpcReduction="20000"/>
          </a:bodyPr>
          <a:lstStyle/>
          <a:p>
            <a:r>
              <a:rPr lang="en-US" sz="2400" dirty="0">
                <a:latin typeface="Calibri"/>
                <a:cs typeface="Calibri"/>
              </a:rPr>
              <a:t>The application period for DERA funding started on October 17, 2025, and will continue until the Grant funding is exhausted. </a:t>
            </a:r>
          </a:p>
          <a:p>
            <a:r>
              <a:rPr lang="en-US" sz="2400" dirty="0">
                <a:latin typeface="Calibri"/>
                <a:cs typeface="Calibri"/>
              </a:rPr>
              <a:t>Applications will be evaluated, and successful applicants will be awarded funds, on a first-come first-served basis.</a:t>
            </a:r>
          </a:p>
          <a:p>
            <a:r>
              <a:rPr lang="en-US" sz="2400" dirty="0">
                <a:latin typeface="Calibri"/>
                <a:cs typeface="Calibri"/>
              </a:rPr>
              <a:t>While projects from the entire state will be accepted, special consideration will be given to projects located in, or adjacent to those counties with levels of ozone at or above 95% of the NAAQS for ozone (i.e. Bernalillo, Doña Ana, Eddy, Lea, Sandoval, San Juan, and adjacent counties). </a:t>
            </a:r>
          </a:p>
          <a:p>
            <a:r>
              <a:rPr lang="en-US" sz="2400" dirty="0">
                <a:latin typeface="Calibri"/>
                <a:cs typeface="Calibri"/>
              </a:rPr>
              <a:t>The vehicle being replaced (“donor”) must be an Engine Model Year 2009 or older, unless the new vehicle is zero emission or low-NOx, in which case the donor vehicle can be any EMY. </a:t>
            </a:r>
          </a:p>
          <a:p>
            <a:r>
              <a:rPr lang="en-US" sz="2400" dirty="0">
                <a:latin typeface="Calibri"/>
                <a:cs typeface="Calibri"/>
              </a:rPr>
              <a:t>The available DERA funds consist of two separate grants.</a:t>
            </a:r>
          </a:p>
          <a:p>
            <a:pPr lvl="1"/>
            <a:r>
              <a:rPr lang="en-US" sz="2100" dirty="0">
                <a:latin typeface="Calibri"/>
                <a:cs typeface="Calibri"/>
              </a:rPr>
              <a:t>The FY22 grant is in the amount of </a:t>
            </a:r>
            <a:r>
              <a:rPr lang="en-US" sz="2100" b="1" dirty="0">
                <a:solidFill>
                  <a:srgbClr val="00B050"/>
                </a:solidFill>
                <a:latin typeface="Calibri"/>
                <a:cs typeface="Calibri"/>
              </a:rPr>
              <a:t>$139,800</a:t>
            </a:r>
            <a:r>
              <a:rPr lang="en-US" sz="2100" dirty="0">
                <a:latin typeface="Calibri"/>
                <a:cs typeface="Calibri"/>
              </a:rPr>
              <a:t>. A project funded under this grant must be completed by </a:t>
            </a:r>
            <a:r>
              <a:rPr lang="en-US" sz="2100" b="1" dirty="0">
                <a:latin typeface="Calibri"/>
                <a:cs typeface="Calibri"/>
              </a:rPr>
              <a:t>August 31, 2027</a:t>
            </a:r>
            <a:r>
              <a:rPr lang="en-US" sz="2100" dirty="0">
                <a:latin typeface="Calibri"/>
                <a:cs typeface="Calibri"/>
              </a:rPr>
              <a:t>, to allow sufficient time to process reimbursement.</a:t>
            </a:r>
          </a:p>
          <a:p>
            <a:pPr lvl="1"/>
            <a:r>
              <a:rPr lang="en-US" sz="2100" dirty="0">
                <a:latin typeface="Calibri"/>
                <a:cs typeface="Calibri"/>
              </a:rPr>
              <a:t>The FY24 grant is in the amount of </a:t>
            </a:r>
            <a:r>
              <a:rPr lang="en-US" sz="2100" b="1" dirty="0">
                <a:solidFill>
                  <a:srgbClr val="00B050"/>
                </a:solidFill>
                <a:latin typeface="Calibri"/>
                <a:cs typeface="Calibri"/>
              </a:rPr>
              <a:t>$389,000</a:t>
            </a:r>
            <a:r>
              <a:rPr lang="en-US" sz="2100" dirty="0">
                <a:latin typeface="Calibri"/>
                <a:cs typeface="Calibri"/>
              </a:rPr>
              <a:t>. A project funded under this grant must be completed by </a:t>
            </a:r>
            <a:r>
              <a:rPr lang="en-US" sz="2100" b="1" dirty="0">
                <a:latin typeface="Calibri"/>
                <a:cs typeface="Calibri"/>
              </a:rPr>
              <a:t>February 28, 2027</a:t>
            </a:r>
          </a:p>
          <a:p>
            <a:r>
              <a:rPr lang="en-US" sz="2400" dirty="0">
                <a:latin typeface="Calibri"/>
                <a:cs typeface="Calibri"/>
              </a:rPr>
              <a:t>Applications should be sent to me at neal.butt@env.nm.gov</a:t>
            </a:r>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pPr marL="0" marR="0">
              <a:lnSpc>
                <a:spcPct val="107000"/>
              </a:lnSpc>
              <a:spcBef>
                <a:spcPts val="0"/>
              </a:spcBef>
              <a:spcAft>
                <a:spcPts val="80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DERA Funding Opportunity</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8128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a:t>
            </a:fld>
            <a:endParaRPr lang="en-US"/>
          </a:p>
        </p:txBody>
      </p:sp>
      <p:sp>
        <p:nvSpPr>
          <p:cNvPr id="3" name="Content Placeholder 2">
            <a:extLst>
              <a:ext uri="{FF2B5EF4-FFF2-40B4-BE49-F238E27FC236}">
                <a16:creationId xmlns:a16="http://schemas.microsoft.com/office/drawing/2014/main" id="{4294EB3F-61BE-431B-AB9F-AE245C2E1348}"/>
              </a:ext>
            </a:extLst>
          </p:cNvPr>
          <p:cNvSpPr>
            <a:spLocks noGrp="1"/>
          </p:cNvSpPr>
          <p:nvPr>
            <p:ph sz="quarter" idx="1"/>
          </p:nvPr>
        </p:nvSpPr>
        <p:spPr/>
        <p:txBody>
          <a:bodyPr vert="horz" lIns="91440" tIns="45720" rIns="91440" bIns="45720" anchor="t">
            <a:normAutofit fontScale="77500" lnSpcReduction="20000"/>
          </a:bodyPr>
          <a:lstStyle/>
          <a:p>
            <a:r>
              <a:rPr lang="en-US" sz="2400" dirty="0">
                <a:latin typeface="Calibri"/>
                <a:cs typeface="Calibri"/>
              </a:rPr>
              <a:t>Diesel engines manufactured today are cleaner than ever before. However, because engines can operate for 30 years or more, millions of older, dirtier engines are still in use. </a:t>
            </a:r>
          </a:p>
          <a:p>
            <a:r>
              <a:rPr lang="en-US" sz="2400" dirty="0">
                <a:latin typeface="Calibri"/>
                <a:cs typeface="Calibri"/>
              </a:rPr>
              <a:t> Combustion of diesel fuel produces nitrogen oxides (NOx), fine particulate matter (PM</a:t>
            </a:r>
            <a:r>
              <a:rPr lang="en-US" sz="2400" baseline="-25000" dirty="0">
                <a:latin typeface="Calibri"/>
                <a:cs typeface="Calibri"/>
              </a:rPr>
              <a:t>2.5</a:t>
            </a:r>
            <a:r>
              <a:rPr lang="en-US" sz="2400" dirty="0">
                <a:latin typeface="Calibri"/>
                <a:cs typeface="Calibri"/>
              </a:rPr>
              <a:t>) carbon dioxide and air toxics.  Reducing exposure to diesel exhaust is especially important for human health and the environment. (e.g., asthma, ground-level ozone, acid rain, regional haze)</a:t>
            </a:r>
          </a:p>
          <a:p>
            <a:r>
              <a:rPr lang="en-US" sz="2400" dirty="0">
                <a:latin typeface="Calibri"/>
                <a:cs typeface="Calibri"/>
              </a:rPr>
              <a:t>NMED provides grant funding through the New Mexico Clean Diesel Program, for projects that reduce harmful diesel emissions from existing heavy-duty diesel-fueled vehicles and equipment.  This program is funded by EPA through the Diesel Emission Reduction Act or “DERA”.  </a:t>
            </a:r>
          </a:p>
          <a:p>
            <a:r>
              <a:rPr lang="en-US" sz="2400" dirty="0">
                <a:latin typeface="Calibri"/>
                <a:cs typeface="Calibri"/>
              </a:rPr>
              <a:t>2005 - Congress passed DERA amending the Energy Policy Act of 2005, authorizing EPA to administer a national and state-level grant and loan program to promote emissions reductions from legacy diesel engines.  Designed to reduce diesel emissions from existing diesel fleets that did not meet the federal emission standards at that time.  </a:t>
            </a:r>
          </a:p>
          <a:p>
            <a:r>
              <a:rPr lang="en-US" sz="2400" dirty="0">
                <a:latin typeface="Calibri"/>
                <a:cs typeface="Calibri"/>
              </a:rPr>
              <a:t>EPA is responsible for overseeing and distributing the DERA funds to states, who administer the program.  For more information visit EPA’s DERA Funding website </a:t>
            </a:r>
            <a:r>
              <a:rPr lang="en-US" sz="2400" dirty="0">
                <a:latin typeface="Calibri"/>
                <a:cs typeface="Calibri"/>
                <a:hlinkClick r:id="rId2"/>
              </a:rPr>
              <a:t>https://www.epa.gov/dera</a:t>
            </a:r>
            <a:r>
              <a:rPr lang="en-US" sz="2400" dirty="0">
                <a:latin typeface="Calibri"/>
                <a:cs typeface="Calibri"/>
              </a:rPr>
              <a:t> </a:t>
            </a:r>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pPr marL="0" marR="0">
              <a:lnSpc>
                <a:spcPct val="107000"/>
              </a:lnSpc>
              <a:spcBef>
                <a:spcPts val="0"/>
              </a:spcBef>
              <a:spcAft>
                <a:spcPts val="800"/>
              </a:spcAft>
            </a:pPr>
            <a:r>
              <a:rPr lang="en-US" sz="4000" b="1" dirty="0">
                <a:effectLst/>
                <a:latin typeface="Calibri" panose="020F0502020204030204" pitchFamily="34" charset="0"/>
                <a:ea typeface="Calibri" panose="020F0502020204030204" pitchFamily="34" charset="0"/>
                <a:cs typeface="Times New Roman" panose="02020603050405020304" pitchFamily="18" charset="0"/>
              </a:rPr>
              <a:t>Diesel Emissions Reduction Act</a:t>
            </a:r>
            <a:endParaRPr lang="en-US" sz="4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1049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5</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b="1" dirty="0">
                <a:effectLst/>
                <a:latin typeface="Calibri" panose="020F0502020204030204" pitchFamily="34" charset="0"/>
                <a:ea typeface="Calibri" panose="020F0502020204030204" pitchFamily="34" charset="0"/>
                <a:cs typeface="Times New Roman" panose="02020603050405020304" pitchFamily="18" charset="0"/>
              </a:rPr>
              <a:t>New Mexico Clean Diesel Program</a:t>
            </a:r>
            <a:endParaRPr lang="en-US" sz="4000" dirty="0"/>
          </a:p>
        </p:txBody>
      </p:sp>
      <p:sp>
        <p:nvSpPr>
          <p:cNvPr id="6" name="Content Placeholder 5">
            <a:extLst>
              <a:ext uri="{FF2B5EF4-FFF2-40B4-BE49-F238E27FC236}">
                <a16:creationId xmlns:a16="http://schemas.microsoft.com/office/drawing/2014/main" id="{670B20F7-03B7-4C29-9798-9BB8DB35CB1B}"/>
              </a:ext>
            </a:extLst>
          </p:cNvPr>
          <p:cNvSpPr>
            <a:spLocks noGrp="1"/>
          </p:cNvSpPr>
          <p:nvPr>
            <p:ph sz="quarter" idx="1"/>
          </p:nvPr>
        </p:nvSpPr>
        <p:spPr>
          <a:xfrm>
            <a:off x="612648" y="1447798"/>
            <a:ext cx="8153400" cy="4953001"/>
          </a:xfrm>
        </p:spPr>
        <p:txBody>
          <a:bodyPr>
            <a:normAutofit fontScale="77500" lnSpcReduction="20000"/>
          </a:bodyPr>
          <a:lstStyle/>
          <a:p>
            <a:pPr marL="320040" lvl="1">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EPA has awarded funding to NMED, who in turn, serves as a pass-through agency providing sub-grant funding through its New Mexico Clean Diesel Program, for projects that reduce harmful heavy-duty diesel emissions.  Since 2008, the Air Quality Bureau, which manages the program, has awarded over $2.3 Million in grant funding for qualifying diesel emissions reduction projects. </a:t>
            </a:r>
          </a:p>
          <a:p>
            <a:pPr marL="320040" lvl="1">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Bernalillo County Fire &amp; Rescue - Awarded $417,718 to replace a 1991 EMY diesel-fueled Class 8, Pierce Dash fire engine, with a Pierce Volterra battery electric fire engine. Engine is currently used in a supplemental role at stations across Bernalillo County in the event that a primary fire engine becomes inactive due to repairs, or a station requires additional response capacity. </a:t>
            </a:r>
          </a:p>
          <a:p>
            <a:pPr marL="320040" lvl="1">
              <a:lnSpc>
                <a:spcPct val="107000"/>
              </a:lnSpc>
              <a:spcBef>
                <a:spcPts val="0"/>
              </a:spcBef>
              <a:spcAft>
                <a:spcPts val="800"/>
              </a:spcAft>
            </a:pPr>
            <a:r>
              <a:rPr lang="en-US" sz="2000" dirty="0">
                <a:effectLst/>
                <a:latin typeface="Calibri" panose="020F0502020204030204" pitchFamily="34" charset="0"/>
                <a:ea typeface="Calibri" panose="020F0502020204030204" pitchFamily="34" charset="0"/>
                <a:cs typeface="Times New Roman" panose="02020603050405020304" pitchFamily="18" charset="0"/>
              </a:rPr>
              <a:t>United Parcel Service – Replaced 22 older diesel-fueled package cars with 16 new Class 5, CARB-certified low NOx CNG -fueled package cars. UPS was awarded $473,222.75, which is 34% of the total project cost of $1,404,432.  Under DERA, a replacement vehicle whose engine is certified to meet CARB’s optional low NOx emission standard can be reimbursed at 35%, compared to the 25% reimbursement for a replacement vehicle whose engine meets the EPA NOx emission standard. This project will remove harmful diesel emissions from Albuquerque, Santa Fe, Carlsbad, Silver City, Clovis, Hobbs and Farmington </a:t>
            </a:r>
            <a:r>
              <a:rPr lang="en-US" sz="2000" dirty="0">
                <a:ea typeface="Calibri" panose="020F0502020204030204" pitchFamily="34" charset="0"/>
                <a:cs typeface="Times New Roman" panose="02020603050405020304" pitchFamily="18" charset="0"/>
              </a:rPr>
              <a:t>by relocating all of the new vehicles to operate out of Albuquerque, and </a:t>
            </a:r>
            <a:r>
              <a:rPr lang="en-US" sz="2000" dirty="0">
                <a:effectLst/>
                <a:latin typeface="Calibri" panose="020F0502020204030204" pitchFamily="34" charset="0"/>
                <a:ea typeface="Calibri" panose="020F0502020204030204" pitchFamily="34" charset="0"/>
                <a:cs typeface="Times New Roman" panose="02020603050405020304" pitchFamily="18" charset="0"/>
              </a:rPr>
              <a:t>by switching to CNG. UPS is committed to reducing its impact on the environment and supporting the communities they serve around the world. UPS operates one of the largest airlines and one of the largest fleets of alternative fuel vehicles under the global UPS brand.</a:t>
            </a:r>
          </a:p>
        </p:txBody>
      </p:sp>
    </p:spTree>
    <p:extLst>
      <p:ext uri="{BB962C8B-B14F-4D97-AF65-F5344CB8AC3E}">
        <p14:creationId xmlns:p14="http://schemas.microsoft.com/office/powerpoint/2010/main" val="311236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6</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DERA Grant - Eligibility </a:t>
            </a:r>
          </a:p>
        </p:txBody>
      </p:sp>
      <p:sp>
        <p:nvSpPr>
          <p:cNvPr id="6" name="Content Placeholder 5">
            <a:extLst>
              <a:ext uri="{FF2B5EF4-FFF2-40B4-BE49-F238E27FC236}">
                <a16:creationId xmlns:a16="http://schemas.microsoft.com/office/drawing/2014/main" id="{670B20F7-03B7-4C29-9798-9BB8DB35CB1B}"/>
              </a:ext>
            </a:extLst>
          </p:cNvPr>
          <p:cNvSpPr>
            <a:spLocks noGrp="1"/>
          </p:cNvSpPr>
          <p:nvPr>
            <p:ph sz="quarter" idx="1"/>
          </p:nvPr>
        </p:nvSpPr>
        <p:spPr>
          <a:xfrm>
            <a:off x="612648" y="1447800"/>
            <a:ext cx="8153400" cy="4971288"/>
          </a:xfrm>
        </p:spPr>
        <p:txBody>
          <a:bodyPr>
            <a:normAutofit/>
          </a:bodyPr>
          <a:lstStyle/>
          <a:p>
            <a:r>
              <a:rPr lang="en-US" sz="2000" dirty="0"/>
              <a:t>Public or private entity or nonprofit organization, in New Mexico for three consecutive years, and whose vehicles or equipment are registered in New Mexico. (or have an International Registration Plan if applicable) </a:t>
            </a:r>
          </a:p>
          <a:p>
            <a:r>
              <a:rPr lang="en-US" sz="2000" dirty="0"/>
              <a:t>Idle-reduction technologies, aerodynamic technologies, and the retrofit or replacement of diesel vehicles and equipment.</a:t>
            </a:r>
          </a:p>
          <a:p>
            <a:r>
              <a:rPr lang="en-US" sz="2000" dirty="0"/>
              <a:t>EPA or California Air Resources Board (CARB) verified/certified technologies or vehicle, engine or equipment replacement utilizing a zero-tailpipe emissions power source.</a:t>
            </a:r>
          </a:p>
          <a:p>
            <a:r>
              <a:rPr lang="en-US" sz="2000" dirty="0"/>
              <a:t>Buses (school and Class 5+ transit); Class 5 – Class 8 heavy-duty highway vehicles (e.g., refuse, commercial transportation); marine engines; locomotives; and nonroad engines, equipment, or vehicles such as those used in construction, handling of cargo (including at ports and airports), agriculture, mining, or energy production (including stationary generators and pumps).</a:t>
            </a:r>
          </a:p>
        </p:txBody>
      </p:sp>
    </p:spTree>
    <p:extLst>
      <p:ext uri="{BB962C8B-B14F-4D97-AF65-F5344CB8AC3E}">
        <p14:creationId xmlns:p14="http://schemas.microsoft.com/office/powerpoint/2010/main" val="2926025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7</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DERA Grant - Eligibility (Continued)</a:t>
            </a:r>
          </a:p>
        </p:txBody>
      </p:sp>
      <p:sp>
        <p:nvSpPr>
          <p:cNvPr id="6" name="Content Placeholder 5">
            <a:extLst>
              <a:ext uri="{FF2B5EF4-FFF2-40B4-BE49-F238E27FC236}">
                <a16:creationId xmlns:a16="http://schemas.microsoft.com/office/drawing/2014/main" id="{670B20F7-03B7-4C29-9798-9BB8DB35CB1B}"/>
              </a:ext>
            </a:extLst>
          </p:cNvPr>
          <p:cNvSpPr>
            <a:spLocks noGrp="1"/>
          </p:cNvSpPr>
          <p:nvPr>
            <p:ph sz="quarter" idx="1"/>
          </p:nvPr>
        </p:nvSpPr>
        <p:spPr>
          <a:xfrm>
            <a:off x="612648" y="1447800"/>
            <a:ext cx="8153400" cy="4971288"/>
          </a:xfrm>
        </p:spPr>
        <p:txBody>
          <a:bodyPr>
            <a:normAutofit fontScale="47500" lnSpcReduction="20000"/>
          </a:bodyPr>
          <a:lstStyle/>
          <a:p>
            <a:r>
              <a:rPr lang="en-US" sz="5000" i="1" dirty="0"/>
              <a:t>Existing</a:t>
            </a:r>
            <a:r>
              <a:rPr lang="en-US" sz="5000" dirty="0"/>
              <a:t> vehicle, engine, or equipment must be fully </a:t>
            </a:r>
            <a:r>
              <a:rPr lang="en-US" sz="5000" i="1" dirty="0"/>
              <a:t>operational</a:t>
            </a:r>
            <a:r>
              <a:rPr lang="en-US" sz="5000" dirty="0"/>
              <a:t>.</a:t>
            </a:r>
          </a:p>
          <a:p>
            <a:r>
              <a:rPr lang="en-US" sz="5000" dirty="0"/>
              <a:t>Own and operate the </a:t>
            </a:r>
            <a:r>
              <a:rPr lang="en-US" sz="5000" i="1" dirty="0"/>
              <a:t>existing</a:t>
            </a:r>
            <a:r>
              <a:rPr lang="en-US" sz="5000" dirty="0"/>
              <a:t> vehicle or equipment during the two years prior to upgrade.</a:t>
            </a:r>
          </a:p>
          <a:p>
            <a:r>
              <a:rPr lang="en-US" sz="5000" i="1" dirty="0"/>
              <a:t>Existing</a:t>
            </a:r>
            <a:r>
              <a:rPr lang="en-US" sz="5000" dirty="0"/>
              <a:t> vehicle, engine, or equipment must have three years of </a:t>
            </a:r>
            <a:r>
              <a:rPr lang="en-US" sz="5000" i="1" dirty="0"/>
              <a:t>remaining life</a:t>
            </a:r>
            <a:r>
              <a:rPr lang="en-US" sz="5000" dirty="0"/>
              <a:t> at the time of upgrade.</a:t>
            </a:r>
          </a:p>
          <a:p>
            <a:pPr lvl="2"/>
            <a:r>
              <a:rPr lang="en-US" sz="6100" dirty="0"/>
              <a:t>  </a:t>
            </a:r>
            <a:r>
              <a:rPr lang="en-US" sz="4500" i="1" dirty="0"/>
              <a:t>Remaining life </a:t>
            </a:r>
            <a:r>
              <a:rPr lang="en-US" sz="4500" dirty="0"/>
              <a:t>is the fleet owner’s estimate of the number of years until the unit would have been retired from service if the unit were not being upgraded or scrapped because of this grant funding.</a:t>
            </a:r>
            <a:endParaRPr lang="en-US" sz="5000" i="1" dirty="0"/>
          </a:p>
          <a:p>
            <a:r>
              <a:rPr lang="en-US" sz="5000" i="1" dirty="0"/>
              <a:t>Replacement</a:t>
            </a:r>
            <a:r>
              <a:rPr lang="en-US" sz="5000" dirty="0"/>
              <a:t> vehicle, engine or equipment should resemble the replacement in </a:t>
            </a:r>
            <a:r>
              <a:rPr lang="en-US" sz="5000" i="1" dirty="0"/>
              <a:t>form and function</a:t>
            </a:r>
            <a:r>
              <a:rPr lang="en-US" sz="5000" dirty="0"/>
              <a:t>.</a:t>
            </a:r>
          </a:p>
          <a:p>
            <a:r>
              <a:rPr lang="en-US" sz="5000" dirty="0"/>
              <a:t>Funding cannot be used for the purchase of vehicles, engines, or equipment to </a:t>
            </a:r>
            <a:r>
              <a:rPr lang="en-US" sz="5000" i="1" dirty="0"/>
              <a:t>expand a fleet</a:t>
            </a:r>
            <a:r>
              <a:rPr lang="en-US" sz="5000" dirty="0"/>
              <a:t>.</a:t>
            </a:r>
          </a:p>
          <a:p>
            <a:endParaRPr lang="en-US" sz="5000" dirty="0"/>
          </a:p>
        </p:txBody>
      </p:sp>
    </p:spTree>
    <p:extLst>
      <p:ext uri="{BB962C8B-B14F-4D97-AF65-F5344CB8AC3E}">
        <p14:creationId xmlns:p14="http://schemas.microsoft.com/office/powerpoint/2010/main" val="2307380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6A770-003A-385E-7565-9E9C254C354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5D0D5E-9E91-E316-F328-2BBC2520B0F4}"/>
              </a:ext>
            </a:extLst>
          </p:cNvPr>
          <p:cNvSpPr>
            <a:spLocks noGrp="1"/>
          </p:cNvSpPr>
          <p:nvPr>
            <p:ph type="sldNum" sz="quarter" idx="12"/>
          </p:nvPr>
        </p:nvSpPr>
        <p:spPr/>
        <p:txBody>
          <a:bodyPr/>
          <a:lstStyle/>
          <a:p>
            <a:fld id="{0255DE44-24D9-468F-ACC9-DDC431174CCA}" type="slidenum">
              <a:rPr lang="en-US" smtClean="0"/>
              <a:pPr/>
              <a:t>8</a:t>
            </a:fld>
            <a:endParaRPr lang="en-US"/>
          </a:p>
        </p:txBody>
      </p:sp>
      <p:sp>
        <p:nvSpPr>
          <p:cNvPr id="4" name="Title 3">
            <a:extLst>
              <a:ext uri="{FF2B5EF4-FFF2-40B4-BE49-F238E27FC236}">
                <a16:creationId xmlns:a16="http://schemas.microsoft.com/office/drawing/2014/main" id="{44BEE783-8A79-C064-83C2-EBA3CDD896CA}"/>
              </a:ext>
            </a:extLst>
          </p:cNvPr>
          <p:cNvSpPr>
            <a:spLocks noGrp="1"/>
          </p:cNvSpPr>
          <p:nvPr>
            <p:ph type="title"/>
          </p:nvPr>
        </p:nvSpPr>
        <p:spPr/>
        <p:txBody>
          <a:bodyPr>
            <a:normAutofit/>
          </a:bodyPr>
          <a:lstStyle/>
          <a:p>
            <a:r>
              <a:rPr lang="en-US" sz="4000" dirty="0"/>
              <a:t>DERA Grant - Eligibility (Continued)</a:t>
            </a:r>
          </a:p>
        </p:txBody>
      </p:sp>
      <p:sp>
        <p:nvSpPr>
          <p:cNvPr id="6" name="Content Placeholder 5">
            <a:extLst>
              <a:ext uri="{FF2B5EF4-FFF2-40B4-BE49-F238E27FC236}">
                <a16:creationId xmlns:a16="http://schemas.microsoft.com/office/drawing/2014/main" id="{9D7B9D42-E47B-5360-B452-242FDF93BE2B}"/>
              </a:ext>
            </a:extLst>
          </p:cNvPr>
          <p:cNvSpPr>
            <a:spLocks noGrp="1"/>
          </p:cNvSpPr>
          <p:nvPr>
            <p:ph sz="quarter" idx="1"/>
          </p:nvPr>
        </p:nvSpPr>
        <p:spPr>
          <a:xfrm>
            <a:off x="612648" y="1447800"/>
            <a:ext cx="8153400" cy="4971288"/>
          </a:xfrm>
        </p:spPr>
        <p:txBody>
          <a:bodyPr>
            <a:normAutofit fontScale="40000" lnSpcReduction="20000"/>
          </a:bodyPr>
          <a:lstStyle/>
          <a:p>
            <a:r>
              <a:rPr lang="en-US" sz="5000" i="1" dirty="0"/>
              <a:t>Highway Usage</a:t>
            </a:r>
          </a:p>
          <a:p>
            <a:pPr lvl="1"/>
            <a:r>
              <a:rPr lang="en-US" sz="4700" i="1" dirty="0"/>
              <a:t>Existing</a:t>
            </a:r>
            <a:r>
              <a:rPr lang="en-US" sz="4700" dirty="0"/>
              <a:t> on-road vehicle must have accumulated at least 7,000 miles/year during the two years prior to upgrade.</a:t>
            </a:r>
          </a:p>
          <a:p>
            <a:pPr lvl="1"/>
            <a:r>
              <a:rPr lang="en-US" sz="4700" i="1" dirty="0"/>
              <a:t>Exception: If a recipient can demonstrate that a certified highway engine or vehicle is being used in a predominately nonroad application (e.g., firetrucks or utility trucks that idle for long periods to power auxiliary apparatus), engine operating hours as defined as “nonroad usage” may be used for application eligibility purposes. </a:t>
            </a:r>
          </a:p>
          <a:p>
            <a:r>
              <a:rPr lang="en-US" sz="5000" i="1" dirty="0"/>
              <a:t>Nonroad, Locomotive and Marine Usage</a:t>
            </a:r>
          </a:p>
          <a:p>
            <a:pPr lvl="1"/>
            <a:r>
              <a:rPr lang="en-US" sz="4700" i="1" dirty="0"/>
              <a:t>Agricultural Pumps: Certified nonroad agricultural pumps must operate at least 250 hours/year during the two years prior to upgrade.</a:t>
            </a:r>
          </a:p>
          <a:p>
            <a:pPr lvl="1"/>
            <a:r>
              <a:rPr lang="en-US" sz="5000" i="1" dirty="0"/>
              <a:t>All Other Nonroad Engines: Certified nonroad engines must operate at least 500 hours/year during the two years prior to upgrade.</a:t>
            </a:r>
          </a:p>
          <a:p>
            <a:pPr lvl="1"/>
            <a:r>
              <a:rPr lang="en-US" sz="5000" i="1" dirty="0"/>
              <a:t>Locomotive and Marine Usage: The existing certified locomotive and marine engines must operate at least 1,000 hours/year during the two years prior to upgrade.</a:t>
            </a:r>
            <a:endParaRPr lang="en-US" sz="5000" dirty="0"/>
          </a:p>
        </p:txBody>
      </p:sp>
    </p:spTree>
    <p:extLst>
      <p:ext uri="{BB962C8B-B14F-4D97-AF65-F5344CB8AC3E}">
        <p14:creationId xmlns:p14="http://schemas.microsoft.com/office/powerpoint/2010/main" val="3668307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7">
            <a:extLst>
              <a:ext uri="{FF2B5EF4-FFF2-40B4-BE49-F238E27FC236}">
                <a16:creationId xmlns:a16="http://schemas.microsoft.com/office/drawing/2014/main" id="{BC8212FE-E23F-41B8-AE9D-F6D677AAE3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16200000">
            <a:off x="2451798" y="3955134"/>
            <a:ext cx="2286633" cy="287121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Content Placeholder 1">
            <a:extLst>
              <a:ext uri="{FF2B5EF4-FFF2-40B4-BE49-F238E27FC236}">
                <a16:creationId xmlns:a16="http://schemas.microsoft.com/office/drawing/2014/main" id="{0DAE52E9-E2A3-4E21-87F4-734C2E81AB26}"/>
              </a:ext>
            </a:extLst>
          </p:cNvPr>
          <p:cNvSpPr>
            <a:spLocks noGrp="1"/>
          </p:cNvSpPr>
          <p:nvPr>
            <p:ph sz="quarter" idx="2"/>
          </p:nvPr>
        </p:nvSpPr>
        <p:spPr>
          <a:xfrm>
            <a:off x="537927" y="1347471"/>
            <a:ext cx="4811405" cy="2993136"/>
          </a:xfrm>
        </p:spPr>
        <p:txBody>
          <a:bodyPr>
            <a:normAutofit fontScale="25000" lnSpcReduction="20000"/>
          </a:bodyPr>
          <a:lstStyle/>
          <a:p>
            <a:endParaRPr lang="en-US" sz="2400" dirty="0">
              <a:latin typeface="Arial" panose="020B0604020202020204" pitchFamily="34" charset="0"/>
            </a:endParaRPr>
          </a:p>
          <a:p>
            <a:pPr>
              <a:buFont typeface="Wingdings" panose="05000000000000000000" pitchFamily="2" charset="2"/>
              <a:buChar char="v"/>
            </a:pPr>
            <a:r>
              <a:rPr lang="en-US" sz="8000" dirty="0">
                <a:cs typeface="Calibri" panose="020F0502020204030204" pitchFamily="34" charset="0"/>
              </a:rPr>
              <a:t>Scrapped or disabled within 90 days of being replaced</a:t>
            </a:r>
          </a:p>
          <a:p>
            <a:pPr>
              <a:buFont typeface="Wingdings" panose="05000000000000000000" pitchFamily="2" charset="2"/>
              <a:buChar char="v"/>
            </a:pPr>
            <a:r>
              <a:rPr lang="en-US" sz="8000" dirty="0">
                <a:cs typeface="Calibri" panose="020F0502020204030204" pitchFamily="34" charset="0"/>
              </a:rPr>
              <a:t>Equipment and vehicle components not part of engine or chassis may be salvaged</a:t>
            </a:r>
          </a:p>
          <a:p>
            <a:pPr>
              <a:buFont typeface="Wingdings" panose="05000000000000000000" pitchFamily="2" charset="2"/>
              <a:buChar char="v"/>
            </a:pPr>
            <a:r>
              <a:rPr lang="en-US" sz="8000" dirty="0">
                <a:cs typeface="Calibri" panose="020F0502020204030204" pitchFamily="34" charset="0"/>
              </a:rPr>
              <a:t>Drill three-by-three-inch hole in engine block and disable chassis by cutting through the frame rails on each side</a:t>
            </a:r>
          </a:p>
          <a:p>
            <a:pPr>
              <a:buFont typeface="Wingdings" panose="05000000000000000000" pitchFamily="2" charset="2"/>
              <a:buChar char="v"/>
            </a:pPr>
            <a:r>
              <a:rPr lang="en-US" sz="8000" dirty="0">
                <a:cs typeface="Calibri" panose="020F0502020204030204" pitchFamily="34" charset="0"/>
              </a:rPr>
              <a:t>Scrappage statement signed by the vehicle owner and the dismantler is required</a:t>
            </a:r>
            <a:endParaRPr lang="en-US" sz="8000" dirty="0"/>
          </a:p>
        </p:txBody>
      </p:sp>
      <p:sp>
        <p:nvSpPr>
          <p:cNvPr id="4" name="Slide Number Placeholder 3">
            <a:extLst>
              <a:ext uri="{FF2B5EF4-FFF2-40B4-BE49-F238E27FC236}">
                <a16:creationId xmlns:a16="http://schemas.microsoft.com/office/drawing/2014/main" id="{B2A46BE9-4D54-4015-B31E-30C503ACBC94}"/>
              </a:ext>
            </a:extLst>
          </p:cNvPr>
          <p:cNvSpPr>
            <a:spLocks noGrp="1"/>
          </p:cNvSpPr>
          <p:nvPr>
            <p:ph type="sldNum" sz="quarter" idx="16"/>
          </p:nvPr>
        </p:nvSpPr>
        <p:spPr/>
        <p:txBody>
          <a:bodyPr/>
          <a:lstStyle/>
          <a:p>
            <a:fld id="{0255DE44-24D9-468F-ACC9-DDC431174CCA}" type="slidenum">
              <a:rPr lang="en-US" smtClean="0"/>
              <a:pPr/>
              <a:t>9</a:t>
            </a:fld>
            <a:endParaRPr lang="en-US"/>
          </a:p>
        </p:txBody>
      </p:sp>
      <p:sp>
        <p:nvSpPr>
          <p:cNvPr id="7" name="Title 6">
            <a:extLst>
              <a:ext uri="{FF2B5EF4-FFF2-40B4-BE49-F238E27FC236}">
                <a16:creationId xmlns:a16="http://schemas.microsoft.com/office/drawing/2014/main" id="{85AB5CFC-6ABC-4EFF-8189-AC2F5B6AD452}"/>
              </a:ext>
            </a:extLst>
          </p:cNvPr>
          <p:cNvSpPr>
            <a:spLocks noGrp="1"/>
          </p:cNvSpPr>
          <p:nvPr>
            <p:ph type="title"/>
          </p:nvPr>
        </p:nvSpPr>
        <p:spPr/>
        <p:txBody>
          <a:bodyPr>
            <a:normAutofit fontScale="90000"/>
          </a:bodyPr>
          <a:lstStyle/>
          <a:p>
            <a:r>
              <a:rPr lang="en-US" dirty="0"/>
              <a:t>DERA Grant – Scrapping Vehicle, Engine or Equipment</a:t>
            </a:r>
          </a:p>
        </p:txBody>
      </p:sp>
      <p:pic>
        <p:nvPicPr>
          <p:cNvPr id="5" name="Picture 4">
            <a:extLst>
              <a:ext uri="{FF2B5EF4-FFF2-40B4-BE49-F238E27FC236}">
                <a16:creationId xmlns:a16="http://schemas.microsoft.com/office/drawing/2014/main" id="{474A6806-8522-418D-8810-4BD8FF441D4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52051" y="1795845"/>
            <a:ext cx="3054022" cy="20963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cture containing metal&#10;&#10;Description automatically generated">
            <a:extLst>
              <a:ext uri="{FF2B5EF4-FFF2-40B4-BE49-F238E27FC236}">
                <a16:creationId xmlns:a16="http://schemas.microsoft.com/office/drawing/2014/main" id="{921F101A-DAA0-98F4-7D02-9F0FF6DFCE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2051" y="4243543"/>
            <a:ext cx="3054022" cy="2290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52902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10</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Preference and Special Consideration</a:t>
            </a:r>
          </a:p>
        </p:txBody>
      </p:sp>
      <p:sp>
        <p:nvSpPr>
          <p:cNvPr id="3" name="Content Placeholder 2">
            <a:extLst>
              <a:ext uri="{FF2B5EF4-FFF2-40B4-BE49-F238E27FC236}">
                <a16:creationId xmlns:a16="http://schemas.microsoft.com/office/drawing/2014/main" id="{3A535511-A4E3-43E2-B962-CB9E59C02F55}"/>
              </a:ext>
            </a:extLst>
          </p:cNvPr>
          <p:cNvSpPr>
            <a:spLocks noGrp="1"/>
          </p:cNvSpPr>
          <p:nvPr>
            <p:ph sz="quarter" idx="1"/>
          </p:nvPr>
        </p:nvSpPr>
        <p:spPr/>
        <p:txBody>
          <a:bodyPr>
            <a:normAutofit/>
          </a:bodyPr>
          <a:lstStyle/>
          <a:p>
            <a:r>
              <a:rPr lang="en-US" sz="2000" dirty="0"/>
              <a:t>Special consideration will be given to projects located in or adjacent to those counties with levels of ozone at or above 95% of the National Ambient Air Quality Standard (NAAQS) for ozone</a:t>
            </a:r>
          </a:p>
          <a:p>
            <a:pPr lvl="1"/>
            <a:r>
              <a:rPr lang="en-US" sz="1700" dirty="0"/>
              <a:t>Bernalillo County</a:t>
            </a:r>
          </a:p>
          <a:p>
            <a:pPr lvl="1"/>
            <a:r>
              <a:rPr lang="en-US" sz="1700" dirty="0"/>
              <a:t>Doña Ana County</a:t>
            </a:r>
          </a:p>
          <a:p>
            <a:pPr lvl="1"/>
            <a:r>
              <a:rPr lang="en-US" sz="1700" dirty="0"/>
              <a:t>Eddy County</a:t>
            </a:r>
          </a:p>
          <a:p>
            <a:pPr lvl="1"/>
            <a:r>
              <a:rPr lang="en-US" sz="1700" dirty="0"/>
              <a:t>Lea County</a:t>
            </a:r>
          </a:p>
          <a:p>
            <a:pPr lvl="1"/>
            <a:r>
              <a:rPr lang="en-US" sz="1700" dirty="0"/>
              <a:t>Sandoval County</a:t>
            </a:r>
          </a:p>
          <a:p>
            <a:pPr lvl="1"/>
            <a:r>
              <a:rPr lang="en-US" sz="1700" dirty="0"/>
              <a:t>San Juan County</a:t>
            </a:r>
          </a:p>
          <a:p>
            <a:pPr lvl="1"/>
            <a:r>
              <a:rPr lang="en-US" sz="1700" dirty="0"/>
              <a:t>Adjacent counties</a:t>
            </a:r>
            <a:endParaRPr lang="en-US" sz="2000" dirty="0"/>
          </a:p>
          <a:p>
            <a:r>
              <a:rPr lang="en-US" sz="1900" dirty="0"/>
              <a:t>Information about these areas can be found in the </a:t>
            </a:r>
            <a:r>
              <a:rPr lang="en-US" sz="1900" i="1" dirty="0"/>
              <a:t>NMED Clean Diesel Program Guidance Document</a:t>
            </a:r>
            <a:r>
              <a:rPr lang="en-US" sz="1900" dirty="0"/>
              <a:t> posted on our website.</a:t>
            </a:r>
          </a:p>
        </p:txBody>
      </p:sp>
    </p:spTree>
    <p:extLst>
      <p:ext uri="{BB962C8B-B14F-4D97-AF65-F5344CB8AC3E}">
        <p14:creationId xmlns:p14="http://schemas.microsoft.com/office/powerpoint/2010/main" val="1140718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11</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Organization Information</a:t>
            </a:r>
          </a:p>
        </p:txBody>
      </p:sp>
      <p:graphicFrame>
        <p:nvGraphicFramePr>
          <p:cNvPr id="18" name="Content Placeholder 17">
            <a:extLst>
              <a:ext uri="{FF2B5EF4-FFF2-40B4-BE49-F238E27FC236}">
                <a16:creationId xmlns:a16="http://schemas.microsoft.com/office/drawing/2014/main" id="{FD91D59C-ABE7-B301-86DD-9F165BFC3CBB}"/>
              </a:ext>
            </a:extLst>
          </p:cNvPr>
          <p:cNvGraphicFramePr>
            <a:graphicFrameLocks noGrp="1"/>
          </p:cNvGraphicFramePr>
          <p:nvPr>
            <p:ph sz="quarter" idx="1"/>
            <p:extLst>
              <p:ext uri="{D42A27DB-BD31-4B8C-83A1-F6EECF244321}">
                <p14:modId xmlns:p14="http://schemas.microsoft.com/office/powerpoint/2010/main" val="3372982481"/>
              </p:ext>
            </p:extLst>
          </p:nvPr>
        </p:nvGraphicFramePr>
        <p:xfrm>
          <a:off x="349625" y="1303702"/>
          <a:ext cx="8419213" cy="5577588"/>
        </p:xfrm>
        <a:graphic>
          <a:graphicData uri="http://schemas.openxmlformats.org/drawingml/2006/table">
            <a:tbl>
              <a:tblPr firstRow="1" firstCol="1" bandRow="1"/>
              <a:tblGrid>
                <a:gridCol w="2160493">
                  <a:extLst>
                    <a:ext uri="{9D8B030D-6E8A-4147-A177-3AD203B41FA5}">
                      <a16:colId xmlns:a16="http://schemas.microsoft.com/office/drawing/2014/main" val="2729794341"/>
                    </a:ext>
                  </a:extLst>
                </a:gridCol>
                <a:gridCol w="2580503">
                  <a:extLst>
                    <a:ext uri="{9D8B030D-6E8A-4147-A177-3AD203B41FA5}">
                      <a16:colId xmlns:a16="http://schemas.microsoft.com/office/drawing/2014/main" val="637150286"/>
                    </a:ext>
                  </a:extLst>
                </a:gridCol>
                <a:gridCol w="1037995">
                  <a:extLst>
                    <a:ext uri="{9D8B030D-6E8A-4147-A177-3AD203B41FA5}">
                      <a16:colId xmlns:a16="http://schemas.microsoft.com/office/drawing/2014/main" val="4254825091"/>
                    </a:ext>
                  </a:extLst>
                </a:gridCol>
                <a:gridCol w="186437">
                  <a:extLst>
                    <a:ext uri="{9D8B030D-6E8A-4147-A177-3AD203B41FA5}">
                      <a16:colId xmlns:a16="http://schemas.microsoft.com/office/drawing/2014/main" val="1179295354"/>
                    </a:ext>
                  </a:extLst>
                </a:gridCol>
                <a:gridCol w="834102">
                  <a:extLst>
                    <a:ext uri="{9D8B030D-6E8A-4147-A177-3AD203B41FA5}">
                      <a16:colId xmlns:a16="http://schemas.microsoft.com/office/drawing/2014/main" val="4108275677"/>
                    </a:ext>
                  </a:extLst>
                </a:gridCol>
                <a:gridCol w="186437">
                  <a:extLst>
                    <a:ext uri="{9D8B030D-6E8A-4147-A177-3AD203B41FA5}">
                      <a16:colId xmlns:a16="http://schemas.microsoft.com/office/drawing/2014/main" val="2320989246"/>
                    </a:ext>
                  </a:extLst>
                </a:gridCol>
                <a:gridCol w="390155">
                  <a:extLst>
                    <a:ext uri="{9D8B030D-6E8A-4147-A177-3AD203B41FA5}">
                      <a16:colId xmlns:a16="http://schemas.microsoft.com/office/drawing/2014/main" val="745544773"/>
                    </a:ext>
                  </a:extLst>
                </a:gridCol>
                <a:gridCol w="245234">
                  <a:extLst>
                    <a:ext uri="{9D8B030D-6E8A-4147-A177-3AD203B41FA5}">
                      <a16:colId xmlns:a16="http://schemas.microsoft.com/office/drawing/2014/main" val="1242741285"/>
                    </a:ext>
                  </a:extLst>
                </a:gridCol>
                <a:gridCol w="154335">
                  <a:extLst>
                    <a:ext uri="{9D8B030D-6E8A-4147-A177-3AD203B41FA5}">
                      <a16:colId xmlns:a16="http://schemas.microsoft.com/office/drawing/2014/main" val="1793166033"/>
                    </a:ext>
                  </a:extLst>
                </a:gridCol>
                <a:gridCol w="159430">
                  <a:extLst>
                    <a:ext uri="{9D8B030D-6E8A-4147-A177-3AD203B41FA5}">
                      <a16:colId xmlns:a16="http://schemas.microsoft.com/office/drawing/2014/main" val="75741277"/>
                    </a:ext>
                  </a:extLst>
                </a:gridCol>
                <a:gridCol w="215153">
                  <a:extLst>
                    <a:ext uri="{9D8B030D-6E8A-4147-A177-3AD203B41FA5}">
                      <a16:colId xmlns:a16="http://schemas.microsoft.com/office/drawing/2014/main" val="4053594380"/>
                    </a:ext>
                  </a:extLst>
                </a:gridCol>
                <a:gridCol w="268939">
                  <a:extLst>
                    <a:ext uri="{9D8B030D-6E8A-4147-A177-3AD203B41FA5}">
                      <a16:colId xmlns:a16="http://schemas.microsoft.com/office/drawing/2014/main" val="1135427507"/>
                    </a:ext>
                  </a:extLst>
                </a:gridCol>
              </a:tblGrid>
              <a:tr h="228009">
                <a:tc gridSpan="12">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Organization Information – 40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3521072928"/>
                  </a:ext>
                </a:extLst>
              </a:tr>
              <a:tr h="228009">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Project Title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Windy City Solid Waste Vehicle Replacement Project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53193"/>
                  </a:ext>
                </a:extLst>
              </a:tr>
              <a:tr h="228009">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Number of Vehicles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1343001"/>
                  </a:ext>
                </a:extLst>
              </a:tr>
              <a:tr h="228009">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Organization Name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Windy City Public Works Department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1237990"/>
                  </a:ext>
                </a:extLst>
              </a:tr>
              <a:tr h="466646">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Responsible Official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Responsible for funding; </a:t>
                      </a:r>
                      <a:r>
                        <a:rPr lang="en-US" sz="1600" i="1" dirty="0">
                          <a:effectLst/>
                          <a:latin typeface="Calibri" panose="020F0502020204030204" pitchFamily="34" charset="0"/>
                          <a:ea typeface="Calibri" panose="020F0502020204030204" pitchFamily="34" charset="0"/>
                          <a:cs typeface="Calibri" panose="020F0502020204030204" pitchFamily="34" charset="0"/>
                        </a:rPr>
                        <a:t>Signature Authority</a:t>
                      </a:r>
                      <a:r>
                        <a:rPr lang="en-US" sz="1600" dirty="0">
                          <a:effectLst/>
                          <a:latin typeface="Calibri" panose="020F0502020204030204" pitchFamily="34" charset="0"/>
                          <a:ea typeface="Calibri" panose="020F0502020204030204" pitchFamily="34" charset="0"/>
                          <a:cs typeface="Calibri" panose="020F0502020204030204" pitchFamily="34" charset="0"/>
                        </a:rPr>
                        <a:t>; and oversight for the project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just">
                        <a:lnSpc>
                          <a:spcPct val="107000"/>
                        </a:lnSpc>
                        <a:spcBef>
                          <a:spcPts val="0"/>
                        </a:spcBef>
                        <a:spcAft>
                          <a:spcPts val="0"/>
                        </a:spcAft>
                      </a:pPr>
                      <a:r>
                        <a:rPr lang="en-US" sz="1400" b="1">
                          <a:effectLst/>
                          <a:latin typeface="Calibri" panose="020F0502020204030204" pitchFamily="34" charset="0"/>
                          <a:ea typeface="Calibri" panose="020F0502020204030204" pitchFamily="34" charset="0"/>
                          <a:cs typeface="Calibri" panose="020F0502020204030204" pitchFamily="34" charset="0"/>
                        </a:rPr>
                        <a:t>Title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r>
                        <a:rPr lang="en-US" sz="1400">
                          <a:effectLst/>
                          <a:latin typeface="Calibri" panose="020F0502020204030204" pitchFamily="34" charset="0"/>
                          <a:ea typeface="Calibri" panose="020F0502020204030204" pitchFamily="34" charset="0"/>
                          <a:cs typeface="Calibri" panose="020F0502020204030204" pitchFamily="34"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Title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r>
                        <a:rPr lang="en-US" sz="1400" b="1" dirty="0">
                          <a:effectLst/>
                          <a:latin typeface="Calibri" panose="020F0502020204030204" pitchFamily="34" charset="0"/>
                          <a:ea typeface="Calibri" panose="020F0502020204030204" pitchFamily="34" charset="0"/>
                          <a:cs typeface="Calibri" panose="020F0502020204030204" pitchFamily="34" charset="0"/>
                        </a:rPr>
                        <a:t>Title</a:t>
                      </a:r>
                      <a:endParaRPr lang="en-US" dirty="0"/>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6394984"/>
                  </a:ext>
                </a:extLst>
              </a:tr>
              <a:tr h="228009">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Mailing Address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0" marR="0" algn="just">
                        <a:lnSpc>
                          <a:spcPct val="107000"/>
                        </a:lnSpc>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61434028"/>
                  </a:ext>
                </a:extLst>
              </a:tr>
              <a:tr h="228009">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City, State, Zip</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5">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Phone Number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gridSpan="3">
                  <a:txBody>
                    <a:bodyPr/>
                    <a:lstStyle/>
                    <a:p>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sz="1400" dirty="0"/>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319410"/>
                  </a:ext>
                </a:extLst>
              </a:tr>
              <a:tr h="228009">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Cell Number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Email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pPr marL="0" marR="0" algn="just">
                        <a:lnSpc>
                          <a:spcPct val="107000"/>
                        </a:lnSpc>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1558511"/>
                  </a:ext>
                </a:extLst>
              </a:tr>
              <a:tr h="943919">
                <a:tc>
                  <a:txBody>
                    <a:bodyPr/>
                    <a:lstStyle/>
                    <a:p>
                      <a:pPr marL="0" marR="0">
                        <a:lnSpc>
                          <a:spcPct val="107000"/>
                        </a:lnSpc>
                        <a:spcBef>
                          <a:spcPts val="0"/>
                        </a:spcBef>
                        <a:spcAft>
                          <a:spcPts val="0"/>
                        </a:spcAft>
                      </a:pP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Organization’s </a:t>
                      </a:r>
                      <a:r>
                        <a:rPr lang="en-US" sz="1600" b="1" i="1" u="sng"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Unique Entity ID</a:t>
                      </a:r>
                      <a:r>
                        <a:rPr lang="en-US" sz="1600" b="1"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vs. </a:t>
                      </a:r>
                      <a:r>
                        <a:rPr lang="en-US" sz="1600" b="1">
                          <a:solidFill>
                            <a:schemeClr val="tx1"/>
                          </a:solidFill>
                          <a:effectLst/>
                          <a:latin typeface="Calibri" panose="020F0502020204030204" pitchFamily="34" charset="0"/>
                          <a:ea typeface="Calibri" panose="020F0502020204030204" pitchFamily="34" charset="0"/>
                          <a:cs typeface="Calibri" panose="020F0502020204030204" pitchFamily="34" charset="0"/>
                        </a:rPr>
                        <a:t>D-U-N-S </a:t>
                      </a:r>
                      <a:r>
                        <a:rPr lang="en-US" sz="16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Number</a:t>
                      </a:r>
                      <a:endParaRPr lang="en-US"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l">
                        <a:lnSpc>
                          <a:spcPct val="107000"/>
                        </a:lnSpc>
                        <a:spcBef>
                          <a:spcPts val="0"/>
                        </a:spcBef>
                        <a:spcAft>
                          <a:spcPts val="0"/>
                        </a:spcAft>
                      </a:pP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Applicants for a DERA Grant must have an </a:t>
                      </a:r>
                      <a:r>
                        <a:rPr lang="en-US" sz="1600" b="1"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Active Registration</a:t>
                      </a: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on SAM.gov and be in good standing at the time of Award. </a:t>
                      </a:r>
                      <a:r>
                        <a:rPr lang="en-US" sz="1600" b="0" dirty="0">
                          <a:effectLst/>
                          <a:latin typeface="Calibri" panose="020F0502020204030204" pitchFamily="34" charset="0"/>
                          <a:ea typeface="Calibri" panose="020F0502020204030204" pitchFamily="34" charset="0"/>
                          <a:cs typeface="Calibri" panose="020F0502020204030204" pitchFamily="34" charset="0"/>
                        </a:rPr>
                        <a:t>Y</a:t>
                      </a:r>
                      <a:r>
                        <a:rPr lang="en-US" sz="1600" dirty="0">
                          <a:effectLst/>
                          <a:latin typeface="Calibri" panose="020F0502020204030204" pitchFamily="34" charset="0"/>
                          <a:ea typeface="Calibri" panose="020F0502020204030204" pitchFamily="34" charset="0"/>
                          <a:cs typeface="Calibri" panose="020F0502020204030204" pitchFamily="34" charset="0"/>
                        </a:rPr>
                        <a:t>ou may apply for a DERA Grant while your SAM.gov registration is being processed if you do not already have a SAM.gov account.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l">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642716418"/>
                  </a:ext>
                </a:extLst>
              </a:tr>
              <a:tr h="466646">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Contact Person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Department’s primary contact.  Can be the same as “Responsible Official”.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Title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Title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2">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1653610"/>
                  </a:ext>
                </a:extLst>
              </a:tr>
              <a:tr h="228009">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Phone Number</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Email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Email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dirty="0"/>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2">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8130938"/>
                  </a:ext>
                </a:extLst>
              </a:tr>
              <a:tr h="943919">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Organization Type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State </a:t>
                      </a:r>
                      <a:r>
                        <a:rPr lang="en-US" sz="1600" b="1" dirty="0">
                          <a:effectLst/>
                          <a:latin typeface="MS Gothic" panose="020B0609070205080204" pitchFamily="49" charset="-128"/>
                          <a:ea typeface="Calibri" panose="020F0502020204030204" pitchFamily="34" charset="0"/>
                          <a:cs typeface="Calibri" panose="020F0502020204030204"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City </a:t>
                      </a:r>
                      <a:r>
                        <a:rPr lang="en-US" sz="1600" b="1" dirty="0">
                          <a:effectLst/>
                          <a:latin typeface="MS Gothic" panose="020B0609070205080204" pitchFamily="49" charset="-128"/>
                          <a:ea typeface="Calibri" panose="020F0502020204030204" pitchFamily="34" charset="0"/>
                          <a:cs typeface="Calibri" panose="020F0502020204030204"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County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School District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Non-Government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Other, list: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b="0" dirty="0">
                          <a:effectLst/>
                          <a:latin typeface="Calibri" panose="020F0502020204030204" pitchFamily="34" charset="0"/>
                          <a:ea typeface="Calibri" panose="020F0502020204030204" pitchFamily="34" charset="0"/>
                          <a:cs typeface="Calibri" panose="020F0502020204030204" pitchFamily="34" charset="0"/>
                        </a:rPr>
                        <a:t>Individuals are not eligible to receive funds unless they are applying on behalf of a </a:t>
                      </a:r>
                      <a:r>
                        <a:rPr lang="en-US" sz="1600" b="0" i="1" dirty="0">
                          <a:effectLst/>
                          <a:latin typeface="Calibri" panose="020F0502020204030204" pitchFamily="34" charset="0"/>
                          <a:ea typeface="Calibri" panose="020F0502020204030204" pitchFamily="34" charset="0"/>
                          <a:cs typeface="Calibri" panose="020F0502020204030204" pitchFamily="34" charset="0"/>
                        </a:rPr>
                        <a:t>public entity </a:t>
                      </a:r>
                      <a:r>
                        <a:rPr lang="en-US" sz="1600" b="0" dirty="0">
                          <a:effectLst/>
                          <a:latin typeface="Calibri" panose="020F0502020204030204" pitchFamily="34" charset="0"/>
                          <a:ea typeface="Calibri" panose="020F0502020204030204" pitchFamily="34" charset="0"/>
                          <a:cs typeface="Calibri" panose="020F0502020204030204" pitchFamily="34" charset="0"/>
                        </a:rPr>
                        <a:t>or </a:t>
                      </a:r>
                      <a:r>
                        <a:rPr lang="en-US" sz="1600" b="0" i="1" dirty="0">
                          <a:effectLst/>
                          <a:latin typeface="Calibri" panose="020F0502020204030204" pitchFamily="34" charset="0"/>
                          <a:ea typeface="Calibri" panose="020F0502020204030204" pitchFamily="34" charset="0"/>
                          <a:cs typeface="Calibri" panose="020F0502020204030204" pitchFamily="34" charset="0"/>
                        </a:rPr>
                        <a:t>private entity </a:t>
                      </a:r>
                      <a:r>
                        <a:rPr lang="en-US" sz="1600" b="0" dirty="0">
                          <a:effectLst/>
                          <a:latin typeface="Calibri" panose="020F0502020204030204" pitchFamily="34" charset="0"/>
                          <a:ea typeface="Calibri" panose="020F0502020204030204" pitchFamily="34" charset="0"/>
                          <a:cs typeface="Calibri" panose="020F0502020204030204" pitchFamily="34" charset="0"/>
                        </a:rPr>
                        <a:t>or </a:t>
                      </a:r>
                      <a:r>
                        <a:rPr lang="en-US" sz="1600" b="0" i="1" dirty="0">
                          <a:effectLst/>
                          <a:latin typeface="Calibri" panose="020F0502020204030204" pitchFamily="34" charset="0"/>
                          <a:ea typeface="Calibri" panose="020F0502020204030204" pitchFamily="34" charset="0"/>
                          <a:cs typeface="Calibri" panose="020F0502020204030204" pitchFamily="34" charset="0"/>
                        </a:rPr>
                        <a:t>nonprofit organization</a:t>
                      </a:r>
                      <a:r>
                        <a:rPr lang="en-US" sz="1600" b="0" dirty="0">
                          <a:effectLst/>
                          <a:latin typeface="Calibri" panose="020F0502020204030204" pitchFamily="34" charset="0"/>
                          <a:ea typeface="Calibri" panose="020F0502020204030204" pitchFamily="34" charset="0"/>
                          <a:cs typeface="Calibri" panose="020F0502020204030204" pitchFamily="34" charset="0"/>
                        </a:rPr>
                        <a:t>.</a:t>
                      </a:r>
                      <a:endParaRPr lang="en-US" sz="1600" b="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400" b="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2841259"/>
                  </a:ext>
                </a:extLst>
              </a:tr>
              <a:tr h="228009">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Fleet Address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just">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863311295"/>
                  </a:ext>
                </a:extLst>
              </a:tr>
              <a:tr h="233221">
                <a:tc>
                  <a:txBody>
                    <a:bodyPr/>
                    <a:lstStyle/>
                    <a:p>
                      <a:pPr marL="0" marR="0">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City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County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4">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Zip Code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gridSpan="2">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tc hMerge="1">
                  <a:txBody>
                    <a:bodyPr/>
                    <a:lstStyle/>
                    <a:p>
                      <a:pPr marL="0" marR="0" algn="just">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0607" marR="306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9986543"/>
                  </a:ext>
                </a:extLst>
              </a:tr>
            </a:tbl>
          </a:graphicData>
        </a:graphic>
      </p:graphicFrame>
    </p:spTree>
    <p:extLst>
      <p:ext uri="{BB962C8B-B14F-4D97-AF65-F5344CB8AC3E}">
        <p14:creationId xmlns:p14="http://schemas.microsoft.com/office/powerpoint/2010/main" val="688958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12</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Description of Applicant’s Organization</a:t>
            </a:r>
          </a:p>
        </p:txBody>
      </p:sp>
      <p:graphicFrame>
        <p:nvGraphicFramePr>
          <p:cNvPr id="6" name="Content Placeholder 5">
            <a:extLst>
              <a:ext uri="{FF2B5EF4-FFF2-40B4-BE49-F238E27FC236}">
                <a16:creationId xmlns:a16="http://schemas.microsoft.com/office/drawing/2014/main" id="{A2EA927D-3E87-6F37-829A-C7AFD718E07F}"/>
              </a:ext>
            </a:extLst>
          </p:cNvPr>
          <p:cNvGraphicFramePr>
            <a:graphicFrameLocks noGrp="1"/>
          </p:cNvGraphicFramePr>
          <p:nvPr>
            <p:ph sz="quarter" idx="1"/>
            <p:extLst>
              <p:ext uri="{D42A27DB-BD31-4B8C-83A1-F6EECF244321}">
                <p14:modId xmlns:p14="http://schemas.microsoft.com/office/powerpoint/2010/main" val="3214933113"/>
              </p:ext>
            </p:extLst>
          </p:nvPr>
        </p:nvGraphicFramePr>
        <p:xfrm>
          <a:off x="1069848" y="1403286"/>
          <a:ext cx="7536226" cy="4669951"/>
        </p:xfrm>
        <a:graphic>
          <a:graphicData uri="http://schemas.openxmlformats.org/drawingml/2006/table">
            <a:tbl>
              <a:tblPr firstRow="1" firstCol="1" bandRow="1"/>
              <a:tblGrid>
                <a:gridCol w="7536226">
                  <a:extLst>
                    <a:ext uri="{9D8B030D-6E8A-4147-A177-3AD203B41FA5}">
                      <a16:colId xmlns:a16="http://schemas.microsoft.com/office/drawing/2014/main" val="4109685733"/>
                    </a:ext>
                  </a:extLst>
                </a:gridCol>
              </a:tblGrid>
              <a:tr h="375749">
                <a:tc>
                  <a:txBody>
                    <a:bodyPr/>
                    <a:lstStyle/>
                    <a:p>
                      <a:pPr marL="0" marR="0" algn="just">
                        <a:spcBef>
                          <a:spcPts val="0"/>
                        </a:spcBef>
                        <a:spcAft>
                          <a:spcPts val="0"/>
                        </a:spcAft>
                      </a:pP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Description of Applicant’s Organization – 10 Points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5524570"/>
                  </a:ext>
                </a:extLst>
              </a:tr>
              <a:tr h="1308196">
                <a:tc>
                  <a:txBody>
                    <a:bodyPr/>
                    <a:lstStyle/>
                    <a:p>
                      <a:pPr marL="0" marR="0" algn="just">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Describe your organization’s size and type of work performed. If the proposed vehicle(s) operate </a:t>
                      </a:r>
                      <a:r>
                        <a:rPr lang="en-US" sz="1600" i="1" dirty="0">
                          <a:effectLst/>
                          <a:latin typeface="Calibri" panose="020F0502020204030204" pitchFamily="34" charset="0"/>
                          <a:ea typeface="Calibri" panose="020F0502020204030204" pitchFamily="34" charset="0"/>
                          <a:cs typeface="Calibri" panose="020F0502020204030204" pitchFamily="34" charset="0"/>
                        </a:rPr>
                        <a:t>outside</a:t>
                      </a:r>
                      <a:r>
                        <a:rPr lang="en-US" sz="1600" dirty="0">
                          <a:effectLst/>
                          <a:latin typeface="Calibri" panose="020F0502020204030204" pitchFamily="34" charset="0"/>
                          <a:ea typeface="Calibri" panose="020F0502020204030204" pitchFamily="34" charset="0"/>
                          <a:cs typeface="Calibri" panose="020F0502020204030204" pitchFamily="34" charset="0"/>
                        </a:rPr>
                        <a:t> of the State</a:t>
                      </a:r>
                      <a:r>
                        <a:rPr lang="en-US" sz="1600" b="1" i="1" baseline="30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r>
                        <a:rPr lang="en-US" sz="1600" dirty="0">
                          <a:effectLst/>
                          <a:latin typeface="Calibri" panose="020F0502020204030204" pitchFamily="34" charset="0"/>
                          <a:ea typeface="Calibri" panose="020F0502020204030204" pitchFamily="34" charset="0"/>
                          <a:cs typeface="Calibri" panose="020F0502020204030204" pitchFamily="34" charset="0"/>
                        </a:rPr>
                        <a:t>, provide the percentage of time your organization will operate the affected equipment </a:t>
                      </a:r>
                      <a:r>
                        <a:rPr lang="en-US" sz="1600" i="1" dirty="0">
                          <a:effectLst/>
                          <a:latin typeface="Calibri" panose="020F0502020204030204" pitchFamily="34" charset="0"/>
                          <a:ea typeface="Calibri" panose="020F0502020204030204" pitchFamily="34" charset="0"/>
                          <a:cs typeface="Calibri" panose="020F0502020204030204" pitchFamily="34" charset="0"/>
                        </a:rPr>
                        <a:t>within</a:t>
                      </a:r>
                      <a:r>
                        <a:rPr lang="en-US" sz="1600" dirty="0">
                          <a:effectLst/>
                          <a:latin typeface="Calibri" panose="020F0502020204030204" pitchFamily="34" charset="0"/>
                          <a:ea typeface="Calibri" panose="020F0502020204030204" pitchFamily="34" charset="0"/>
                          <a:cs typeface="Calibri" panose="020F0502020204030204" pitchFamily="34" charset="0"/>
                        </a:rPr>
                        <a:t> New Mexico. Include other information, such as number of hours and/or miles traveled </a:t>
                      </a:r>
                      <a:r>
                        <a:rPr lang="en-US" sz="1600" i="1" dirty="0">
                          <a:effectLst/>
                          <a:latin typeface="Calibri" panose="020F0502020204030204" pitchFamily="34" charset="0"/>
                          <a:ea typeface="Calibri" panose="020F0502020204030204" pitchFamily="34" charset="0"/>
                          <a:cs typeface="Calibri" panose="020F0502020204030204" pitchFamily="34" charset="0"/>
                        </a:rPr>
                        <a:t>within</a:t>
                      </a:r>
                      <a:r>
                        <a:rPr lang="en-US" sz="1600" dirty="0">
                          <a:effectLst/>
                          <a:latin typeface="Calibri" panose="020F0502020204030204" pitchFamily="34" charset="0"/>
                          <a:ea typeface="Calibri" panose="020F0502020204030204" pitchFamily="34" charset="0"/>
                          <a:cs typeface="Calibri" panose="020F0502020204030204" pitchFamily="34" charset="0"/>
                        </a:rPr>
                        <a:t> the State. Also include any environmental measures utilized by the organization, such as anti-idling policies that reduce emissions.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12560848"/>
                  </a:ext>
                </a:extLst>
              </a:tr>
              <a:tr h="2254486">
                <a:tc>
                  <a:txBody>
                    <a:bodyPr/>
                    <a:lstStyle/>
                    <a:p>
                      <a:pPr marL="0" marR="0" algn="just">
                        <a:spcBef>
                          <a:spcPts val="0"/>
                        </a:spcBef>
                        <a:spcAft>
                          <a:spcPts val="0"/>
                        </a:spcAft>
                      </a:pPr>
                      <a:r>
                        <a:rPr lang="en-US" sz="1100" dirty="0">
                          <a:effectLst/>
                          <a:latin typeface="Calibri" panose="020F0502020204030204" pitchFamily="34" charset="0"/>
                          <a:ea typeface="Calibri" panose="020F0502020204030204" pitchFamily="34" charset="0"/>
                          <a:cs typeface="Calibri" panose="020F0502020204030204" pitchFamily="34" charset="0"/>
                        </a:rPr>
                        <a:t> </a:t>
                      </a:r>
                    </a:p>
                    <a:p>
                      <a:pPr marL="0" marR="0" algn="just">
                        <a:spcBef>
                          <a:spcPts val="0"/>
                        </a:spcBef>
                        <a:spcAft>
                          <a:spcPts val="0"/>
                        </a:spcAft>
                      </a:pPr>
                      <a:endParaRPr lang="en-US" sz="1100" b="1" dirty="0">
                        <a:effectLst/>
                        <a:latin typeface="Calibri" panose="020F0502020204030204" pitchFamily="34" charset="0"/>
                        <a:ea typeface="Calibri" panose="020F0502020204030204" pitchFamily="34" charset="0"/>
                        <a:cs typeface="Calibri" panose="020F0502020204030204" pitchFamily="34" charset="0"/>
                      </a:endParaRPr>
                    </a:p>
                    <a:p>
                      <a:pPr marL="0" marR="0" algn="just">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Appendix A- Documentation Verifying the Operating Time in New Mexico</a:t>
                      </a:r>
                      <a:r>
                        <a:rPr lang="en-US" sz="1600" dirty="0">
                          <a:effectLst/>
                          <a:latin typeface="Calibri" panose="020F0502020204030204" pitchFamily="34" charset="0"/>
                          <a:ea typeface="Calibri" panose="020F0502020204030204" pitchFamily="34" charset="0"/>
                          <a:cs typeface="Calibri" panose="020F0502020204030204" pitchFamily="34" charset="0"/>
                        </a:rPr>
                        <a:t>.  NMED does not have a standardized template, so by whatever means the applicant is able to document the estimated number of hours and/or miles traveled in the State showing that the equipment operates </a:t>
                      </a:r>
                      <a:r>
                        <a:rPr lang="en-US" sz="1600" i="1" dirty="0">
                          <a:effectLst/>
                          <a:latin typeface="Calibri" panose="020F0502020204030204" pitchFamily="34" charset="0"/>
                          <a:ea typeface="Calibri" panose="020F0502020204030204" pitchFamily="34" charset="0"/>
                          <a:cs typeface="Calibri" panose="020F0502020204030204" pitchFamily="34" charset="0"/>
                        </a:rPr>
                        <a:t>within</a:t>
                      </a:r>
                      <a:r>
                        <a:rPr lang="en-US" sz="1600" dirty="0">
                          <a:effectLst/>
                          <a:latin typeface="Calibri" panose="020F0502020204030204" pitchFamily="34" charset="0"/>
                          <a:ea typeface="Calibri" panose="020F0502020204030204" pitchFamily="34" charset="0"/>
                          <a:cs typeface="Calibri" panose="020F0502020204030204" pitchFamily="34" charset="0"/>
                        </a:rPr>
                        <a:t> the State at least 75% of the time will be acceptable.  </a:t>
                      </a:r>
                      <a:r>
                        <a:rPr lang="en-US"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If your vehicle does </a:t>
                      </a:r>
                      <a:r>
                        <a:rPr lang="en-US" sz="16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a:t>
                      </a:r>
                      <a:r>
                        <a:rPr lang="en-US"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operate outside of New Mexico, then verification is </a:t>
                      </a:r>
                      <a:r>
                        <a:rPr lang="en-US" sz="1600"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not</a:t>
                      </a:r>
                      <a:r>
                        <a:rPr lang="en-US"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necessary.</a:t>
                      </a:r>
                      <a:endParaRPr lang="en-US"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8868853"/>
                  </a:ext>
                </a:extLst>
              </a:tr>
              <a:tr h="563621">
                <a:tc>
                  <a:txBody>
                    <a:bodyPr/>
                    <a:lstStyle/>
                    <a:p>
                      <a:pPr marL="0" marR="0" algn="just">
                        <a:spcBef>
                          <a:spcPts val="0"/>
                        </a:spcBef>
                        <a:spcAft>
                          <a:spcPts val="0"/>
                        </a:spcAft>
                      </a:pPr>
                      <a:r>
                        <a:rPr lang="en-US" sz="1600" b="1"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1.</a:t>
                      </a:r>
                      <a:r>
                        <a:rPr lang="en-US" sz="16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Vehicles/equipment must operate </a:t>
                      </a:r>
                      <a:r>
                        <a:rPr lang="en-US" sz="1600" b="1" i="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within</a:t>
                      </a:r>
                      <a:r>
                        <a:rPr lang="en-US" sz="16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 the State at least 75% of the time.</a:t>
                      </a:r>
                      <a:r>
                        <a:rPr lang="en-US" sz="1600" dirty="0">
                          <a:effectLst/>
                          <a:latin typeface="Calibri" panose="020F0502020204030204" pitchFamily="34" charset="0"/>
                          <a:ea typeface="Calibri" panose="020F0502020204030204" pitchFamily="34" charset="0"/>
                          <a:cs typeface="Calibri" panose="020F0502020204030204" pitchFamily="34" charset="0"/>
                        </a:rPr>
                        <a:t> The applicant </a:t>
                      </a:r>
                      <a:r>
                        <a:rPr lang="en-US" sz="1600" b="1" dirty="0">
                          <a:effectLst/>
                          <a:latin typeface="Calibri" panose="020F0502020204030204" pitchFamily="34" charset="0"/>
                          <a:ea typeface="Calibri" panose="020F0502020204030204" pitchFamily="34" charset="0"/>
                          <a:cs typeface="Calibri" panose="020F0502020204030204" pitchFamily="34" charset="0"/>
                        </a:rPr>
                        <a:t>MUST</a:t>
                      </a:r>
                      <a:r>
                        <a:rPr lang="en-US" sz="1600" dirty="0">
                          <a:effectLst/>
                          <a:latin typeface="Calibri" panose="020F0502020204030204" pitchFamily="34" charset="0"/>
                          <a:ea typeface="Calibri" panose="020F0502020204030204" pitchFamily="34" charset="0"/>
                          <a:cs typeface="Calibri" panose="020F0502020204030204" pitchFamily="34" charset="0"/>
                        </a:rPr>
                        <a:t> provide documentation verifying the operating time </a:t>
                      </a:r>
                      <a:r>
                        <a:rPr lang="en-US" sz="1600" i="1" dirty="0">
                          <a:effectLst/>
                          <a:latin typeface="Calibri" panose="020F0502020204030204" pitchFamily="34" charset="0"/>
                          <a:ea typeface="Calibri" panose="020F0502020204030204" pitchFamily="34" charset="0"/>
                          <a:cs typeface="Calibri" panose="020F0502020204030204" pitchFamily="34" charset="0"/>
                        </a:rPr>
                        <a:t>within</a:t>
                      </a:r>
                      <a:r>
                        <a:rPr lang="en-US" sz="1600" dirty="0">
                          <a:effectLst/>
                          <a:latin typeface="Calibri" panose="020F0502020204030204" pitchFamily="34" charset="0"/>
                          <a:ea typeface="Calibri" panose="020F0502020204030204" pitchFamily="34" charset="0"/>
                          <a:cs typeface="Calibri" panose="020F0502020204030204" pitchFamily="34" charset="0"/>
                        </a:rPr>
                        <a:t> the state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A</a:t>
                      </a:r>
                      <a:r>
                        <a:rPr lang="en-US" sz="1600" dirty="0">
                          <a:effectLst/>
                          <a:latin typeface="Calibri" panose="020F0502020204030204" pitchFamily="34" charset="0"/>
                          <a:ea typeface="Calibri" panose="020F0502020204030204" pitchFamily="34" charset="0"/>
                          <a:cs typeface="Calibri" panose="020F0502020204030204" pitchFamily="34"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32024654"/>
                  </a:ext>
                </a:extLst>
              </a:tr>
            </a:tbl>
          </a:graphicData>
        </a:graphic>
      </p:graphicFrame>
    </p:spTree>
    <p:extLst>
      <p:ext uri="{BB962C8B-B14F-4D97-AF65-F5344CB8AC3E}">
        <p14:creationId xmlns:p14="http://schemas.microsoft.com/office/powerpoint/2010/main" val="585255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13</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Application – Project Funding</a:t>
            </a:r>
          </a:p>
        </p:txBody>
      </p:sp>
      <p:graphicFrame>
        <p:nvGraphicFramePr>
          <p:cNvPr id="6" name="Content Placeholder 5">
            <a:extLst>
              <a:ext uri="{FF2B5EF4-FFF2-40B4-BE49-F238E27FC236}">
                <a16:creationId xmlns:a16="http://schemas.microsoft.com/office/drawing/2014/main" id="{E9543A22-9A5C-B24B-AA9B-F741B0C388F8}"/>
              </a:ext>
            </a:extLst>
          </p:cNvPr>
          <p:cNvGraphicFramePr>
            <a:graphicFrameLocks noGrp="1"/>
          </p:cNvGraphicFramePr>
          <p:nvPr>
            <p:ph sz="quarter" idx="1"/>
            <p:extLst>
              <p:ext uri="{D42A27DB-BD31-4B8C-83A1-F6EECF244321}">
                <p14:modId xmlns:p14="http://schemas.microsoft.com/office/powerpoint/2010/main" val="3888459725"/>
              </p:ext>
            </p:extLst>
          </p:nvPr>
        </p:nvGraphicFramePr>
        <p:xfrm>
          <a:off x="1231271" y="1412342"/>
          <a:ext cx="7374802" cy="5258767"/>
        </p:xfrm>
        <a:graphic>
          <a:graphicData uri="http://schemas.openxmlformats.org/drawingml/2006/table">
            <a:tbl>
              <a:tblPr firstRow="1" firstCol="1" bandRow="1"/>
              <a:tblGrid>
                <a:gridCol w="1765887">
                  <a:extLst>
                    <a:ext uri="{9D8B030D-6E8A-4147-A177-3AD203B41FA5}">
                      <a16:colId xmlns:a16="http://schemas.microsoft.com/office/drawing/2014/main" val="511660445"/>
                    </a:ext>
                  </a:extLst>
                </a:gridCol>
                <a:gridCol w="3248097">
                  <a:extLst>
                    <a:ext uri="{9D8B030D-6E8A-4147-A177-3AD203B41FA5}">
                      <a16:colId xmlns:a16="http://schemas.microsoft.com/office/drawing/2014/main" val="266808105"/>
                    </a:ext>
                  </a:extLst>
                </a:gridCol>
                <a:gridCol w="2360818">
                  <a:extLst>
                    <a:ext uri="{9D8B030D-6E8A-4147-A177-3AD203B41FA5}">
                      <a16:colId xmlns:a16="http://schemas.microsoft.com/office/drawing/2014/main" val="520472989"/>
                    </a:ext>
                  </a:extLst>
                </a:gridCol>
              </a:tblGrid>
              <a:tr h="194334">
                <a:tc gridSpan="3">
                  <a:txBody>
                    <a:bodyPr/>
                    <a:lstStyle/>
                    <a:p>
                      <a:pPr marL="0" marR="0" algn="just">
                        <a:lnSpc>
                          <a:spcPct val="107000"/>
                        </a:lnSpc>
                        <a:spcBef>
                          <a:spcPts val="0"/>
                        </a:spcBef>
                        <a:spcAft>
                          <a:spcPts val="0"/>
                        </a:spcAft>
                      </a:pP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Project Funding – 5 Points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40493215"/>
                  </a:ext>
                </a:extLst>
              </a:tr>
              <a:tr h="194334">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Funding Requested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250,000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1770870"/>
                  </a:ext>
                </a:extLst>
              </a:tr>
              <a:tr h="194334">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Cost Share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b="1" u="sng" dirty="0">
                          <a:effectLst/>
                          <a:latin typeface="Calibri" panose="020F0502020204030204" pitchFamily="34" charset="0"/>
                          <a:ea typeface="Calibri" panose="020F0502020204030204" pitchFamily="34" charset="0"/>
                          <a:cs typeface="Calibri" panose="020F0502020204030204" pitchFamily="34" charset="0"/>
                        </a:rPr>
                        <a:t>$   750,000</a:t>
                      </a:r>
                      <a:endParaRPr lang="en-US" sz="16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200" b="1">
                          <a:effectLst/>
                          <a:latin typeface="Calibri" panose="020F0502020204030204" pitchFamily="34" charset="0"/>
                          <a:ea typeface="Calibri" panose="020F0502020204030204" pitchFamily="34" charset="0"/>
                          <a:cs typeface="Calibri" panose="020F0502020204030204" pitchFamily="34"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209014"/>
                  </a:ext>
                </a:extLst>
              </a:tr>
              <a:tr h="194334">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Project Cost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$1,000,000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856465"/>
                  </a:ext>
                </a:extLst>
              </a:tr>
              <a:tr h="194334">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Scrap Value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07000"/>
                        </a:lnSpc>
                        <a:spcBef>
                          <a:spcPts val="0"/>
                        </a:spcBef>
                        <a:spcAft>
                          <a:spcPts val="0"/>
                        </a:spcAft>
                      </a:pPr>
                      <a:r>
                        <a:rPr lang="en-US" sz="1600" b="1" u="dbl" baseline="0" dirty="0">
                          <a:effectLst/>
                          <a:latin typeface="Calibri" panose="020F0502020204030204" pitchFamily="34" charset="0"/>
                          <a:ea typeface="Calibri" panose="020F0502020204030204" pitchFamily="34" charset="0"/>
                          <a:cs typeface="Calibri" panose="020F0502020204030204" pitchFamily="34" charset="0"/>
                        </a:rPr>
                        <a:t>$        1,000</a:t>
                      </a:r>
                      <a:endParaRPr lang="en-US" sz="1600" u="dbl" baseline="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873726176"/>
                  </a:ext>
                </a:extLst>
              </a:tr>
              <a:tr h="194334">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Total Project Cost</a:t>
                      </a:r>
                      <a:r>
                        <a:rPr lang="en-US" sz="1800" b="1" baseline="300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endPar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    999,000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751033484"/>
                  </a:ext>
                </a:extLst>
              </a:tr>
              <a:tr h="2433397">
                <a:tc gridSpan="3">
                  <a:txBody>
                    <a:bodyPr/>
                    <a:lstStyle/>
                    <a:p>
                      <a:pPr marL="0" marR="0" algn="just">
                        <a:lnSpc>
                          <a:spcPct val="107000"/>
                        </a:lnSpc>
                        <a:spcBef>
                          <a:spcPts val="0"/>
                        </a:spcBef>
                        <a:spcAft>
                          <a:spcPts val="0"/>
                        </a:spcAft>
                      </a:pPr>
                      <a:r>
                        <a:rPr lang="en-US" sz="1600" b="1" u="sng" dirty="0">
                          <a:effectLst/>
                          <a:latin typeface="Calibri" panose="020F0502020204030204" pitchFamily="34" charset="0"/>
                          <a:ea typeface="Calibri" panose="020F0502020204030204" pitchFamily="34" charset="0"/>
                          <a:cs typeface="Calibri" panose="020F0502020204030204" pitchFamily="34" charset="0"/>
                        </a:rPr>
                        <a:t>Will a funding waiver be requested </a:t>
                      </a:r>
                      <a:r>
                        <a:rPr lang="en-US" sz="1600" b="1" u="sng"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u="sng" dirty="0">
                          <a:effectLst/>
                          <a:latin typeface="Calibri" panose="020F0502020204030204" pitchFamily="34" charset="0"/>
                          <a:ea typeface="Calibri" panose="020F0502020204030204" pitchFamily="34" charset="0"/>
                          <a:cs typeface="Calibri" panose="020F0502020204030204" pitchFamily="34" charset="0"/>
                        </a:rPr>
                        <a:t> Yes   </a:t>
                      </a:r>
                      <a:r>
                        <a:rPr lang="en-US" sz="1600" b="1" u="sng"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u="sng" dirty="0">
                          <a:effectLst/>
                          <a:latin typeface="Calibri" panose="020F0502020204030204" pitchFamily="34" charset="0"/>
                          <a:ea typeface="Calibri" panose="020F0502020204030204" pitchFamily="34" charset="0"/>
                          <a:cs typeface="Calibri" panose="020F0502020204030204" pitchFamily="34" charset="0"/>
                        </a:rPr>
                        <a:t> No </a:t>
                      </a:r>
                      <a:endParaRPr lang="en-US" sz="1600" u="sng"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If the applicant is unable to meet the specific required cost share for that type of project as stipulated by the guidance, and requests that the percentage contributed by EPA be increased. </a:t>
                      </a: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NMED will consider, on a case-by-case basis, and submit to EPA for approval, requests for waivers from programmatic requirements; only for non-statutory or non-regulatory requirements. The State must obtain EPA approval for any waiver request </a:t>
                      </a:r>
                      <a:r>
                        <a:rPr lang="en-US" sz="1600" i="1" dirty="0">
                          <a:effectLst/>
                          <a:latin typeface="Calibri" panose="020F0502020204030204" pitchFamily="34" charset="0"/>
                          <a:ea typeface="Calibri" panose="020F0502020204030204" pitchFamily="34" charset="0"/>
                          <a:cs typeface="Calibri" panose="020F0502020204030204" pitchFamily="34" charset="0"/>
                        </a:rPr>
                        <a:t>before commencing any work or the expenditure of funds </a:t>
                      </a:r>
                      <a:r>
                        <a:rPr lang="en-US" sz="1600" dirty="0">
                          <a:effectLst/>
                          <a:latin typeface="Calibri" panose="020F0502020204030204" pitchFamily="34" charset="0"/>
                          <a:ea typeface="Calibri" panose="020F0502020204030204" pitchFamily="34" charset="0"/>
                          <a:cs typeface="Calibri" panose="020F0502020204030204" pitchFamily="34" charset="0"/>
                        </a:rPr>
                        <a:t>on a project involving a waiver request.</a:t>
                      </a:r>
                      <a:r>
                        <a:rPr lang="en-US" sz="1600" b="1"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818783"/>
                  </a:ext>
                </a:extLst>
              </a:tr>
              <a:tr h="194334">
                <a:tc gridSpan="3">
                  <a:txBody>
                    <a:bodyPr/>
                    <a:lstStyle/>
                    <a:p>
                      <a:pPr marL="0" marR="0" algn="l">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If yes, the applicant will need to provide a detailed justification for the waiver if selected.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55704929"/>
                  </a:ext>
                </a:extLst>
              </a:tr>
              <a:tr h="191234">
                <a:tc gridSpan="3">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Is the applicant interested in the funding if a waiver request is denied?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Yes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6838702"/>
                  </a:ext>
                </a:extLst>
              </a:tr>
              <a:tr h="397640">
                <a:tc gridSpan="3">
                  <a:txBody>
                    <a:bodyPr/>
                    <a:lstStyle/>
                    <a:p>
                      <a:pPr marL="0" marR="0" algn="just">
                        <a:lnSpc>
                          <a:spcPct val="107000"/>
                        </a:lnSpc>
                        <a:spcBef>
                          <a:spcPts val="0"/>
                        </a:spcBef>
                        <a:spcAft>
                          <a:spcPts val="0"/>
                        </a:spcAft>
                      </a:pPr>
                      <a:r>
                        <a:rPr lang="en-US" sz="18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a:t>
                      </a:r>
                      <a:r>
                        <a:rPr lang="en-US" sz="1600" dirty="0">
                          <a:effectLst/>
                          <a:latin typeface="Calibri" panose="020F0502020204030204" pitchFamily="34" charset="0"/>
                          <a:ea typeface="Calibri" panose="020F0502020204030204" pitchFamily="34" charset="0"/>
                          <a:cs typeface="Calibri" panose="020F0502020204030204" pitchFamily="34" charset="0"/>
                        </a:rPr>
                        <a:t>Total project cost for engine and vehicle replacements is the project cost minus scrap value from disabled engine or vehicle.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03012706"/>
                  </a:ext>
                </a:extLst>
              </a:tr>
            </a:tbl>
          </a:graphicData>
        </a:graphic>
      </p:graphicFrame>
    </p:spTree>
    <p:extLst>
      <p:ext uri="{BB962C8B-B14F-4D97-AF65-F5344CB8AC3E}">
        <p14:creationId xmlns:p14="http://schemas.microsoft.com/office/powerpoint/2010/main" val="1339491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14</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Application – Project Location</a:t>
            </a:r>
          </a:p>
        </p:txBody>
      </p:sp>
      <p:graphicFrame>
        <p:nvGraphicFramePr>
          <p:cNvPr id="7" name="Content Placeholder 6">
            <a:extLst>
              <a:ext uri="{FF2B5EF4-FFF2-40B4-BE49-F238E27FC236}">
                <a16:creationId xmlns:a16="http://schemas.microsoft.com/office/drawing/2014/main" id="{92BEA67E-1BD1-4EA6-9E22-6DFDD77D28D7}"/>
              </a:ext>
            </a:extLst>
          </p:cNvPr>
          <p:cNvGraphicFramePr>
            <a:graphicFrameLocks noGrp="1"/>
          </p:cNvGraphicFramePr>
          <p:nvPr>
            <p:ph sz="quarter" idx="1"/>
            <p:extLst>
              <p:ext uri="{D42A27DB-BD31-4B8C-83A1-F6EECF244321}">
                <p14:modId xmlns:p14="http://schemas.microsoft.com/office/powerpoint/2010/main" val="3628835585"/>
              </p:ext>
            </p:extLst>
          </p:nvPr>
        </p:nvGraphicFramePr>
        <p:xfrm>
          <a:off x="1069848" y="1566251"/>
          <a:ext cx="7536226" cy="4539909"/>
        </p:xfrm>
        <a:graphic>
          <a:graphicData uri="http://schemas.openxmlformats.org/drawingml/2006/table">
            <a:tbl>
              <a:tblPr firstRow="1" firstCol="1" bandRow="1"/>
              <a:tblGrid>
                <a:gridCol w="7536226">
                  <a:extLst>
                    <a:ext uri="{9D8B030D-6E8A-4147-A177-3AD203B41FA5}">
                      <a16:colId xmlns:a16="http://schemas.microsoft.com/office/drawing/2014/main" val="3533036671"/>
                    </a:ext>
                  </a:extLst>
                </a:gridCol>
              </a:tblGrid>
              <a:tr h="213311">
                <a:tc>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Project Location – 5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604757237"/>
                  </a:ext>
                </a:extLst>
              </a:tr>
              <a:tr h="209942">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Will the vehicle(s) reside within New Mexico?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Yes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No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8302670"/>
                  </a:ext>
                </a:extLst>
              </a:tr>
              <a:tr h="209942">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Will the vehicle(s) permanently reside at the project address?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Yes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4298129"/>
                  </a:ext>
                </a:extLst>
              </a:tr>
              <a:tr h="209942">
                <a:tc>
                  <a:txBody>
                    <a:bodyPr/>
                    <a:lstStyle/>
                    <a:p>
                      <a:pPr marL="0" marR="0" algn="just">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Calibri" panose="020F0502020204030204" pitchFamily="34" charset="0"/>
                        </a:rPr>
                        <a:t>Will the vehicle(s) operate under an International Registration Plan?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Yes   </a:t>
                      </a:r>
                      <a:r>
                        <a:rPr lang="en-US" sz="1600" b="1" dirty="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b="1" dirty="0">
                          <a:effectLst/>
                          <a:latin typeface="Calibri" panose="020F0502020204030204" pitchFamily="34" charset="0"/>
                          <a:ea typeface="Calibri" panose="020F0502020204030204" pitchFamily="34" charset="0"/>
                          <a:cs typeface="Calibri" panose="020F0502020204030204" pitchFamily="34" charset="0"/>
                        </a:rPr>
                        <a:t> 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2128876"/>
                  </a:ext>
                </a:extLst>
              </a:tr>
              <a:tr h="436565">
                <a:tc>
                  <a:txBody>
                    <a:bodyPr/>
                    <a:lstStyle/>
                    <a:p>
                      <a:pPr marL="0" marR="0" algn="just">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a:t>
                      </a:r>
                      <a:r>
                        <a:rPr lang="en-US" sz="16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No</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either of the first two questions above, or “</a:t>
                      </a:r>
                      <a:r>
                        <a:rPr lang="en-US" sz="1600" b="1" dirty="0">
                          <a:solidFill>
                            <a:srgbClr val="7030A0"/>
                          </a:solidFill>
                          <a:effectLst/>
                          <a:latin typeface="Calibri" panose="020F0502020204030204" pitchFamily="34" charset="0"/>
                          <a:ea typeface="Calibri" panose="020F0502020204030204" pitchFamily="34" charset="0"/>
                          <a:cs typeface="Calibri" panose="020F0502020204030204" pitchFamily="34" charset="0"/>
                        </a:rPr>
                        <a:t>Yes</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to the third question, </a:t>
                      </a:r>
                      <a:r>
                        <a:rPr lang="en-US" sz="16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then</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provide a detailed explanation in the Project Location Summary below.</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245349031"/>
                  </a:ext>
                </a:extLst>
              </a:tr>
              <a:tr h="2222593">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Details to address in the Project Location summary shall include: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 detailed description of the primary area(s) where the affected vehicle/engine operates, or the primary area where the emissions benefits of the project will be realized;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 description of the routes and estimated miles traveled; and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A summary of whether the project will be sited in an area where all or part of the population is exposed to diesel emissions.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Calibri" panose="020F0502020204030204" pitchFamily="34" charset="0"/>
                        </a:rPr>
                        <a:t>For those fleets that travel statewide</a:t>
                      </a:r>
                      <a:r>
                        <a:rPr lang="en-US" sz="1600" dirty="0">
                          <a:effectLst/>
                          <a:latin typeface="Calibri" panose="020F0502020204030204" pitchFamily="34" charset="0"/>
                          <a:ea typeface="Calibri" panose="020F0502020204030204" pitchFamily="34" charset="0"/>
                          <a:cs typeface="Calibri" panose="020F0502020204030204" pitchFamily="34" charset="0"/>
                        </a:rPr>
                        <a:t>, provide a percentage of time spent in the various locations.  A map of the project location is required to be included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B</a:t>
                      </a:r>
                      <a:r>
                        <a:rPr lang="en-US" sz="1600" dirty="0">
                          <a:effectLst/>
                          <a:latin typeface="Calibri" panose="020F0502020204030204" pitchFamily="34" charset="0"/>
                          <a:ea typeface="Calibri" panose="020F0502020204030204" pitchFamily="34" charset="0"/>
                          <a:cs typeface="Calibri" panose="020F0502020204030204" pitchFamily="34"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57332747"/>
                  </a:ext>
                </a:extLst>
              </a:tr>
              <a:tr h="446698">
                <a:tc>
                  <a:txBody>
                    <a:bodyPr/>
                    <a:lstStyle/>
                    <a:p>
                      <a:pPr marL="0" marR="0" algn="just">
                        <a:lnSpc>
                          <a:spcPct val="107000"/>
                        </a:lnSpc>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643071"/>
                  </a:ext>
                </a:extLst>
              </a:tr>
            </a:tbl>
          </a:graphicData>
        </a:graphic>
      </p:graphicFrame>
      <p:sp>
        <p:nvSpPr>
          <p:cNvPr id="3" name="Arrow: Down 2">
            <a:extLst>
              <a:ext uri="{FF2B5EF4-FFF2-40B4-BE49-F238E27FC236}">
                <a16:creationId xmlns:a16="http://schemas.microsoft.com/office/drawing/2014/main" id="{424C35A7-05D9-E2F0-7566-7698D94F2F51}"/>
              </a:ext>
            </a:extLst>
          </p:cNvPr>
          <p:cNvSpPr/>
          <p:nvPr/>
        </p:nvSpPr>
        <p:spPr>
          <a:xfrm>
            <a:off x="5666763" y="1371601"/>
            <a:ext cx="323290" cy="513230"/>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A7976FCC-C8F4-EE84-EC3B-A48B453DDDFC}"/>
              </a:ext>
            </a:extLst>
          </p:cNvPr>
          <p:cNvSpPr/>
          <p:nvPr/>
        </p:nvSpPr>
        <p:spPr>
          <a:xfrm>
            <a:off x="6970011" y="1614769"/>
            <a:ext cx="323290" cy="513230"/>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C15EDD15-EF73-1D87-4DF0-599280B63309}"/>
              </a:ext>
            </a:extLst>
          </p:cNvPr>
          <p:cNvSpPr/>
          <p:nvPr/>
        </p:nvSpPr>
        <p:spPr>
          <a:xfrm rot="10800000">
            <a:off x="6950961" y="2406235"/>
            <a:ext cx="134471" cy="235655"/>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80232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15</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Fleet/Equipment Description </a:t>
            </a:r>
          </a:p>
        </p:txBody>
      </p:sp>
      <p:graphicFrame>
        <p:nvGraphicFramePr>
          <p:cNvPr id="10" name="Content Placeholder 9">
            <a:extLst>
              <a:ext uri="{FF2B5EF4-FFF2-40B4-BE49-F238E27FC236}">
                <a16:creationId xmlns:a16="http://schemas.microsoft.com/office/drawing/2014/main" id="{2CBBADE3-84B1-1C13-E7B9-65995B320F68}"/>
              </a:ext>
            </a:extLst>
          </p:cNvPr>
          <p:cNvGraphicFramePr>
            <a:graphicFrameLocks noGrp="1"/>
          </p:cNvGraphicFramePr>
          <p:nvPr>
            <p:ph sz="quarter" idx="1"/>
            <p:extLst>
              <p:ext uri="{D42A27DB-BD31-4B8C-83A1-F6EECF244321}">
                <p14:modId xmlns:p14="http://schemas.microsoft.com/office/powerpoint/2010/main" val="3774778380"/>
              </p:ext>
            </p:extLst>
          </p:nvPr>
        </p:nvGraphicFramePr>
        <p:xfrm>
          <a:off x="1069847" y="1447801"/>
          <a:ext cx="7536226" cy="5325856"/>
        </p:xfrm>
        <a:graphic>
          <a:graphicData uri="http://schemas.openxmlformats.org/drawingml/2006/table">
            <a:tbl>
              <a:tblPr firstRow="1" firstCol="1" bandRow="1"/>
              <a:tblGrid>
                <a:gridCol w="7536226">
                  <a:extLst>
                    <a:ext uri="{9D8B030D-6E8A-4147-A177-3AD203B41FA5}">
                      <a16:colId xmlns:a16="http://schemas.microsoft.com/office/drawing/2014/main" val="1187929827"/>
                    </a:ext>
                  </a:extLst>
                </a:gridCol>
              </a:tblGrid>
              <a:tr h="213540">
                <a:tc>
                  <a:txBody>
                    <a:bodyPr/>
                    <a:lstStyle/>
                    <a:p>
                      <a:pPr marL="0" marR="0" algn="just">
                        <a:lnSpc>
                          <a:spcPct val="107000"/>
                        </a:lnSpc>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Fleet/Equipment Description</a:t>
                      </a:r>
                      <a:r>
                        <a:rPr lang="en-US" sz="1400" b="1" i="1"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 5 Points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18" marR="39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198635324"/>
                  </a:ext>
                </a:extLst>
              </a:tr>
              <a:tr h="1330647">
                <a:tc>
                  <a:txBody>
                    <a:bodyPr/>
                    <a:lstStyle/>
                    <a:p>
                      <a:pPr marL="0" marR="0">
                        <a:lnSpc>
                          <a:spcPct val="107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Vehicle Information Sheet</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as </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Appendix C</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{standardized form posted on website} </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the </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fleet’s vehicle replacement policy or schedule </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Appendix D</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Provide detailed summary of old equipment (make, model, year).  Summarize the expected useful lifetime of the project-funded vehicle(s)/equipment and how it will </a:t>
                      </a:r>
                      <a:r>
                        <a:rPr kumimoji="0"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be used by </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organization, including a description of how the applicant’s vehicle replacement procedures meet the attrition/fleet turnover requirements below.  Describe why this project would not have occurred without these funds.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18" marR="39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86038372"/>
                  </a:ext>
                </a:extLst>
              </a:tr>
              <a:tr h="697901">
                <a:tc>
                  <a:txBody>
                    <a:bodyPr/>
                    <a:lstStyle/>
                    <a:p>
                      <a:pPr marL="0" marR="0" algn="l">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Calibri" panose="020F0502020204030204" pitchFamily="34" charset="0"/>
                        </a:rPr>
                        <a:t>Appendix D- Fleet Replacement Schedule</a:t>
                      </a:r>
                      <a:r>
                        <a:rPr lang="en-US" sz="1400" dirty="0">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NMED does not have a standardized template.  </a:t>
                      </a:r>
                      <a:r>
                        <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a:t>
                      </a:r>
                      <a:r>
                        <a:rPr lang="en-US" sz="1400" dirty="0">
                          <a:effectLst/>
                          <a:latin typeface="Calibri" panose="020F0502020204030204" pitchFamily="34" charset="0"/>
                          <a:ea typeface="Calibri" panose="020F0502020204030204" pitchFamily="34" charset="0"/>
                          <a:cs typeface="Calibri" panose="020F0502020204030204" pitchFamily="34" charset="0"/>
                        </a:rPr>
                        <a:t>utline the company’s standard procedure for vehicle replacement (e.g., company document, explanation of when the specific vehicle type is normally replaced by the company).  For public agencies, there are usually formalized retirement periods (e.g., statutory retirement of school buses).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18" marR="39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5551928"/>
                  </a:ext>
                </a:extLst>
              </a:tr>
              <a:tr h="1257156">
                <a:tc>
                  <a:txBody>
                    <a:bodyPr/>
                    <a:lstStyle/>
                    <a:p>
                      <a:pPr marL="0" marR="0" algn="l">
                        <a:lnSpc>
                          <a:spcPct val="107000"/>
                        </a:lnSpc>
                        <a:spcBef>
                          <a:spcPts val="0"/>
                        </a:spcBef>
                        <a:spcAft>
                          <a:spcPts val="0"/>
                        </a:spcAft>
                      </a:pPr>
                      <a:r>
                        <a:rPr lang="en-US" sz="14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Funds cannot be used for emission reductions that result from vehicle/equipment replacement or repowers that would have occurred through </a:t>
                      </a:r>
                      <a:r>
                        <a:rPr lang="en-US" sz="1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normal attrition</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/fleet turnover </a:t>
                      </a:r>
                      <a:r>
                        <a:rPr lang="en-US" sz="14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within</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three years of the project start date.  Complete the </a:t>
                      </a:r>
                      <a:r>
                        <a:rPr lang="en-US" sz="14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Use of Funds Restrictions Form</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{standardized form posted on website} </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and attach to the application package as </a:t>
                      </a:r>
                      <a:r>
                        <a:rPr lang="en-US" sz="14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Appendix E</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(1. </a:t>
                      </a:r>
                      <a:r>
                        <a:rPr lang="en-US" sz="1400"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Normal attrition/Fleet turnover; 2. Fleet expansion; 3. Vehicle scrappage</a:t>
                      </a: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1400" dirty="0">
                          <a:effectLst/>
                          <a:latin typeface="Calibri" panose="020F0502020204030204" pitchFamily="34" charset="0"/>
                          <a:ea typeface="Calibri" panose="020F0502020204030204" pitchFamily="34"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18" marR="39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1424627"/>
                  </a:ext>
                </a:extLst>
              </a:tr>
              <a:tr h="1257156">
                <a:tc>
                  <a: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400" b="1" dirty="0">
                          <a:effectLst/>
                          <a:latin typeface="Calibri" panose="020F0502020204030204" pitchFamily="34" charset="0"/>
                          <a:ea typeface="Calibri" panose="020F0502020204030204" pitchFamily="34" charset="0"/>
                          <a:cs typeface="Calibri" panose="020F0502020204030204" pitchFamily="34" charset="0"/>
                        </a:rPr>
                        <a:t>Normal Attrition</a:t>
                      </a:r>
                      <a:r>
                        <a:rPr lang="en-US" sz="1400" dirty="0">
                          <a:effectLst/>
                          <a:latin typeface="Calibri" panose="020F0502020204030204" pitchFamily="34" charset="0"/>
                          <a:ea typeface="Calibri" panose="020F0502020204030204" pitchFamily="34" charset="0"/>
                          <a:cs typeface="Calibri" panose="020F0502020204030204" pitchFamily="34" charset="0"/>
                        </a:rPr>
                        <a:t>: Engine, vehicle, and equipment replacements that would have occurred through </a:t>
                      </a:r>
                      <a:r>
                        <a:rPr lang="en-US" sz="1400" i="1" dirty="0">
                          <a:effectLst/>
                          <a:latin typeface="Calibri" panose="020F0502020204030204" pitchFamily="34" charset="0"/>
                          <a:ea typeface="Calibri" panose="020F0502020204030204" pitchFamily="34" charset="0"/>
                          <a:cs typeface="Calibri" panose="020F0502020204030204" pitchFamily="34" charset="0"/>
                        </a:rPr>
                        <a:t>normal attrition </a:t>
                      </a:r>
                      <a:r>
                        <a:rPr lang="en-US" sz="1400" dirty="0">
                          <a:effectLst/>
                          <a:latin typeface="Calibri" panose="020F0502020204030204" pitchFamily="34" charset="0"/>
                          <a:ea typeface="Calibri" panose="020F0502020204030204" pitchFamily="34" charset="0"/>
                          <a:cs typeface="Calibri" panose="020F0502020204030204" pitchFamily="34" charset="0"/>
                        </a:rPr>
                        <a:t>are considered to be the result of normal fleet turnover and are not eligible for funding under this program.  </a:t>
                      </a:r>
                      <a:r>
                        <a:rPr lang="en-US" sz="1400" i="1" dirty="0">
                          <a:effectLst/>
                          <a:latin typeface="Calibri" panose="020F0502020204030204" pitchFamily="34" charset="0"/>
                          <a:ea typeface="Calibri" panose="020F0502020204030204" pitchFamily="34" charset="0"/>
                          <a:cs typeface="Calibri" panose="020F0502020204030204" pitchFamily="34" charset="0"/>
                        </a:rPr>
                        <a:t>Normal attrition </a:t>
                      </a:r>
                      <a:r>
                        <a:rPr lang="en-US" sz="1400" dirty="0">
                          <a:effectLst/>
                          <a:latin typeface="Calibri" panose="020F0502020204030204" pitchFamily="34" charset="0"/>
                          <a:ea typeface="Calibri" panose="020F0502020204030204" pitchFamily="34" charset="0"/>
                          <a:cs typeface="Calibri" panose="020F0502020204030204" pitchFamily="34" charset="0"/>
                        </a:rPr>
                        <a:t>is defined as a replacement that is scheduled to take place </a:t>
                      </a:r>
                      <a:r>
                        <a:rPr lang="en-US" sz="1400" i="1" dirty="0">
                          <a:effectLst/>
                          <a:latin typeface="Calibri" panose="020F0502020204030204" pitchFamily="34" charset="0"/>
                          <a:ea typeface="Calibri" panose="020F0502020204030204" pitchFamily="34" charset="0"/>
                          <a:cs typeface="Calibri" panose="020F0502020204030204" pitchFamily="34" charset="0"/>
                        </a:rPr>
                        <a:t>within</a:t>
                      </a:r>
                      <a:r>
                        <a:rPr lang="en-US" sz="1400" dirty="0">
                          <a:effectLst/>
                          <a:latin typeface="Calibri" panose="020F0502020204030204" pitchFamily="34" charset="0"/>
                          <a:ea typeface="Calibri" panose="020F0502020204030204" pitchFamily="34" charset="0"/>
                          <a:cs typeface="Calibri" panose="020F0502020204030204" pitchFamily="34" charset="0"/>
                        </a:rPr>
                        <a:t> 3 years of the project start date; and typically defined by the vehicle or fleet owner’s budget plan, operating plan, standard procedures, or retirement schedule.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018" marR="390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7231152"/>
                  </a:ext>
                </a:extLst>
              </a:tr>
            </a:tbl>
          </a:graphicData>
        </a:graphic>
      </p:graphicFrame>
    </p:spTree>
    <p:extLst>
      <p:ext uri="{BB962C8B-B14F-4D97-AF65-F5344CB8AC3E}">
        <p14:creationId xmlns:p14="http://schemas.microsoft.com/office/powerpoint/2010/main" val="640796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16</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Expected Environmental Outputs from Project</a:t>
            </a:r>
          </a:p>
        </p:txBody>
      </p:sp>
      <p:graphicFrame>
        <p:nvGraphicFramePr>
          <p:cNvPr id="7" name="Content Placeholder 6">
            <a:extLst>
              <a:ext uri="{FF2B5EF4-FFF2-40B4-BE49-F238E27FC236}">
                <a16:creationId xmlns:a16="http://schemas.microsoft.com/office/drawing/2014/main" id="{7F80E86D-0E80-601D-D045-1E3F1128BB7E}"/>
              </a:ext>
            </a:extLst>
          </p:cNvPr>
          <p:cNvGraphicFramePr>
            <a:graphicFrameLocks noGrp="1"/>
          </p:cNvGraphicFramePr>
          <p:nvPr>
            <p:ph sz="quarter" idx="1"/>
            <p:extLst>
              <p:ext uri="{D42A27DB-BD31-4B8C-83A1-F6EECF244321}">
                <p14:modId xmlns:p14="http://schemas.microsoft.com/office/powerpoint/2010/main" val="587454222"/>
              </p:ext>
            </p:extLst>
          </p:nvPr>
        </p:nvGraphicFramePr>
        <p:xfrm>
          <a:off x="1069848" y="1618488"/>
          <a:ext cx="7536226" cy="4608576"/>
        </p:xfrm>
        <a:graphic>
          <a:graphicData uri="http://schemas.openxmlformats.org/drawingml/2006/table">
            <a:tbl>
              <a:tblPr firstRow="1" firstCol="1" bandRow="1"/>
              <a:tblGrid>
                <a:gridCol w="7536226">
                  <a:extLst>
                    <a:ext uri="{9D8B030D-6E8A-4147-A177-3AD203B41FA5}">
                      <a16:colId xmlns:a16="http://schemas.microsoft.com/office/drawing/2014/main" val="1370693233"/>
                    </a:ext>
                  </a:extLst>
                </a:gridCol>
              </a:tblGrid>
              <a:tr h="262528">
                <a:tc>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Expected Environmental Outputs from Project– 70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424845051"/>
                  </a:ext>
                </a:extLst>
              </a:tr>
              <a:tr h="4346048">
                <a:tc>
                  <a:txBody>
                    <a:bodyPr/>
                    <a:lstStyle/>
                    <a:p>
                      <a:pPr marL="0" marR="0" algn="just">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a detailed summary of expected environmental outputs associated with this project.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The term “</a:t>
                      </a:r>
                      <a:r>
                        <a:rPr lang="en-US" sz="1600" b="1" dirty="0">
                          <a:effectLst/>
                          <a:latin typeface="Calibri" panose="020F0502020204030204" pitchFamily="34" charset="0"/>
                          <a:ea typeface="Calibri" panose="020F0502020204030204" pitchFamily="34" charset="0"/>
                          <a:cs typeface="Calibri" panose="020F0502020204030204" pitchFamily="34" charset="0"/>
                        </a:rPr>
                        <a:t>output</a:t>
                      </a:r>
                      <a:r>
                        <a:rPr lang="en-US" sz="1600" dirty="0">
                          <a:effectLst/>
                          <a:latin typeface="Calibri" panose="020F0502020204030204" pitchFamily="34" charset="0"/>
                          <a:ea typeface="Calibri" panose="020F0502020204030204" pitchFamily="34" charset="0"/>
                          <a:cs typeface="Calibri" panose="020F0502020204030204" pitchFamily="34" charset="0"/>
                        </a:rPr>
                        <a:t>” means an environmental activity, effort and/or associated work product related to an environmental goal and objective that will be produced or provided over time or by a specified date.  Outputs may be quantitative or qualitative but must be measurable during an Assistance Agreement funding period.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Specify the proposed technologies that will be used for this project, including why the specific technology was selected.  With the exception of all-electric technologies, grant funding may only be used for EPA or CARB verified or certified technologies.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Review the NMED CDP Guidance for: a complete listing of eligible equipment (i.e., Eligible Diesel Emissions Reductions Solutions); additional project outputs to be included in the summary (Include the number of years that the technology will remain in the fleet); and for a list of project outputs.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3866791"/>
                  </a:ext>
                </a:extLst>
              </a:tr>
            </a:tbl>
          </a:graphicData>
        </a:graphic>
      </p:graphicFrame>
    </p:spTree>
    <p:extLst>
      <p:ext uri="{BB962C8B-B14F-4D97-AF65-F5344CB8AC3E}">
        <p14:creationId xmlns:p14="http://schemas.microsoft.com/office/powerpoint/2010/main" val="6917370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17</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Project Outcomes/Project Benefits</a:t>
            </a:r>
          </a:p>
        </p:txBody>
      </p:sp>
      <p:graphicFrame>
        <p:nvGraphicFramePr>
          <p:cNvPr id="6" name="Content Placeholder 5">
            <a:extLst>
              <a:ext uri="{FF2B5EF4-FFF2-40B4-BE49-F238E27FC236}">
                <a16:creationId xmlns:a16="http://schemas.microsoft.com/office/drawing/2014/main" id="{DBC9B1D0-A780-C172-2746-BB4A1EB4F3FA}"/>
              </a:ext>
            </a:extLst>
          </p:cNvPr>
          <p:cNvGraphicFramePr>
            <a:graphicFrameLocks noGrp="1"/>
          </p:cNvGraphicFramePr>
          <p:nvPr>
            <p:ph sz="quarter" idx="1"/>
            <p:extLst>
              <p:ext uri="{D42A27DB-BD31-4B8C-83A1-F6EECF244321}">
                <p14:modId xmlns:p14="http://schemas.microsoft.com/office/powerpoint/2010/main" val="1573566424"/>
              </p:ext>
            </p:extLst>
          </p:nvPr>
        </p:nvGraphicFramePr>
        <p:xfrm>
          <a:off x="1069848" y="2084832"/>
          <a:ext cx="7536227" cy="3851732"/>
        </p:xfrm>
        <a:graphic>
          <a:graphicData uri="http://schemas.openxmlformats.org/drawingml/2006/table">
            <a:tbl>
              <a:tblPr firstRow="1" firstCol="1" bandRow="1"/>
              <a:tblGrid>
                <a:gridCol w="1739130">
                  <a:extLst>
                    <a:ext uri="{9D8B030D-6E8A-4147-A177-3AD203B41FA5}">
                      <a16:colId xmlns:a16="http://schemas.microsoft.com/office/drawing/2014/main" val="1269628768"/>
                    </a:ext>
                  </a:extLst>
                </a:gridCol>
                <a:gridCol w="1159420">
                  <a:extLst>
                    <a:ext uri="{9D8B030D-6E8A-4147-A177-3AD203B41FA5}">
                      <a16:colId xmlns:a16="http://schemas.microsoft.com/office/drawing/2014/main" val="143763911"/>
                    </a:ext>
                  </a:extLst>
                </a:gridCol>
                <a:gridCol w="1376810">
                  <a:extLst>
                    <a:ext uri="{9D8B030D-6E8A-4147-A177-3AD203B41FA5}">
                      <a16:colId xmlns:a16="http://schemas.microsoft.com/office/drawing/2014/main" val="1527281431"/>
                    </a:ext>
                  </a:extLst>
                </a:gridCol>
                <a:gridCol w="1351046">
                  <a:extLst>
                    <a:ext uri="{9D8B030D-6E8A-4147-A177-3AD203B41FA5}">
                      <a16:colId xmlns:a16="http://schemas.microsoft.com/office/drawing/2014/main" val="2159965077"/>
                    </a:ext>
                  </a:extLst>
                </a:gridCol>
                <a:gridCol w="865834">
                  <a:extLst>
                    <a:ext uri="{9D8B030D-6E8A-4147-A177-3AD203B41FA5}">
                      <a16:colId xmlns:a16="http://schemas.microsoft.com/office/drawing/2014/main" val="874572756"/>
                    </a:ext>
                  </a:extLst>
                </a:gridCol>
                <a:gridCol w="1043987">
                  <a:extLst>
                    <a:ext uri="{9D8B030D-6E8A-4147-A177-3AD203B41FA5}">
                      <a16:colId xmlns:a16="http://schemas.microsoft.com/office/drawing/2014/main" val="353212993"/>
                    </a:ext>
                  </a:extLst>
                </a:gridCol>
              </a:tblGrid>
              <a:tr h="250924">
                <a:tc gridSpan="6">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Project Outcomes/Project Benefits – 60 Points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5943666"/>
                  </a:ext>
                </a:extLst>
              </a:tr>
              <a:tr h="250924">
                <a:tc gridSpan="6">
                  <a:txBody>
                    <a:bodyPr/>
                    <a:lstStyle/>
                    <a:p>
                      <a:pPr marL="0" marR="0" algn="just">
                        <a:lnSpc>
                          <a:spcPct val="107000"/>
                        </a:lnSpc>
                        <a:spcBef>
                          <a:spcPts val="0"/>
                        </a:spcBef>
                        <a:spcAft>
                          <a:spcPts val="0"/>
                        </a:spcAft>
                      </a:pPr>
                      <a:r>
                        <a:rPr lang="en-US" sz="1600" b="1">
                          <a:effectLst/>
                          <a:latin typeface="Calibri" panose="020F0502020204030204" pitchFamily="34" charset="0"/>
                          <a:ea typeface="Calibri" panose="020F0502020204030204" pitchFamily="34" charset="0"/>
                          <a:cs typeface="Calibri" panose="020F0502020204030204" pitchFamily="34" charset="0"/>
                        </a:rPr>
                        <a:t>Total Project Lifetime Emission Results (tons)</a:t>
                      </a:r>
                      <a:r>
                        <a:rPr lang="en-US" sz="1600" b="1" i="1" baseline="30000">
                          <a:effectLst/>
                          <a:latin typeface="Calibri" panose="020F0502020204030204" pitchFamily="34" charset="0"/>
                          <a:ea typeface="Calibri" panose="020F0502020204030204" pitchFamily="34" charset="0"/>
                          <a:cs typeface="Calibri" panose="020F0502020204030204" pitchFamily="34" charset="0"/>
                        </a:rPr>
                        <a:t>1 </a:t>
                      </a:r>
                      <a:r>
                        <a:rPr lang="en-US" sz="1600" b="1">
                          <a:effectLst/>
                          <a:latin typeface="Calibri" panose="020F0502020204030204" pitchFamily="34" charset="0"/>
                          <a:ea typeface="Calibri" panose="020F0502020204030204" pitchFamily="34" charset="0"/>
                          <a:cs typeface="Calibri" panose="020F0502020204030204" pitchFamily="34" charset="0"/>
                        </a:rPr>
                        <a:t>and Cost Effectiveness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2495510"/>
                  </a:ext>
                </a:extLst>
              </a:tr>
              <a:tr h="250924">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Pollutant or Fuel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NOx</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PM</a:t>
                      </a:r>
                      <a:r>
                        <a:rPr lang="en-US" sz="1600" baseline="-25000">
                          <a:effectLst/>
                          <a:latin typeface="Calibri" panose="020F0502020204030204" pitchFamily="34" charset="0"/>
                          <a:ea typeface="Calibri" panose="020F0502020204030204" pitchFamily="34" charset="0"/>
                          <a:cs typeface="Calibri" panose="020F0502020204030204" pitchFamily="34"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HC</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CO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Fuel(s)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0420142"/>
                  </a:ext>
                </a:extLst>
              </a:tr>
              <a:tr h="513431">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Amount reduced after upgrades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Tons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Gallons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9395794"/>
                  </a:ext>
                </a:extLst>
              </a:tr>
              <a:tr h="250924">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Cost Effectiveness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1597930"/>
                  </a:ext>
                </a:extLst>
              </a:tr>
              <a:tr h="384989">
                <a:tc gridSpan="6">
                  <a:txBody>
                    <a:bodyPr/>
                    <a:lstStyle/>
                    <a:p>
                      <a:pPr marL="0" marR="0" algn="l">
                        <a:lnSpc>
                          <a:spcPct val="107000"/>
                        </a:lnSpc>
                        <a:spcBef>
                          <a:spcPts val="0"/>
                        </a:spcBef>
                        <a:spcAft>
                          <a:spcPts val="0"/>
                        </a:spcAft>
                      </a:pPr>
                      <a:r>
                        <a:rPr lang="en-US" sz="1600" b="1" i="1" dirty="0">
                          <a:effectLst/>
                          <a:latin typeface="Calibri" panose="020F0502020204030204" pitchFamily="34" charset="0"/>
                          <a:ea typeface="Calibri" panose="020F0502020204030204" pitchFamily="34" charset="0"/>
                          <a:cs typeface="Calibri" panose="020F0502020204030204" pitchFamily="34" charset="0"/>
                        </a:rPr>
                        <a:t>1.</a:t>
                      </a:r>
                      <a:r>
                        <a:rPr lang="en-US" sz="1600" dirty="0">
                          <a:effectLst/>
                          <a:latin typeface="Calibri" panose="020F0502020204030204" pitchFamily="34" charset="0"/>
                          <a:ea typeface="Calibri" panose="020F0502020204030204" pitchFamily="34" charset="0"/>
                          <a:cs typeface="Calibri" panose="020F0502020204030204" pitchFamily="34" charset="0"/>
                        </a:rPr>
                        <a:t> Applicants must use the EPA Diesel Emissions Quantifier (DEQ). The </a:t>
                      </a:r>
                      <a:r>
                        <a:rPr lang="en-US"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DEQ</a:t>
                      </a:r>
                      <a:r>
                        <a:rPr lang="en-US" sz="1600" dirty="0">
                          <a:effectLst/>
                          <a:latin typeface="Calibri" panose="020F0502020204030204" pitchFamily="34" charset="0"/>
                          <a:ea typeface="Calibri" panose="020F0502020204030204" pitchFamily="34" charset="0"/>
                          <a:cs typeface="Calibri" panose="020F0502020204030204" pitchFamily="34" charset="0"/>
                        </a:rPr>
                        <a:t> will calculate Cost Effectiveness ($/short ton reduced) based on your inputs. Include a copy of the DEQ report as Appendix F.</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7359473"/>
                  </a:ext>
                </a:extLst>
              </a:tr>
              <a:tr h="1563461">
                <a:tc gridSpan="6">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NMED requires that all applicants use the USEPA Diesel Emissions Quantifier (DEQ) for the emission calculation and cost effectiveness, this can be found at: </a:t>
                      </a:r>
                      <a:r>
                        <a:rPr lang="en-US"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https://cfpub.epa.gov/quantifier/index.cfm?action=main.home</a:t>
                      </a:r>
                      <a:r>
                        <a:rPr lang="en-US" sz="1600" dirty="0">
                          <a:effectLst/>
                          <a:latin typeface="Calibri" panose="020F0502020204030204" pitchFamily="34" charset="0"/>
                          <a:ea typeface="Calibri" panose="020F0502020204030204" pitchFamily="34" charset="0"/>
                          <a:cs typeface="Calibri" panose="020F0502020204030204" pitchFamily="34" charset="0"/>
                        </a:rPr>
                        <a:t> .  The applicant must provide a copy of the DEQ report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F</a:t>
                      </a:r>
                      <a:r>
                        <a:rPr lang="en-US" sz="1600" dirty="0">
                          <a:effectLst/>
                          <a:latin typeface="Calibri" panose="020F0502020204030204" pitchFamily="34" charset="0"/>
                          <a:ea typeface="Calibri" panose="020F0502020204030204" pitchFamily="34" charset="0"/>
                          <a:cs typeface="Calibri" panose="020F0502020204030204" pitchFamily="34" charset="0"/>
                        </a:rPr>
                        <a:t>.  The applicant must complete the </a:t>
                      </a:r>
                      <a:r>
                        <a:rPr lang="en-US" sz="1600" i="1" dirty="0">
                          <a:effectLst/>
                          <a:latin typeface="Calibri" panose="020F0502020204030204" pitchFamily="34" charset="0"/>
                          <a:ea typeface="Calibri" panose="020F0502020204030204" pitchFamily="34" charset="0"/>
                          <a:cs typeface="Calibri" panose="020F0502020204030204" pitchFamily="34" charset="0"/>
                        </a:rPr>
                        <a:t>Total Lifetime Results and Cost Effectiveness</a:t>
                      </a:r>
                      <a:r>
                        <a:rPr lang="en-US" sz="1600" dirty="0">
                          <a:effectLst/>
                          <a:latin typeface="Calibri" panose="020F0502020204030204" pitchFamily="34" charset="0"/>
                          <a:ea typeface="Calibri" panose="020F0502020204030204" pitchFamily="34" charset="0"/>
                          <a:cs typeface="Calibri" panose="020F0502020204030204" pitchFamily="34" charset="0"/>
                        </a:rPr>
                        <a:t> table.  The information provided in this table is for the total project, not for the individual units.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0691984"/>
                  </a:ext>
                </a:extLst>
              </a:tr>
            </a:tbl>
          </a:graphicData>
        </a:graphic>
      </p:graphicFrame>
    </p:spTree>
    <p:extLst>
      <p:ext uri="{BB962C8B-B14F-4D97-AF65-F5344CB8AC3E}">
        <p14:creationId xmlns:p14="http://schemas.microsoft.com/office/powerpoint/2010/main" val="1615436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18</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8" name="Content Placeholder 7" descr="Graphical user interface, text, application, email&#10;&#10;Description automatically generated">
            <a:extLst>
              <a:ext uri="{FF2B5EF4-FFF2-40B4-BE49-F238E27FC236}">
                <a16:creationId xmlns:a16="http://schemas.microsoft.com/office/drawing/2014/main" id="{1534799F-04F7-4C62-58FD-A8F1E88AEE2B}"/>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307910" y="1427584"/>
            <a:ext cx="8836090" cy="4844208"/>
          </a:xfrm>
        </p:spPr>
      </p:pic>
      <p:sp>
        <p:nvSpPr>
          <p:cNvPr id="9" name="Arrow: Right 8">
            <a:extLst>
              <a:ext uri="{FF2B5EF4-FFF2-40B4-BE49-F238E27FC236}">
                <a16:creationId xmlns:a16="http://schemas.microsoft.com/office/drawing/2014/main" id="{24189863-F450-377D-134B-49112C1556CB}"/>
              </a:ext>
            </a:extLst>
          </p:cNvPr>
          <p:cNvSpPr/>
          <p:nvPr/>
        </p:nvSpPr>
        <p:spPr>
          <a:xfrm rot="10800000">
            <a:off x="4189445" y="3732245"/>
            <a:ext cx="1007706" cy="345233"/>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269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19</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7" name="Content Placeholder 6" descr="Graphical user interface, text, application, email&#10;&#10;Description automatically generated">
            <a:extLst>
              <a:ext uri="{FF2B5EF4-FFF2-40B4-BE49-F238E27FC236}">
                <a16:creationId xmlns:a16="http://schemas.microsoft.com/office/drawing/2014/main" id="{D6B91892-38A3-B583-AA23-265D38D036BF}"/>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59836" y="1371600"/>
            <a:ext cx="8050764" cy="5181601"/>
          </a:xfrm>
        </p:spPr>
      </p:pic>
      <p:sp>
        <p:nvSpPr>
          <p:cNvPr id="9" name="Arrow: Right 8">
            <a:extLst>
              <a:ext uri="{FF2B5EF4-FFF2-40B4-BE49-F238E27FC236}">
                <a16:creationId xmlns:a16="http://schemas.microsoft.com/office/drawing/2014/main" id="{1503A19C-A98D-0CB8-9F38-3F8C5400F943}"/>
              </a:ext>
            </a:extLst>
          </p:cNvPr>
          <p:cNvSpPr/>
          <p:nvPr/>
        </p:nvSpPr>
        <p:spPr>
          <a:xfrm rot="10800000">
            <a:off x="3293706" y="5029200"/>
            <a:ext cx="1101012" cy="345233"/>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97497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20</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8" name="Content Placeholder 7" descr="Graphical user interface&#10;&#10;Description automatically generated">
            <a:extLst>
              <a:ext uri="{FF2B5EF4-FFF2-40B4-BE49-F238E27FC236}">
                <a16:creationId xmlns:a16="http://schemas.microsoft.com/office/drawing/2014/main" id="{C83DA361-EE3A-D8FF-13D3-DAD39321590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59837" y="1534139"/>
            <a:ext cx="8050763" cy="4908214"/>
          </a:xfrm>
        </p:spPr>
      </p:pic>
      <p:sp>
        <p:nvSpPr>
          <p:cNvPr id="9" name="Arrow: Right 8">
            <a:extLst>
              <a:ext uri="{FF2B5EF4-FFF2-40B4-BE49-F238E27FC236}">
                <a16:creationId xmlns:a16="http://schemas.microsoft.com/office/drawing/2014/main" id="{8DA67F0F-0D04-13F3-502B-8D4C4CD722E4}"/>
              </a:ext>
            </a:extLst>
          </p:cNvPr>
          <p:cNvSpPr/>
          <p:nvPr/>
        </p:nvSpPr>
        <p:spPr>
          <a:xfrm rot="10800000">
            <a:off x="2276669" y="4030824"/>
            <a:ext cx="1073021" cy="326572"/>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71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21</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15" name="Content Placeholder 14" descr="Graphical user interface, text, application, email&#10;&#10;Description automatically generated">
            <a:extLst>
              <a:ext uri="{FF2B5EF4-FFF2-40B4-BE49-F238E27FC236}">
                <a16:creationId xmlns:a16="http://schemas.microsoft.com/office/drawing/2014/main" id="{FECFF358-B15D-1FFB-AABE-6E7970FAB4D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06490" y="1352939"/>
            <a:ext cx="8004110" cy="5200261"/>
          </a:xfrm>
        </p:spPr>
      </p:pic>
      <p:sp>
        <p:nvSpPr>
          <p:cNvPr id="16" name="Arrow: Right 15">
            <a:extLst>
              <a:ext uri="{FF2B5EF4-FFF2-40B4-BE49-F238E27FC236}">
                <a16:creationId xmlns:a16="http://schemas.microsoft.com/office/drawing/2014/main" id="{D71AE5D7-10B2-8EE3-4151-C054D694E796}"/>
              </a:ext>
            </a:extLst>
          </p:cNvPr>
          <p:cNvSpPr/>
          <p:nvPr/>
        </p:nvSpPr>
        <p:spPr>
          <a:xfrm>
            <a:off x="2929812" y="5803641"/>
            <a:ext cx="1073021" cy="23326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6781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22</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9" name="Content Placeholder 8" descr="Graphical user interface, text&#10;&#10;Description automatically generated">
            <a:extLst>
              <a:ext uri="{FF2B5EF4-FFF2-40B4-BE49-F238E27FC236}">
                <a16:creationId xmlns:a16="http://schemas.microsoft.com/office/drawing/2014/main" id="{773FD5F1-E8E0-D0C3-1291-759B72917E0C}"/>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78497" y="1371601"/>
            <a:ext cx="8032103" cy="5181600"/>
          </a:xfrm>
        </p:spPr>
      </p:pic>
      <p:sp>
        <p:nvSpPr>
          <p:cNvPr id="10" name="Arrow: Right 9">
            <a:extLst>
              <a:ext uri="{FF2B5EF4-FFF2-40B4-BE49-F238E27FC236}">
                <a16:creationId xmlns:a16="http://schemas.microsoft.com/office/drawing/2014/main" id="{392FC907-CF35-9C49-431B-E605E36D0272}"/>
              </a:ext>
            </a:extLst>
          </p:cNvPr>
          <p:cNvSpPr/>
          <p:nvPr/>
        </p:nvSpPr>
        <p:spPr>
          <a:xfrm rot="10800000">
            <a:off x="1847461" y="5402424"/>
            <a:ext cx="1045029" cy="21460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C047E489-A659-122F-EE78-FBF227B830E4}"/>
              </a:ext>
            </a:extLst>
          </p:cNvPr>
          <p:cNvSpPr/>
          <p:nvPr/>
        </p:nvSpPr>
        <p:spPr>
          <a:xfrm rot="5400000">
            <a:off x="7812148" y="3934459"/>
            <a:ext cx="800980" cy="45656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719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23</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7" name="Content Placeholder 6" descr="Graphical user interface, application&#10;&#10;Description automatically generated">
            <a:extLst>
              <a:ext uri="{FF2B5EF4-FFF2-40B4-BE49-F238E27FC236}">
                <a16:creationId xmlns:a16="http://schemas.microsoft.com/office/drawing/2014/main" id="{45675562-3E1C-3A94-DA97-1516EB18626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69167" y="1390261"/>
            <a:ext cx="8041433" cy="5434693"/>
          </a:xfrm>
        </p:spPr>
      </p:pic>
      <p:sp>
        <p:nvSpPr>
          <p:cNvPr id="8" name="Arrow: Right 7">
            <a:extLst>
              <a:ext uri="{FF2B5EF4-FFF2-40B4-BE49-F238E27FC236}">
                <a16:creationId xmlns:a16="http://schemas.microsoft.com/office/drawing/2014/main" id="{F4DFD931-E028-CA43-19E6-613B036F7C64}"/>
              </a:ext>
            </a:extLst>
          </p:cNvPr>
          <p:cNvSpPr/>
          <p:nvPr/>
        </p:nvSpPr>
        <p:spPr>
          <a:xfrm>
            <a:off x="2304661" y="6613524"/>
            <a:ext cx="1586204" cy="13250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7360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24</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18" name="Content Placeholder 17" descr="Text&#10;&#10;Description automatically generated with medium confidence">
            <a:extLst>
              <a:ext uri="{FF2B5EF4-FFF2-40B4-BE49-F238E27FC236}">
                <a16:creationId xmlns:a16="http://schemas.microsoft.com/office/drawing/2014/main" id="{8BBAE1EC-890E-3BD9-D7B2-5C0E85D99CA0}"/>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69167" y="1390261"/>
            <a:ext cx="8041433" cy="5162939"/>
          </a:xfrm>
        </p:spPr>
      </p:pic>
      <p:sp>
        <p:nvSpPr>
          <p:cNvPr id="19" name="Arrow: Right 18">
            <a:extLst>
              <a:ext uri="{FF2B5EF4-FFF2-40B4-BE49-F238E27FC236}">
                <a16:creationId xmlns:a16="http://schemas.microsoft.com/office/drawing/2014/main" id="{0B768F57-8519-261C-D6F4-081DF7062754}"/>
              </a:ext>
            </a:extLst>
          </p:cNvPr>
          <p:cNvSpPr/>
          <p:nvPr/>
        </p:nvSpPr>
        <p:spPr>
          <a:xfrm rot="10800000">
            <a:off x="5921620" y="5641508"/>
            <a:ext cx="479180" cy="373211"/>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Arrow: Down 2">
            <a:extLst>
              <a:ext uri="{FF2B5EF4-FFF2-40B4-BE49-F238E27FC236}">
                <a16:creationId xmlns:a16="http://schemas.microsoft.com/office/drawing/2014/main" id="{0E608046-744E-13A3-2F42-226BE42BE06E}"/>
              </a:ext>
            </a:extLst>
          </p:cNvPr>
          <p:cNvSpPr/>
          <p:nvPr/>
        </p:nvSpPr>
        <p:spPr>
          <a:xfrm>
            <a:off x="8022383" y="3868737"/>
            <a:ext cx="466725" cy="590550"/>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40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25</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7" name="Content Placeholder 6" descr="Graphical user interface, text, application&#10;&#10;Description automatically generated">
            <a:extLst>
              <a:ext uri="{FF2B5EF4-FFF2-40B4-BE49-F238E27FC236}">
                <a16:creationId xmlns:a16="http://schemas.microsoft.com/office/drawing/2014/main" id="{50D974DA-E032-B77D-57CC-2B1207236242}"/>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31846" y="1371600"/>
            <a:ext cx="8078754" cy="5181600"/>
          </a:xfrm>
        </p:spPr>
      </p:pic>
      <p:sp>
        <p:nvSpPr>
          <p:cNvPr id="8" name="Arrow: Right 7">
            <a:extLst>
              <a:ext uri="{FF2B5EF4-FFF2-40B4-BE49-F238E27FC236}">
                <a16:creationId xmlns:a16="http://schemas.microsoft.com/office/drawing/2014/main" id="{F9CED300-10F9-B32C-413B-8D542C679D27}"/>
              </a:ext>
            </a:extLst>
          </p:cNvPr>
          <p:cNvSpPr/>
          <p:nvPr/>
        </p:nvSpPr>
        <p:spPr>
          <a:xfrm>
            <a:off x="1800808" y="6027576"/>
            <a:ext cx="1810139" cy="223934"/>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7968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26</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9" name="Content Placeholder 8" descr="Graphical user interface, application&#10;&#10;Description automatically generated">
            <a:extLst>
              <a:ext uri="{FF2B5EF4-FFF2-40B4-BE49-F238E27FC236}">
                <a16:creationId xmlns:a16="http://schemas.microsoft.com/office/drawing/2014/main" id="{654EB358-439B-237E-0E0D-A5DA003DA4A9}"/>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78498" y="1402508"/>
            <a:ext cx="8032101" cy="5211016"/>
          </a:xfrm>
        </p:spPr>
      </p:pic>
      <p:sp>
        <p:nvSpPr>
          <p:cNvPr id="10" name="Arrow: Right 9">
            <a:extLst>
              <a:ext uri="{FF2B5EF4-FFF2-40B4-BE49-F238E27FC236}">
                <a16:creationId xmlns:a16="http://schemas.microsoft.com/office/drawing/2014/main" id="{0B8451DC-C7A5-38A5-111B-2F50F3DE1CFB}"/>
              </a:ext>
            </a:extLst>
          </p:cNvPr>
          <p:cNvSpPr/>
          <p:nvPr/>
        </p:nvSpPr>
        <p:spPr>
          <a:xfrm rot="10800000">
            <a:off x="4189445" y="6354147"/>
            <a:ext cx="998375" cy="259377"/>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0522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27</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7" name="Content Placeholder 6" descr="Graphical user interface, text&#10;&#10;Description automatically generated with medium confidence">
            <a:extLst>
              <a:ext uri="{FF2B5EF4-FFF2-40B4-BE49-F238E27FC236}">
                <a16:creationId xmlns:a16="http://schemas.microsoft.com/office/drawing/2014/main" id="{593B6D5D-A760-4A00-226F-106D3544A83D}"/>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78497" y="1407366"/>
            <a:ext cx="8032103" cy="5145834"/>
          </a:xfrm>
        </p:spPr>
      </p:pic>
    </p:spTree>
    <p:extLst>
      <p:ext uri="{BB962C8B-B14F-4D97-AF65-F5344CB8AC3E}">
        <p14:creationId xmlns:p14="http://schemas.microsoft.com/office/powerpoint/2010/main" val="440351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28</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Diesel Emissions Quantifier tool</a:t>
            </a:r>
          </a:p>
        </p:txBody>
      </p:sp>
      <p:pic>
        <p:nvPicPr>
          <p:cNvPr id="8" name="Content Placeholder 7" descr="Text, table&#10;&#10;Description automatically generated">
            <a:extLst>
              <a:ext uri="{FF2B5EF4-FFF2-40B4-BE49-F238E27FC236}">
                <a16:creationId xmlns:a16="http://schemas.microsoft.com/office/drawing/2014/main" id="{AA4183BB-91A1-3EEA-BA54-B1D782EB6FCE}"/>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597160" y="1418253"/>
            <a:ext cx="8013440" cy="5134947"/>
          </a:xfrm>
        </p:spPr>
      </p:pic>
      <p:sp>
        <p:nvSpPr>
          <p:cNvPr id="9" name="Arrow: Right 8">
            <a:extLst>
              <a:ext uri="{FF2B5EF4-FFF2-40B4-BE49-F238E27FC236}">
                <a16:creationId xmlns:a16="http://schemas.microsoft.com/office/drawing/2014/main" id="{A472012C-C301-BB9F-B354-5EF752089CC8}"/>
              </a:ext>
            </a:extLst>
          </p:cNvPr>
          <p:cNvSpPr/>
          <p:nvPr/>
        </p:nvSpPr>
        <p:spPr>
          <a:xfrm>
            <a:off x="223935" y="6308724"/>
            <a:ext cx="401216" cy="3048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635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29</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Public Health Benefits</a:t>
            </a:r>
          </a:p>
        </p:txBody>
      </p:sp>
      <p:graphicFrame>
        <p:nvGraphicFramePr>
          <p:cNvPr id="7" name="Content Placeholder 6">
            <a:extLst>
              <a:ext uri="{FF2B5EF4-FFF2-40B4-BE49-F238E27FC236}">
                <a16:creationId xmlns:a16="http://schemas.microsoft.com/office/drawing/2014/main" id="{52F5F799-68F4-9F27-761E-11D7CB0FCB3A}"/>
              </a:ext>
            </a:extLst>
          </p:cNvPr>
          <p:cNvGraphicFramePr>
            <a:graphicFrameLocks noGrp="1"/>
          </p:cNvGraphicFramePr>
          <p:nvPr>
            <p:ph sz="quarter" idx="1"/>
            <p:extLst>
              <p:ext uri="{D42A27DB-BD31-4B8C-83A1-F6EECF244321}">
                <p14:modId xmlns:p14="http://schemas.microsoft.com/office/powerpoint/2010/main" val="2643012963"/>
              </p:ext>
            </p:extLst>
          </p:nvPr>
        </p:nvGraphicFramePr>
        <p:xfrm>
          <a:off x="1069847" y="1281796"/>
          <a:ext cx="7536226" cy="5073241"/>
        </p:xfrm>
        <a:graphic>
          <a:graphicData uri="http://schemas.openxmlformats.org/drawingml/2006/table">
            <a:tbl>
              <a:tblPr firstRow="1" firstCol="1" bandRow="1"/>
              <a:tblGrid>
                <a:gridCol w="7536226">
                  <a:extLst>
                    <a:ext uri="{9D8B030D-6E8A-4147-A177-3AD203B41FA5}">
                      <a16:colId xmlns:a16="http://schemas.microsoft.com/office/drawing/2014/main" val="1848272292"/>
                    </a:ext>
                  </a:extLst>
                </a:gridCol>
              </a:tblGrid>
              <a:tr h="177073">
                <a:tc>
                  <a:txBody>
                    <a:bodyPr/>
                    <a:lstStyle/>
                    <a:p>
                      <a:pPr marL="0" marR="0" algn="just">
                        <a:lnSpc>
                          <a:spcPct val="107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Calibri" panose="020F0502020204030204" pitchFamily="34" charset="0"/>
                        </a:rPr>
                        <a:t>Public Health Benefits – 30 Points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0593" marR="70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767564087"/>
                  </a:ext>
                </a:extLst>
              </a:tr>
              <a:tr h="3798458">
                <a:tc>
                  <a:txBody>
                    <a:bodyPr/>
                    <a:lstStyle/>
                    <a:p>
                      <a:pPr marL="0" marR="0" algn="l">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Describe how project will: Meet requirements of DERA by reducing environmental risks to the public; sensitive populations; and economically disadvantaged and other populations with disproportionately high and adverse human health or environmental impacts.  Include impacted communities including </a:t>
                      </a: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 population</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percent minority</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percent low-income </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(defined as $25,000 annually, or less), and proximity to hospitals, medical, elderly facilities, and school(s), including daycare. Include map showing locations of these facilities relative to the project area.</a:t>
                      </a: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use the United States Census Bureau website to find demographic data (e.g. minority populations and low-income data). [ https://data.census.gov/ ]. Attach a screen print of each webpage that displays the required demographic data as </a:t>
                      </a: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Appendix G</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and the map that shows the affected area as Appendix H.</a:t>
                      </a:r>
                    </a:p>
                    <a:p>
                      <a:pPr marL="0" marR="0" algn="l">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Low-income is derived from the </a:t>
                      </a:r>
                      <a:r>
                        <a:rPr lang="en-US" sz="1600" u="sng"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3"/>
                        </a:rPr>
                        <a:t>Office of the Assistant Secretary for Planning and Evaluation</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Poverty Guidelines, using data for a family of four with an annual income of $26,200 or less.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593" marR="70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809321716"/>
                  </a:ext>
                </a:extLst>
              </a:tr>
              <a:tr h="1087712">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For fleet projects that service multiple areas throughout the State, provide a detailed summary of the route; screen prints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G</a:t>
                      </a:r>
                      <a:r>
                        <a:rPr lang="en-US" sz="1600" dirty="0">
                          <a:effectLst/>
                          <a:latin typeface="Calibri" panose="020F0502020204030204" pitchFamily="34" charset="0"/>
                          <a:ea typeface="Calibri" panose="020F0502020204030204" pitchFamily="34" charset="0"/>
                          <a:cs typeface="Calibri" panose="020F0502020204030204" pitchFamily="34" charset="0"/>
                        </a:rPr>
                        <a:t>; and a map for each area serviced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H</a:t>
                      </a:r>
                      <a:r>
                        <a:rPr lang="en-US" sz="1600" dirty="0">
                          <a:effectLst/>
                          <a:latin typeface="Calibri" panose="020F0502020204030204" pitchFamily="34" charset="0"/>
                          <a:ea typeface="Calibri" panose="020F0502020204030204" pitchFamily="34" charset="0"/>
                          <a:cs typeface="Calibri" panose="020F0502020204030204" pitchFamily="34" charset="0"/>
                        </a:rPr>
                        <a:t>; along with the percentage of time the fleet spends in the affected area</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0593" marR="7059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5898189"/>
                  </a:ext>
                </a:extLst>
              </a:tr>
            </a:tbl>
          </a:graphicData>
        </a:graphic>
      </p:graphicFrame>
    </p:spTree>
    <p:extLst>
      <p:ext uri="{BB962C8B-B14F-4D97-AF65-F5344CB8AC3E}">
        <p14:creationId xmlns:p14="http://schemas.microsoft.com/office/powerpoint/2010/main" val="2529178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 text, application, email&#10;&#10;AI-generated content may be incorrect.">
            <a:extLst>
              <a:ext uri="{FF2B5EF4-FFF2-40B4-BE49-F238E27FC236}">
                <a16:creationId xmlns:a16="http://schemas.microsoft.com/office/drawing/2014/main" id="{03F1FDB3-5825-A1AA-AF04-AB624BF07CF1}"/>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69847" y="1342085"/>
            <a:ext cx="6845428" cy="4953000"/>
          </a:xfrm>
        </p:spPr>
      </p:pic>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2"/>
          </p:nvPr>
        </p:nvSpPr>
        <p:spPr/>
        <p:txBody>
          <a:bodyPr/>
          <a:lstStyle/>
          <a:p>
            <a:fld id="{0255DE44-24D9-468F-ACC9-DDC431174CCA}" type="slidenum">
              <a:rPr lang="en-US" smtClean="0"/>
              <a:pPr/>
              <a:t>30</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US Census Bureau Data</a:t>
            </a:r>
          </a:p>
        </p:txBody>
      </p:sp>
      <p:sp>
        <p:nvSpPr>
          <p:cNvPr id="9" name="Arrow: Right 8">
            <a:extLst>
              <a:ext uri="{FF2B5EF4-FFF2-40B4-BE49-F238E27FC236}">
                <a16:creationId xmlns:a16="http://schemas.microsoft.com/office/drawing/2014/main" id="{6DB83852-2780-C5F9-2722-799D9C309D52}"/>
              </a:ext>
            </a:extLst>
          </p:cNvPr>
          <p:cNvSpPr/>
          <p:nvPr/>
        </p:nvSpPr>
        <p:spPr>
          <a:xfrm>
            <a:off x="507872" y="1133476"/>
            <a:ext cx="1600200" cy="62865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0617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Graphical user interface, text, application, email&#10;&#10;AI-generated content may be incorrect.">
            <a:extLst>
              <a:ext uri="{FF2B5EF4-FFF2-40B4-BE49-F238E27FC236}">
                <a16:creationId xmlns:a16="http://schemas.microsoft.com/office/drawing/2014/main" id="{772DA111-AA41-9ECF-ABCB-3A5F8862DB66}"/>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1069847" y="1552575"/>
            <a:ext cx="7188328" cy="4686299"/>
          </a:xfrm>
        </p:spPr>
      </p:pic>
      <p:sp>
        <p:nvSpPr>
          <p:cNvPr id="2" name="Slide Number Placeholder 1">
            <a:extLst>
              <a:ext uri="{FF2B5EF4-FFF2-40B4-BE49-F238E27FC236}">
                <a16:creationId xmlns:a16="http://schemas.microsoft.com/office/drawing/2014/main" id="{4F4ADF28-E76E-40B4-86D7-F1213BE21C21}"/>
              </a:ext>
            </a:extLst>
          </p:cNvPr>
          <p:cNvSpPr>
            <a:spLocks noGrp="1"/>
          </p:cNvSpPr>
          <p:nvPr>
            <p:ph type="sldNum" sz="quarter" idx="16"/>
          </p:nvPr>
        </p:nvSpPr>
        <p:spPr/>
        <p:txBody>
          <a:bodyPr/>
          <a:lstStyle/>
          <a:p>
            <a:fld id="{0255DE44-24D9-468F-ACC9-DDC431174CCA}" type="slidenum">
              <a:rPr lang="en-US" smtClean="0"/>
              <a:pPr/>
              <a:t>31</a:t>
            </a:fld>
            <a:endParaRPr lang="en-US"/>
          </a:p>
        </p:txBody>
      </p:sp>
      <p:sp>
        <p:nvSpPr>
          <p:cNvPr id="4" name="Title 3">
            <a:extLst>
              <a:ext uri="{FF2B5EF4-FFF2-40B4-BE49-F238E27FC236}">
                <a16:creationId xmlns:a16="http://schemas.microsoft.com/office/drawing/2014/main" id="{19AD4D85-4961-4C68-B176-37634F479581}"/>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63DD11BC-4059-20AA-459E-F0FD64F3BBFD}"/>
              </a:ext>
            </a:extLst>
          </p:cNvPr>
          <p:cNvSpPr/>
          <p:nvPr/>
        </p:nvSpPr>
        <p:spPr>
          <a:xfrm>
            <a:off x="432434" y="3752850"/>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1</a:t>
            </a:r>
          </a:p>
        </p:txBody>
      </p:sp>
      <p:sp>
        <p:nvSpPr>
          <p:cNvPr id="25" name="Arrow: Down 24">
            <a:extLst>
              <a:ext uri="{FF2B5EF4-FFF2-40B4-BE49-F238E27FC236}">
                <a16:creationId xmlns:a16="http://schemas.microsoft.com/office/drawing/2014/main" id="{E233C05D-4B24-F5CD-94F7-7FB77C5B0CD6}"/>
              </a:ext>
            </a:extLst>
          </p:cNvPr>
          <p:cNvSpPr/>
          <p:nvPr/>
        </p:nvSpPr>
        <p:spPr>
          <a:xfrm>
            <a:off x="4702111" y="3159632"/>
            <a:ext cx="485775" cy="73609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2</a:t>
            </a:r>
          </a:p>
        </p:txBody>
      </p:sp>
    </p:spTree>
    <p:extLst>
      <p:ext uri="{BB962C8B-B14F-4D97-AF65-F5344CB8AC3E}">
        <p14:creationId xmlns:p14="http://schemas.microsoft.com/office/powerpoint/2010/main" val="1769483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40420-D8F9-9F67-9EF0-1BCB5A3FEB55}"/>
            </a:ext>
          </a:extLst>
        </p:cNvPr>
        <p:cNvGrpSpPr/>
        <p:nvPr/>
      </p:nvGrpSpPr>
      <p:grpSpPr>
        <a:xfrm>
          <a:off x="0" y="0"/>
          <a:ext cx="0" cy="0"/>
          <a:chOff x="0" y="0"/>
          <a:chExt cx="0" cy="0"/>
        </a:xfrm>
      </p:grpSpPr>
      <p:pic>
        <p:nvPicPr>
          <p:cNvPr id="9" name="Content Placeholder 8" descr="Graphical user interface, text, application, email&#10;&#10;AI-generated content may be incorrect.">
            <a:extLst>
              <a:ext uri="{FF2B5EF4-FFF2-40B4-BE49-F238E27FC236}">
                <a16:creationId xmlns:a16="http://schemas.microsoft.com/office/drawing/2014/main" id="{24716D3C-8D3B-B488-CB82-DF681CAD38E6}"/>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1069847" y="1519822"/>
            <a:ext cx="7045453" cy="4877479"/>
          </a:xfrm>
        </p:spPr>
      </p:pic>
      <p:sp>
        <p:nvSpPr>
          <p:cNvPr id="2" name="Slide Number Placeholder 1">
            <a:extLst>
              <a:ext uri="{FF2B5EF4-FFF2-40B4-BE49-F238E27FC236}">
                <a16:creationId xmlns:a16="http://schemas.microsoft.com/office/drawing/2014/main" id="{0F11A866-D0FC-85C1-51B0-133A77042668}"/>
              </a:ext>
            </a:extLst>
          </p:cNvPr>
          <p:cNvSpPr>
            <a:spLocks noGrp="1"/>
          </p:cNvSpPr>
          <p:nvPr>
            <p:ph type="sldNum" sz="quarter" idx="16"/>
          </p:nvPr>
        </p:nvSpPr>
        <p:spPr/>
        <p:txBody>
          <a:bodyPr/>
          <a:lstStyle/>
          <a:p>
            <a:fld id="{0255DE44-24D9-468F-ACC9-DDC431174CCA}" type="slidenum">
              <a:rPr lang="en-US" smtClean="0"/>
              <a:pPr/>
              <a:t>32</a:t>
            </a:fld>
            <a:endParaRPr lang="en-US"/>
          </a:p>
        </p:txBody>
      </p:sp>
      <p:sp>
        <p:nvSpPr>
          <p:cNvPr id="4" name="Title 3">
            <a:extLst>
              <a:ext uri="{FF2B5EF4-FFF2-40B4-BE49-F238E27FC236}">
                <a16:creationId xmlns:a16="http://schemas.microsoft.com/office/drawing/2014/main" id="{533C4478-6236-B754-0E3E-0BDD993A6714}"/>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BE68EBD9-0B46-F263-2481-19431301E98D}"/>
              </a:ext>
            </a:extLst>
          </p:cNvPr>
          <p:cNvSpPr/>
          <p:nvPr/>
        </p:nvSpPr>
        <p:spPr>
          <a:xfrm>
            <a:off x="5268848" y="3682336"/>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3</a:t>
            </a:r>
          </a:p>
        </p:txBody>
      </p:sp>
    </p:spTree>
    <p:extLst>
      <p:ext uri="{BB962C8B-B14F-4D97-AF65-F5344CB8AC3E}">
        <p14:creationId xmlns:p14="http://schemas.microsoft.com/office/powerpoint/2010/main" val="229981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BB464-AD40-B0C8-A55C-CCA29ADF9FE9}"/>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F66B187-EC8C-D41D-2086-9583D71ADF4C}"/>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rcRect r="16793"/>
          <a:stretch>
            <a:fillRect/>
          </a:stretch>
        </p:blipFill>
        <p:spPr>
          <a:xfrm>
            <a:off x="1228867" y="1409430"/>
            <a:ext cx="6686266" cy="4818309"/>
          </a:xfrm>
        </p:spPr>
      </p:pic>
      <p:sp>
        <p:nvSpPr>
          <p:cNvPr id="2" name="Slide Number Placeholder 1">
            <a:extLst>
              <a:ext uri="{FF2B5EF4-FFF2-40B4-BE49-F238E27FC236}">
                <a16:creationId xmlns:a16="http://schemas.microsoft.com/office/drawing/2014/main" id="{65CE9E3B-1D2B-062D-6648-9A058962CBB5}"/>
              </a:ext>
            </a:extLst>
          </p:cNvPr>
          <p:cNvSpPr>
            <a:spLocks noGrp="1"/>
          </p:cNvSpPr>
          <p:nvPr>
            <p:ph type="sldNum" sz="quarter" idx="16"/>
          </p:nvPr>
        </p:nvSpPr>
        <p:spPr/>
        <p:txBody>
          <a:bodyPr/>
          <a:lstStyle/>
          <a:p>
            <a:fld id="{0255DE44-24D9-468F-ACC9-DDC431174CCA}" type="slidenum">
              <a:rPr lang="en-US" smtClean="0"/>
              <a:pPr/>
              <a:t>33</a:t>
            </a:fld>
            <a:endParaRPr lang="en-US"/>
          </a:p>
        </p:txBody>
      </p:sp>
      <p:sp>
        <p:nvSpPr>
          <p:cNvPr id="4" name="Title 3">
            <a:extLst>
              <a:ext uri="{FF2B5EF4-FFF2-40B4-BE49-F238E27FC236}">
                <a16:creationId xmlns:a16="http://schemas.microsoft.com/office/drawing/2014/main" id="{36F54B30-E3F5-4C8C-AEC2-92E432BE7E7F}"/>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2E299C0D-483A-F61A-AE80-DE04339FD819}"/>
              </a:ext>
            </a:extLst>
          </p:cNvPr>
          <p:cNvSpPr/>
          <p:nvPr/>
        </p:nvSpPr>
        <p:spPr>
          <a:xfrm>
            <a:off x="181259" y="2600325"/>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4</a:t>
            </a:r>
          </a:p>
        </p:txBody>
      </p:sp>
    </p:spTree>
    <p:extLst>
      <p:ext uri="{BB962C8B-B14F-4D97-AF65-F5344CB8AC3E}">
        <p14:creationId xmlns:p14="http://schemas.microsoft.com/office/powerpoint/2010/main" val="1585238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972C6-A57C-5198-44A4-3489AA398DEE}"/>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7140F38-82CF-32FC-1ACB-22975C965A0D}"/>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rcRect t="23101" r="40952"/>
          <a:stretch>
            <a:fillRect/>
          </a:stretch>
        </p:blipFill>
        <p:spPr>
          <a:xfrm>
            <a:off x="1255436" y="1433813"/>
            <a:ext cx="6633128" cy="5179711"/>
          </a:xfrm>
        </p:spPr>
      </p:pic>
      <p:sp>
        <p:nvSpPr>
          <p:cNvPr id="2" name="Slide Number Placeholder 1">
            <a:extLst>
              <a:ext uri="{FF2B5EF4-FFF2-40B4-BE49-F238E27FC236}">
                <a16:creationId xmlns:a16="http://schemas.microsoft.com/office/drawing/2014/main" id="{F7EC2944-D468-AE1D-4DF8-F5A5FFAC2C64}"/>
              </a:ext>
            </a:extLst>
          </p:cNvPr>
          <p:cNvSpPr>
            <a:spLocks noGrp="1"/>
          </p:cNvSpPr>
          <p:nvPr>
            <p:ph type="sldNum" sz="quarter" idx="16"/>
          </p:nvPr>
        </p:nvSpPr>
        <p:spPr/>
        <p:txBody>
          <a:bodyPr/>
          <a:lstStyle/>
          <a:p>
            <a:fld id="{0255DE44-24D9-468F-ACC9-DDC431174CCA}" type="slidenum">
              <a:rPr lang="en-US" smtClean="0"/>
              <a:pPr/>
              <a:t>34</a:t>
            </a:fld>
            <a:endParaRPr lang="en-US"/>
          </a:p>
        </p:txBody>
      </p:sp>
      <p:sp>
        <p:nvSpPr>
          <p:cNvPr id="4" name="Title 3">
            <a:extLst>
              <a:ext uri="{FF2B5EF4-FFF2-40B4-BE49-F238E27FC236}">
                <a16:creationId xmlns:a16="http://schemas.microsoft.com/office/drawing/2014/main" id="{A77FD94F-75A8-6FBD-10D0-A37AD83D534F}"/>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93407297-A0C8-8C1A-4FE1-140A1684D8C5}"/>
              </a:ext>
            </a:extLst>
          </p:cNvPr>
          <p:cNvSpPr/>
          <p:nvPr/>
        </p:nvSpPr>
        <p:spPr>
          <a:xfrm>
            <a:off x="245786" y="4610100"/>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5</a:t>
            </a:r>
          </a:p>
        </p:txBody>
      </p:sp>
    </p:spTree>
    <p:extLst>
      <p:ext uri="{BB962C8B-B14F-4D97-AF65-F5344CB8AC3E}">
        <p14:creationId xmlns:p14="http://schemas.microsoft.com/office/powerpoint/2010/main" val="2469546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C693D-54C1-529A-AA97-04767BE095B9}"/>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0BBBC44-A717-C964-71E3-03A6ACAA53A6}"/>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rcRect t="23892" r="41712"/>
          <a:stretch>
            <a:fillRect/>
          </a:stretch>
        </p:blipFill>
        <p:spPr>
          <a:xfrm>
            <a:off x="743235" y="1495425"/>
            <a:ext cx="7724490" cy="4867274"/>
          </a:xfrm>
        </p:spPr>
      </p:pic>
      <p:sp>
        <p:nvSpPr>
          <p:cNvPr id="2" name="Slide Number Placeholder 1">
            <a:extLst>
              <a:ext uri="{FF2B5EF4-FFF2-40B4-BE49-F238E27FC236}">
                <a16:creationId xmlns:a16="http://schemas.microsoft.com/office/drawing/2014/main" id="{98541034-A306-C912-6767-26AB1530C79E}"/>
              </a:ext>
            </a:extLst>
          </p:cNvPr>
          <p:cNvSpPr>
            <a:spLocks noGrp="1"/>
          </p:cNvSpPr>
          <p:nvPr>
            <p:ph type="sldNum" sz="quarter" idx="16"/>
          </p:nvPr>
        </p:nvSpPr>
        <p:spPr/>
        <p:txBody>
          <a:bodyPr/>
          <a:lstStyle/>
          <a:p>
            <a:fld id="{0255DE44-24D9-468F-ACC9-DDC431174CCA}" type="slidenum">
              <a:rPr lang="en-US" smtClean="0"/>
              <a:pPr/>
              <a:t>35</a:t>
            </a:fld>
            <a:endParaRPr lang="en-US"/>
          </a:p>
        </p:txBody>
      </p:sp>
      <p:sp>
        <p:nvSpPr>
          <p:cNvPr id="4" name="Title 3">
            <a:extLst>
              <a:ext uri="{FF2B5EF4-FFF2-40B4-BE49-F238E27FC236}">
                <a16:creationId xmlns:a16="http://schemas.microsoft.com/office/drawing/2014/main" id="{D3120CAC-1DF9-0167-608C-08138526B72A}"/>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B37521EA-A25F-F321-A7B7-D43B82AC4AED}"/>
              </a:ext>
            </a:extLst>
          </p:cNvPr>
          <p:cNvSpPr/>
          <p:nvPr/>
        </p:nvSpPr>
        <p:spPr>
          <a:xfrm>
            <a:off x="4257959" y="4457700"/>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6</a:t>
            </a:r>
          </a:p>
        </p:txBody>
      </p:sp>
    </p:spTree>
    <p:extLst>
      <p:ext uri="{BB962C8B-B14F-4D97-AF65-F5344CB8AC3E}">
        <p14:creationId xmlns:p14="http://schemas.microsoft.com/office/powerpoint/2010/main" val="2503689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FECFB-7737-3F92-E30B-42FCB4B3FDFD}"/>
            </a:ext>
          </a:extLst>
        </p:cNvPr>
        <p:cNvGrpSpPr/>
        <p:nvPr/>
      </p:nvGrpSpPr>
      <p:grpSpPr>
        <a:xfrm>
          <a:off x="0" y="0"/>
          <a:ext cx="0" cy="0"/>
          <a:chOff x="0" y="0"/>
          <a:chExt cx="0" cy="0"/>
        </a:xfrm>
      </p:grpSpPr>
      <p:pic>
        <p:nvPicPr>
          <p:cNvPr id="8" name="Content Placeholder 7" descr="Graphical user interface, application">
            <a:extLst>
              <a:ext uri="{FF2B5EF4-FFF2-40B4-BE49-F238E27FC236}">
                <a16:creationId xmlns:a16="http://schemas.microsoft.com/office/drawing/2014/main" id="{CAB32314-0D4E-59AD-E71D-B153371C6DA7}"/>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rcRect t="22407" r="51313"/>
          <a:stretch>
            <a:fillRect/>
          </a:stretch>
        </p:blipFill>
        <p:spPr>
          <a:xfrm>
            <a:off x="1049427" y="1563329"/>
            <a:ext cx="7062186" cy="4770796"/>
          </a:xfrm>
        </p:spPr>
      </p:pic>
      <p:sp>
        <p:nvSpPr>
          <p:cNvPr id="2" name="Slide Number Placeholder 1">
            <a:extLst>
              <a:ext uri="{FF2B5EF4-FFF2-40B4-BE49-F238E27FC236}">
                <a16:creationId xmlns:a16="http://schemas.microsoft.com/office/drawing/2014/main" id="{D5A81981-99C8-69BC-CA13-4F409026CEEF}"/>
              </a:ext>
            </a:extLst>
          </p:cNvPr>
          <p:cNvSpPr>
            <a:spLocks noGrp="1"/>
          </p:cNvSpPr>
          <p:nvPr>
            <p:ph type="sldNum" sz="quarter" idx="16"/>
          </p:nvPr>
        </p:nvSpPr>
        <p:spPr/>
        <p:txBody>
          <a:bodyPr/>
          <a:lstStyle/>
          <a:p>
            <a:fld id="{0255DE44-24D9-468F-ACC9-DDC431174CCA}" type="slidenum">
              <a:rPr lang="en-US" smtClean="0"/>
              <a:pPr/>
              <a:t>36</a:t>
            </a:fld>
            <a:endParaRPr lang="en-US"/>
          </a:p>
        </p:txBody>
      </p:sp>
      <p:sp>
        <p:nvSpPr>
          <p:cNvPr id="4" name="Title 3">
            <a:extLst>
              <a:ext uri="{FF2B5EF4-FFF2-40B4-BE49-F238E27FC236}">
                <a16:creationId xmlns:a16="http://schemas.microsoft.com/office/drawing/2014/main" id="{391BC0F6-8853-00C0-7978-0A210B452521}"/>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42E639E7-582D-20B3-E5AE-2B8B366864F0}"/>
              </a:ext>
            </a:extLst>
          </p:cNvPr>
          <p:cNvSpPr/>
          <p:nvPr/>
        </p:nvSpPr>
        <p:spPr>
          <a:xfrm>
            <a:off x="117653" y="5524500"/>
            <a:ext cx="939622" cy="30162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7</a:t>
            </a:r>
          </a:p>
        </p:txBody>
      </p:sp>
      <p:sp>
        <p:nvSpPr>
          <p:cNvPr id="9" name="Arrow: Right 8">
            <a:extLst>
              <a:ext uri="{FF2B5EF4-FFF2-40B4-BE49-F238E27FC236}">
                <a16:creationId xmlns:a16="http://schemas.microsoft.com/office/drawing/2014/main" id="{2F0BC510-C491-B814-8A72-7DEDACE5DDCD}"/>
              </a:ext>
            </a:extLst>
          </p:cNvPr>
          <p:cNvSpPr/>
          <p:nvPr/>
        </p:nvSpPr>
        <p:spPr>
          <a:xfrm>
            <a:off x="155447" y="5841999"/>
            <a:ext cx="939622" cy="30162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8</a:t>
            </a:r>
          </a:p>
        </p:txBody>
      </p:sp>
    </p:spTree>
    <p:extLst>
      <p:ext uri="{BB962C8B-B14F-4D97-AF65-F5344CB8AC3E}">
        <p14:creationId xmlns:p14="http://schemas.microsoft.com/office/powerpoint/2010/main" val="779744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27D6-F84B-E853-AD05-9C5A3C0D34B0}"/>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0EFB362-7713-89A0-056D-FC4795E01D4E}"/>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rcRect t="66191" r="11577"/>
          <a:stretch>
            <a:fillRect/>
          </a:stretch>
        </p:blipFill>
        <p:spPr>
          <a:xfrm>
            <a:off x="990671" y="1892733"/>
            <a:ext cx="7162658" cy="3851704"/>
          </a:xfrm>
        </p:spPr>
      </p:pic>
      <p:sp>
        <p:nvSpPr>
          <p:cNvPr id="2" name="Slide Number Placeholder 1">
            <a:extLst>
              <a:ext uri="{FF2B5EF4-FFF2-40B4-BE49-F238E27FC236}">
                <a16:creationId xmlns:a16="http://schemas.microsoft.com/office/drawing/2014/main" id="{48F3C660-A488-63BC-04EF-8E9D2B091240}"/>
              </a:ext>
            </a:extLst>
          </p:cNvPr>
          <p:cNvSpPr>
            <a:spLocks noGrp="1"/>
          </p:cNvSpPr>
          <p:nvPr>
            <p:ph type="sldNum" sz="quarter" idx="16"/>
          </p:nvPr>
        </p:nvSpPr>
        <p:spPr/>
        <p:txBody>
          <a:bodyPr/>
          <a:lstStyle/>
          <a:p>
            <a:fld id="{0255DE44-24D9-468F-ACC9-DDC431174CCA}" type="slidenum">
              <a:rPr lang="en-US" smtClean="0"/>
              <a:pPr/>
              <a:t>37</a:t>
            </a:fld>
            <a:endParaRPr lang="en-US"/>
          </a:p>
        </p:txBody>
      </p:sp>
      <p:sp>
        <p:nvSpPr>
          <p:cNvPr id="4" name="Title 3">
            <a:extLst>
              <a:ext uri="{FF2B5EF4-FFF2-40B4-BE49-F238E27FC236}">
                <a16:creationId xmlns:a16="http://schemas.microsoft.com/office/drawing/2014/main" id="{87496075-CAC8-637B-70EC-C0F285AA85A1}"/>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DF2C0187-7FD9-E09D-6E7A-2BD1ACB01415}"/>
              </a:ext>
            </a:extLst>
          </p:cNvPr>
          <p:cNvSpPr/>
          <p:nvPr/>
        </p:nvSpPr>
        <p:spPr>
          <a:xfrm>
            <a:off x="5410484" y="4352925"/>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9</a:t>
            </a:r>
          </a:p>
        </p:txBody>
      </p:sp>
    </p:spTree>
    <p:extLst>
      <p:ext uri="{BB962C8B-B14F-4D97-AF65-F5344CB8AC3E}">
        <p14:creationId xmlns:p14="http://schemas.microsoft.com/office/powerpoint/2010/main" val="5726203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38180-C0A9-C9E0-2F72-8204252D48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091135-1D16-449D-583E-DA203BA6E2D0}"/>
              </a:ext>
            </a:extLst>
          </p:cNvPr>
          <p:cNvSpPr>
            <a:spLocks noGrp="1"/>
          </p:cNvSpPr>
          <p:nvPr>
            <p:ph type="sldNum" sz="quarter" idx="16"/>
          </p:nvPr>
        </p:nvSpPr>
        <p:spPr/>
        <p:txBody>
          <a:bodyPr/>
          <a:lstStyle/>
          <a:p>
            <a:fld id="{0255DE44-24D9-468F-ACC9-DDC431174CCA}" type="slidenum">
              <a:rPr lang="en-US" smtClean="0"/>
              <a:pPr/>
              <a:t>38</a:t>
            </a:fld>
            <a:endParaRPr lang="en-US"/>
          </a:p>
        </p:txBody>
      </p:sp>
      <p:sp>
        <p:nvSpPr>
          <p:cNvPr id="4" name="Title 3">
            <a:extLst>
              <a:ext uri="{FF2B5EF4-FFF2-40B4-BE49-F238E27FC236}">
                <a16:creationId xmlns:a16="http://schemas.microsoft.com/office/drawing/2014/main" id="{DA3272D8-3233-85B9-06E2-3F5CECE51043}"/>
              </a:ext>
            </a:extLst>
          </p:cNvPr>
          <p:cNvSpPr>
            <a:spLocks noGrp="1"/>
          </p:cNvSpPr>
          <p:nvPr>
            <p:ph type="title"/>
          </p:nvPr>
        </p:nvSpPr>
        <p:spPr/>
        <p:txBody>
          <a:bodyPr>
            <a:normAutofit fontScale="90000"/>
          </a:bodyPr>
          <a:lstStyle/>
          <a:p>
            <a:r>
              <a:rPr lang="en-US" dirty="0"/>
              <a:t>Demonstration of US Census Bureau Data</a:t>
            </a:r>
          </a:p>
        </p:txBody>
      </p:sp>
      <p:sp>
        <p:nvSpPr>
          <p:cNvPr id="24" name="Arrow: Right 23">
            <a:extLst>
              <a:ext uri="{FF2B5EF4-FFF2-40B4-BE49-F238E27FC236}">
                <a16:creationId xmlns:a16="http://schemas.microsoft.com/office/drawing/2014/main" id="{2392526A-CB80-AEC2-E913-98E79DE9D7D8}"/>
              </a:ext>
            </a:extLst>
          </p:cNvPr>
          <p:cNvSpPr/>
          <p:nvPr/>
        </p:nvSpPr>
        <p:spPr>
          <a:xfrm>
            <a:off x="565022" y="4943475"/>
            <a:ext cx="1009650" cy="571500"/>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10</a:t>
            </a:r>
          </a:p>
        </p:txBody>
      </p:sp>
      <p:pic>
        <p:nvPicPr>
          <p:cNvPr id="8" name="Content Placeholder 7">
            <a:extLst>
              <a:ext uri="{FF2B5EF4-FFF2-40B4-BE49-F238E27FC236}">
                <a16:creationId xmlns:a16="http://schemas.microsoft.com/office/drawing/2014/main" id="{9B0B74A6-FA77-B618-556B-DE1ADEA511D5}"/>
              </a:ext>
            </a:extLst>
          </p:cNvPr>
          <p:cNvPicPr>
            <a:picLocks noGrp="1" noChangeAspect="1"/>
          </p:cNvPicPr>
          <p:nvPr>
            <p:ph sz="quarter" idx="2"/>
          </p:nvPr>
        </p:nvPicPr>
        <p:blipFill>
          <a:blip r:embed="rId3">
            <a:extLst>
              <a:ext uri="{28A0092B-C50C-407E-A947-70E740481C1C}">
                <a14:useLocalDpi xmlns:a14="http://schemas.microsoft.com/office/drawing/2010/main" val="0"/>
              </a:ext>
            </a:extLst>
          </a:blip>
          <a:stretch>
            <a:fillRect/>
          </a:stretch>
        </p:blipFill>
        <p:spPr>
          <a:xfrm>
            <a:off x="1834883" y="1573859"/>
            <a:ext cx="5474233" cy="2244725"/>
          </a:xfrm>
        </p:spPr>
      </p:pic>
      <p:sp>
        <p:nvSpPr>
          <p:cNvPr id="9" name="TextBox 8">
            <a:extLst>
              <a:ext uri="{FF2B5EF4-FFF2-40B4-BE49-F238E27FC236}">
                <a16:creationId xmlns:a16="http://schemas.microsoft.com/office/drawing/2014/main" id="{3CC5CF3C-BED3-BE75-7FDB-69D7DE312C71}"/>
              </a:ext>
            </a:extLst>
          </p:cNvPr>
          <p:cNvSpPr txBox="1"/>
          <p:nvPr/>
        </p:nvSpPr>
        <p:spPr>
          <a:xfrm>
            <a:off x="1834883" y="5044559"/>
            <a:ext cx="4133850" cy="369332"/>
          </a:xfrm>
          <a:prstGeom prst="rect">
            <a:avLst/>
          </a:prstGeom>
          <a:noFill/>
        </p:spPr>
        <p:txBody>
          <a:bodyPr wrap="square" rtlCol="0">
            <a:spAutoFit/>
          </a:bodyPr>
          <a:lstStyle/>
          <a:p>
            <a:r>
              <a:rPr lang="en-US" dirty="0"/>
              <a:t>147,672/219,561 = 67%</a:t>
            </a:r>
          </a:p>
        </p:txBody>
      </p:sp>
    </p:spTree>
    <p:extLst>
      <p:ext uri="{BB962C8B-B14F-4D97-AF65-F5344CB8AC3E}">
        <p14:creationId xmlns:p14="http://schemas.microsoft.com/office/powerpoint/2010/main" val="733947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39</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Air Quality in the Project Location</a:t>
            </a:r>
          </a:p>
        </p:txBody>
      </p:sp>
      <p:graphicFrame>
        <p:nvGraphicFramePr>
          <p:cNvPr id="6" name="Content Placeholder 5">
            <a:extLst>
              <a:ext uri="{FF2B5EF4-FFF2-40B4-BE49-F238E27FC236}">
                <a16:creationId xmlns:a16="http://schemas.microsoft.com/office/drawing/2014/main" id="{CF5522C1-91D3-0914-A9A2-07451CD98999}"/>
              </a:ext>
            </a:extLst>
          </p:cNvPr>
          <p:cNvGraphicFramePr>
            <a:graphicFrameLocks noGrp="1"/>
          </p:cNvGraphicFramePr>
          <p:nvPr>
            <p:ph sz="quarter" idx="1"/>
            <p:extLst>
              <p:ext uri="{D42A27DB-BD31-4B8C-83A1-F6EECF244321}">
                <p14:modId xmlns:p14="http://schemas.microsoft.com/office/powerpoint/2010/main" val="1283200436"/>
              </p:ext>
            </p:extLst>
          </p:nvPr>
        </p:nvGraphicFramePr>
        <p:xfrm>
          <a:off x="219456" y="1504951"/>
          <a:ext cx="8386617" cy="5229505"/>
        </p:xfrm>
        <a:graphic>
          <a:graphicData uri="http://schemas.openxmlformats.org/drawingml/2006/table">
            <a:tbl>
              <a:tblPr firstRow="1" firstCol="1" bandRow="1"/>
              <a:tblGrid>
                <a:gridCol w="8386617">
                  <a:extLst>
                    <a:ext uri="{9D8B030D-6E8A-4147-A177-3AD203B41FA5}">
                      <a16:colId xmlns:a16="http://schemas.microsoft.com/office/drawing/2014/main" val="2843224654"/>
                    </a:ext>
                  </a:extLst>
                </a:gridCol>
              </a:tblGrid>
              <a:tr h="207850">
                <a:tc>
                  <a:txBody>
                    <a:bodyPr/>
                    <a:lstStyle/>
                    <a:p>
                      <a:pPr marL="0" marR="0" algn="just">
                        <a:lnSpc>
                          <a:spcPct val="107000"/>
                        </a:lnSpc>
                        <a:spcBef>
                          <a:spcPts val="0"/>
                        </a:spcBef>
                        <a:spcAft>
                          <a:spcPts val="0"/>
                        </a:spcAft>
                      </a:pPr>
                      <a:r>
                        <a:rPr lang="en-US" sz="16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Air Quality in the Project Location – 30 Points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857808031"/>
                  </a:ext>
                </a:extLst>
              </a:tr>
              <a:tr h="1078002">
                <a:tc>
                  <a:txBody>
                    <a:bodyPr/>
                    <a:lstStyle/>
                    <a:p>
                      <a:pPr marL="0" marR="0" algn="l">
                        <a:lnSpc>
                          <a:spcPct val="107000"/>
                        </a:lnSpc>
                        <a:spcBef>
                          <a:spcPts val="0"/>
                        </a:spcBef>
                        <a:spcAft>
                          <a:spcPts val="0"/>
                        </a:spcAft>
                      </a:pPr>
                      <a:r>
                        <a:rPr lang="en-US" sz="16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Describe</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any special air quality concerns within or in close proximity to, the project area (e.g., located in an ozone nonattainment area, nearby Federal Class I areas, EPA designated priority counties) and include a </a:t>
                      </a:r>
                      <a:r>
                        <a:rPr lang="en-US" sz="1600"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qualitative</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60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description</a:t>
                      </a: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of the area’s diesel emissions due to high impact features (e.g., truck stops, railroad yards, distribution centers, interstates, etc.).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687965365"/>
                  </a:ext>
                </a:extLst>
              </a:tr>
              <a:tr h="3253382">
                <a:tc>
                  <a:txBody>
                    <a:bodyPr/>
                    <a:lstStyle/>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Calibri" panose="020F0502020204030204" pitchFamily="34" charset="0"/>
                        </a:rPr>
                        <a:t>Describe</a:t>
                      </a:r>
                      <a:r>
                        <a:rPr lang="en-US" sz="1600" dirty="0">
                          <a:effectLst/>
                          <a:latin typeface="Calibri" panose="020F0502020204030204" pitchFamily="34" charset="0"/>
                          <a:ea typeface="Calibri" panose="020F0502020204030204" pitchFamily="34" charset="0"/>
                          <a:cs typeface="Calibri" panose="020F0502020204030204" pitchFamily="34" charset="0"/>
                        </a:rPr>
                        <a:t> how the project will reduce environmental impacts in the project location as it pertains to the air quality standards and proximity to Class I Areas. Indicate whether the project is located: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Within or adjacent to a non-attainment area for the NAAQS for ozone (currently Sunland Park in Doña Ana County);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Within or adjacent to a county whose ozone design value is equal to or greater than 95% of the NAAQS for ozone (currently Doña Ana, Lea, Eddy, San Juan, Sandoval, and Bernalillo); or</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Calibri" panose="020F0502020204030204" pitchFamily="34" charset="0"/>
                        </a:rPr>
                        <a:t>Within or near a designated priority county listed in the NMED Clean Diesel Program Guidance Document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Calibri" panose="020F0502020204030204" pitchFamily="34" charset="0"/>
                        </a:rPr>
                        <a:t>Describe</a:t>
                      </a:r>
                      <a:r>
                        <a:rPr lang="en-US" sz="1600" dirty="0">
                          <a:effectLst/>
                          <a:latin typeface="Calibri" panose="020F0502020204030204" pitchFamily="34" charset="0"/>
                          <a:ea typeface="Calibri" panose="020F0502020204030204" pitchFamily="34" charset="0"/>
                          <a:cs typeface="Calibri" panose="020F0502020204030204" pitchFamily="34" charset="0"/>
                        </a:rPr>
                        <a:t> the proximity (in miles) to the nearest Class I Area.  If there are additional Class I Areas within 100 miles, list all of them.  A map of the Federal Class I Areas within the State and in surrounding areas can be found </a:t>
                      </a:r>
                      <a:r>
                        <a:rPr kumimoji="0" lang="en-US" sz="16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 </a:t>
                      </a:r>
                      <a:r>
                        <a:rPr kumimoji="0" lang="en-US" sz="16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https://www.env.nm.gov/air-quality/reg-haze/</a:t>
                      </a:r>
                      <a:r>
                        <a:rPr kumimoji="0" lang="en-US" sz="16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 and [ </a:t>
                      </a:r>
                      <a:r>
                        <a:rPr kumimoji="0" lang="en-US" sz="16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https://www.env.nm.gov/wp-content/uploads/sites/2/2017/01/NM_ClassIAreas_Map.pdf</a:t>
                      </a:r>
                      <a:r>
                        <a:rPr kumimoji="0" lang="en-US" sz="16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Include a </a:t>
                      </a:r>
                      <a:r>
                        <a:rPr lang="en-US" sz="1600" i="1" dirty="0">
                          <a:effectLst/>
                          <a:latin typeface="Calibri" panose="020F0502020204030204" pitchFamily="34" charset="0"/>
                          <a:ea typeface="Calibri" panose="020F0502020204030204" pitchFamily="34" charset="0"/>
                          <a:cs typeface="Calibri" panose="020F0502020204030204" pitchFamily="34" charset="0"/>
                        </a:rPr>
                        <a:t>map</a:t>
                      </a:r>
                      <a:r>
                        <a:rPr lang="en-US" sz="1600" dirty="0">
                          <a:effectLst/>
                          <a:latin typeface="Calibri" panose="020F0502020204030204" pitchFamily="34" charset="0"/>
                          <a:ea typeface="Calibri" panose="020F0502020204030204" pitchFamily="34" charset="0"/>
                          <a:cs typeface="Calibri" panose="020F0502020204030204" pitchFamily="34" charset="0"/>
                        </a:rPr>
                        <a:t>, showing </a:t>
                      </a:r>
                      <a:r>
                        <a:rPr lang="en-US" sz="1600" i="1" dirty="0">
                          <a:effectLst/>
                          <a:latin typeface="Calibri" panose="020F0502020204030204" pitchFamily="34" charset="0"/>
                          <a:ea typeface="Calibri" panose="020F0502020204030204" pitchFamily="34" charset="0"/>
                          <a:cs typeface="Calibri" panose="020F0502020204030204" pitchFamily="34" charset="0"/>
                        </a:rPr>
                        <a:t>proximity to Federal Class I Areas </a:t>
                      </a:r>
                      <a:r>
                        <a:rPr lang="en-US" sz="1600" dirty="0">
                          <a:effectLst/>
                          <a:latin typeface="Calibri" panose="020F0502020204030204" pitchFamily="34" charset="0"/>
                          <a:ea typeface="Calibri" panose="020F0502020204030204" pitchFamily="34" charset="0"/>
                          <a:cs typeface="Calibri" panose="020F0502020204030204" pitchFamily="34" charset="0"/>
                        </a:rPr>
                        <a:t>relative to the project area as </a:t>
                      </a:r>
                      <a:r>
                        <a:rPr lang="en-US" sz="1600" b="1" dirty="0">
                          <a:effectLst/>
                          <a:latin typeface="Calibri" panose="020F0502020204030204" pitchFamily="34" charset="0"/>
                          <a:ea typeface="Calibri" panose="020F0502020204030204" pitchFamily="34" charset="0"/>
                          <a:cs typeface="Calibri" panose="020F0502020204030204" pitchFamily="34" charset="0"/>
                        </a:rPr>
                        <a:t>Appendix I.</a:t>
                      </a:r>
                    </a:p>
                    <a:p>
                      <a:pPr marL="0" marR="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871738"/>
                  </a:ext>
                </a:extLst>
              </a:tr>
            </a:tbl>
          </a:graphicData>
        </a:graphic>
      </p:graphicFrame>
    </p:spTree>
    <p:extLst>
      <p:ext uri="{BB962C8B-B14F-4D97-AF65-F5344CB8AC3E}">
        <p14:creationId xmlns:p14="http://schemas.microsoft.com/office/powerpoint/2010/main" val="2621257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40</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Community Engagement and Partnership</a:t>
            </a:r>
          </a:p>
        </p:txBody>
      </p:sp>
      <p:graphicFrame>
        <p:nvGraphicFramePr>
          <p:cNvPr id="7" name="Content Placeholder 6">
            <a:extLst>
              <a:ext uri="{FF2B5EF4-FFF2-40B4-BE49-F238E27FC236}">
                <a16:creationId xmlns:a16="http://schemas.microsoft.com/office/drawing/2014/main" id="{D78C949A-3364-AF41-0962-0C8AF06B017F}"/>
              </a:ext>
            </a:extLst>
          </p:cNvPr>
          <p:cNvGraphicFramePr>
            <a:graphicFrameLocks noGrp="1"/>
          </p:cNvGraphicFramePr>
          <p:nvPr>
            <p:ph sz="quarter" idx="1"/>
            <p:extLst>
              <p:ext uri="{D42A27DB-BD31-4B8C-83A1-F6EECF244321}">
                <p14:modId xmlns:p14="http://schemas.microsoft.com/office/powerpoint/2010/main" val="1576177038"/>
              </p:ext>
            </p:extLst>
          </p:nvPr>
        </p:nvGraphicFramePr>
        <p:xfrm>
          <a:off x="1069847" y="2176272"/>
          <a:ext cx="7536226" cy="4242814"/>
        </p:xfrm>
        <a:graphic>
          <a:graphicData uri="http://schemas.openxmlformats.org/drawingml/2006/table">
            <a:tbl>
              <a:tblPr firstRow="1" firstCol="1" bandRow="1"/>
              <a:tblGrid>
                <a:gridCol w="7536226">
                  <a:extLst>
                    <a:ext uri="{9D8B030D-6E8A-4147-A177-3AD203B41FA5}">
                      <a16:colId xmlns:a16="http://schemas.microsoft.com/office/drawing/2014/main" val="552467061"/>
                    </a:ext>
                  </a:extLst>
                </a:gridCol>
              </a:tblGrid>
              <a:tr h="503721">
                <a:tc>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Community Engagement and Partnership – 5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61474031"/>
                  </a:ext>
                </a:extLst>
              </a:tr>
              <a:tr h="1030696">
                <a:tc>
                  <a:txBody>
                    <a:bodyPr/>
                    <a:lstStyle/>
                    <a:p>
                      <a:pPr marL="0" marR="0" algn="just">
                        <a:lnSpc>
                          <a:spcPct val="107000"/>
                        </a:lnSpc>
                        <a:spcBef>
                          <a:spcPts val="0"/>
                        </a:spcBef>
                        <a:spcAft>
                          <a:spcPts val="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List any government entities, school districts or organizations involved in this project, including their roles in the project.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93429121"/>
                  </a:ext>
                </a:extLst>
              </a:tr>
              <a:tr h="2708397">
                <a:tc>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Provide a summary that outlines project partners involved in this project and any community activities associated with this project.  Project partners include government entities, school districts or community organizations.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7076774"/>
                  </a:ext>
                </a:extLst>
              </a:tr>
            </a:tbl>
          </a:graphicData>
        </a:graphic>
      </p:graphicFrame>
    </p:spTree>
    <p:extLst>
      <p:ext uri="{BB962C8B-B14F-4D97-AF65-F5344CB8AC3E}">
        <p14:creationId xmlns:p14="http://schemas.microsoft.com/office/powerpoint/2010/main" val="3247158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41</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dirty="0"/>
              <a:t>Application – Fuel Type</a:t>
            </a:r>
          </a:p>
        </p:txBody>
      </p:sp>
      <p:graphicFrame>
        <p:nvGraphicFramePr>
          <p:cNvPr id="6" name="Content Placeholder 5">
            <a:extLst>
              <a:ext uri="{FF2B5EF4-FFF2-40B4-BE49-F238E27FC236}">
                <a16:creationId xmlns:a16="http://schemas.microsoft.com/office/drawing/2014/main" id="{67F81C22-E463-51A3-484F-B5C29B1A75EA}"/>
              </a:ext>
            </a:extLst>
          </p:cNvPr>
          <p:cNvGraphicFramePr>
            <a:graphicFrameLocks noGrp="1"/>
          </p:cNvGraphicFramePr>
          <p:nvPr>
            <p:ph sz="quarter" idx="1"/>
            <p:extLst>
              <p:ext uri="{D42A27DB-BD31-4B8C-83A1-F6EECF244321}">
                <p14:modId xmlns:p14="http://schemas.microsoft.com/office/powerpoint/2010/main" val="1159623091"/>
              </p:ext>
            </p:extLst>
          </p:nvPr>
        </p:nvGraphicFramePr>
        <p:xfrm>
          <a:off x="1069847" y="1947672"/>
          <a:ext cx="7536226" cy="3858768"/>
        </p:xfrm>
        <a:graphic>
          <a:graphicData uri="http://schemas.openxmlformats.org/drawingml/2006/table">
            <a:tbl>
              <a:tblPr firstRow="1" firstCol="1" bandRow="1"/>
              <a:tblGrid>
                <a:gridCol w="6724633">
                  <a:extLst>
                    <a:ext uri="{9D8B030D-6E8A-4147-A177-3AD203B41FA5}">
                      <a16:colId xmlns:a16="http://schemas.microsoft.com/office/drawing/2014/main" val="303418056"/>
                    </a:ext>
                  </a:extLst>
                </a:gridCol>
                <a:gridCol w="811593">
                  <a:extLst>
                    <a:ext uri="{9D8B030D-6E8A-4147-A177-3AD203B41FA5}">
                      <a16:colId xmlns:a16="http://schemas.microsoft.com/office/drawing/2014/main" val="4093080049"/>
                    </a:ext>
                  </a:extLst>
                </a:gridCol>
              </a:tblGrid>
              <a:tr h="297863">
                <a:tc gridSpan="2">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Fuel Type – 30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hMerge="1">
                  <a:txBody>
                    <a:bodyPr/>
                    <a:lstStyle/>
                    <a:p>
                      <a:endParaRPr lang="en-US"/>
                    </a:p>
                  </a:txBody>
                  <a:tcPr/>
                </a:tc>
                <a:extLst>
                  <a:ext uri="{0D108BD9-81ED-4DB2-BD59-A6C34878D82A}">
                    <a16:rowId xmlns:a16="http://schemas.microsoft.com/office/drawing/2014/main" val="4235128589"/>
                  </a:ext>
                </a:extLst>
              </a:tr>
              <a:tr h="604725">
                <a:tc gridSpan="2">
                  <a:txBody>
                    <a:bodyPr/>
                    <a:lstStyle/>
                    <a:p>
                      <a:pPr marL="0" marR="0" algn="just">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Calibri" panose="020F0502020204030204" pitchFamily="34" charset="0"/>
                        </a:rPr>
                        <a:t>Fuel Type of Proposed Vehicles: </a:t>
                      </a: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ULSD </a:t>
                      </a: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CNG/LNG </a:t>
                      </a: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Propane </a:t>
                      </a: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Near zero CNG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Electric </a:t>
                      </a:r>
                      <a:r>
                        <a:rPr lang="en-US" sz="16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600">
                          <a:effectLst/>
                          <a:latin typeface="Calibri" panose="020F0502020204030204" pitchFamily="34" charset="0"/>
                          <a:ea typeface="Calibri" panose="020F0502020204030204" pitchFamily="34" charset="0"/>
                          <a:cs typeface="Calibri" panose="020F0502020204030204" pitchFamily="34" charset="0"/>
                        </a:rPr>
                        <a:t> Hydrogen Fuel Cell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31675746"/>
                  </a:ext>
                </a:extLst>
              </a:tr>
              <a:tr h="609475">
                <a:tc>
                  <a:txBody>
                    <a:bodyPr/>
                    <a:lstStyle/>
                    <a:p>
                      <a:pPr marL="0" marR="0">
                        <a:lnSpc>
                          <a:spcPct val="107000"/>
                        </a:lnSpc>
                        <a:spcBef>
                          <a:spcPts val="0"/>
                        </a:spcBef>
                        <a:spcAft>
                          <a:spcPts val="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Are additional fueling infrastructure developments or improvements needed for this project?  If yes, describe below.</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07000"/>
                        </a:lnSpc>
                        <a:spcBef>
                          <a:spcPts val="0"/>
                        </a:spcBef>
                        <a:spcAft>
                          <a:spcPts val="0"/>
                        </a:spcAft>
                      </a:pPr>
                      <a:r>
                        <a:rPr lang="en-US" sz="12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200">
                          <a:effectLst/>
                          <a:latin typeface="Calibri" panose="020F0502020204030204" pitchFamily="34" charset="0"/>
                          <a:ea typeface="Calibri" panose="020F0502020204030204" pitchFamily="34" charset="0"/>
                          <a:cs typeface="Calibri" panose="020F0502020204030204" pitchFamily="34" charset="0"/>
                        </a:rPr>
                        <a:t> Yes </a:t>
                      </a:r>
                      <a:r>
                        <a:rPr lang="en-US" sz="1200">
                          <a:effectLst/>
                          <a:latin typeface="Segoe UI Symbol" panose="020B0502040204020203" pitchFamily="34" charset="0"/>
                          <a:ea typeface="MS Gothic" panose="020B0609070205080204" pitchFamily="49" charset="-128"/>
                          <a:cs typeface="Segoe UI Symbol" panose="020B0502040204020203" pitchFamily="34" charset="0"/>
                        </a:rPr>
                        <a:t>☐</a:t>
                      </a:r>
                      <a:r>
                        <a:rPr lang="en-US" sz="1200">
                          <a:effectLst/>
                          <a:latin typeface="Calibri" panose="020F0502020204030204" pitchFamily="34" charset="0"/>
                          <a:ea typeface="Calibri" panose="020F0502020204030204" pitchFamily="34" charset="0"/>
                          <a:cs typeface="Calibri" panose="020F0502020204030204" pitchFamily="34" charset="0"/>
                        </a:rPr>
                        <a:t> No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739248"/>
                  </a:ext>
                </a:extLst>
              </a:tr>
              <a:tr h="2346705">
                <a:tc gridSpan="2">
                  <a:txBody>
                    <a:bodyPr/>
                    <a:lstStyle/>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Select all applicable fuel types for the proposal.  Projects are not limited to using one fuel type; projects can use multiple fuel types such as compressed natural gas (CNG) or electricity (electric vehicles - EV).</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Should the project, as proposed, require additional fueling infrastructure, provide a detailed summary of the infrastructure that will be needed for this project including dates of completion that correspond to the project completion date.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444582446"/>
                  </a:ext>
                </a:extLst>
              </a:tr>
            </a:tbl>
          </a:graphicData>
        </a:graphic>
      </p:graphicFrame>
    </p:spTree>
    <p:extLst>
      <p:ext uri="{BB962C8B-B14F-4D97-AF65-F5344CB8AC3E}">
        <p14:creationId xmlns:p14="http://schemas.microsoft.com/office/powerpoint/2010/main" val="1640237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42</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Ability to be Deployed in a Timely Manner</a:t>
            </a:r>
          </a:p>
        </p:txBody>
      </p:sp>
      <p:graphicFrame>
        <p:nvGraphicFramePr>
          <p:cNvPr id="7" name="Content Placeholder 6">
            <a:extLst>
              <a:ext uri="{FF2B5EF4-FFF2-40B4-BE49-F238E27FC236}">
                <a16:creationId xmlns:a16="http://schemas.microsoft.com/office/drawing/2014/main" id="{57D03A95-62C2-8262-4AE8-9BDFA2355C28}"/>
              </a:ext>
            </a:extLst>
          </p:cNvPr>
          <p:cNvGraphicFramePr>
            <a:graphicFrameLocks noGrp="1"/>
          </p:cNvGraphicFramePr>
          <p:nvPr>
            <p:ph sz="quarter" idx="1"/>
            <p:extLst>
              <p:ext uri="{D42A27DB-BD31-4B8C-83A1-F6EECF244321}">
                <p14:modId xmlns:p14="http://schemas.microsoft.com/office/powerpoint/2010/main" val="2786464066"/>
              </p:ext>
            </p:extLst>
          </p:nvPr>
        </p:nvGraphicFramePr>
        <p:xfrm>
          <a:off x="803887" y="1847850"/>
          <a:ext cx="7536226" cy="2943226"/>
        </p:xfrm>
        <a:graphic>
          <a:graphicData uri="http://schemas.openxmlformats.org/drawingml/2006/table">
            <a:tbl>
              <a:tblPr firstRow="1" firstCol="1" bandRow="1"/>
              <a:tblGrid>
                <a:gridCol w="7536226">
                  <a:extLst>
                    <a:ext uri="{9D8B030D-6E8A-4147-A177-3AD203B41FA5}">
                      <a16:colId xmlns:a16="http://schemas.microsoft.com/office/drawing/2014/main" val="782305159"/>
                    </a:ext>
                  </a:extLst>
                </a:gridCol>
              </a:tblGrid>
              <a:tr h="370957">
                <a:tc>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Ability to be Deployed in a Timely Manner – 5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444123714"/>
                  </a:ext>
                </a:extLst>
              </a:tr>
              <a:tr h="759039">
                <a:tc>
                  <a:txBody>
                    <a:bodyPr/>
                    <a:lstStyle/>
                    <a:p>
                      <a:pPr marL="0" marR="0" algn="just">
                        <a:lnSpc>
                          <a:spcPct val="107000"/>
                        </a:lnSpc>
                        <a:spcBef>
                          <a:spcPts val="0"/>
                        </a:spcBef>
                        <a:spcAft>
                          <a:spcPts val="0"/>
                        </a:spcAft>
                      </a:pPr>
                      <a:r>
                        <a:rPr lang="en-US"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a detailed description, including estimated time of delivery and the purchasing process.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140287083"/>
                  </a:ext>
                </a:extLst>
              </a:tr>
              <a:tr h="1813230">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Provide a description/summary discussing the estimated time of delivery for equipment or vehicles to include a brief discussion of the applicant’s purchasing procedures.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1985852"/>
                  </a:ext>
                </a:extLst>
              </a:tr>
            </a:tbl>
          </a:graphicData>
        </a:graphic>
      </p:graphicFrame>
    </p:spTree>
    <p:extLst>
      <p:ext uri="{BB962C8B-B14F-4D97-AF65-F5344CB8AC3E}">
        <p14:creationId xmlns:p14="http://schemas.microsoft.com/office/powerpoint/2010/main" val="3822472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43</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Purchasing Procedures</a:t>
            </a:r>
          </a:p>
        </p:txBody>
      </p:sp>
      <p:graphicFrame>
        <p:nvGraphicFramePr>
          <p:cNvPr id="9" name="Content Placeholder 8">
            <a:extLst>
              <a:ext uri="{FF2B5EF4-FFF2-40B4-BE49-F238E27FC236}">
                <a16:creationId xmlns:a16="http://schemas.microsoft.com/office/drawing/2014/main" id="{3778D47F-DDF9-01D2-451A-06AC0D9216F4}"/>
              </a:ext>
            </a:extLst>
          </p:cNvPr>
          <p:cNvGraphicFramePr>
            <a:graphicFrameLocks noGrp="1"/>
          </p:cNvGraphicFramePr>
          <p:nvPr>
            <p:ph sz="quarter" idx="1"/>
            <p:extLst>
              <p:ext uri="{D42A27DB-BD31-4B8C-83A1-F6EECF244321}">
                <p14:modId xmlns:p14="http://schemas.microsoft.com/office/powerpoint/2010/main" val="2366845570"/>
              </p:ext>
            </p:extLst>
          </p:nvPr>
        </p:nvGraphicFramePr>
        <p:xfrm>
          <a:off x="1076325" y="1883662"/>
          <a:ext cx="7529748" cy="3831337"/>
        </p:xfrm>
        <a:graphic>
          <a:graphicData uri="http://schemas.openxmlformats.org/drawingml/2006/table">
            <a:tbl>
              <a:tblPr firstRow="1" firstCol="1" bandRow="1"/>
              <a:tblGrid>
                <a:gridCol w="7529748">
                  <a:extLst>
                    <a:ext uri="{9D8B030D-6E8A-4147-A177-3AD203B41FA5}">
                      <a16:colId xmlns:a16="http://schemas.microsoft.com/office/drawing/2014/main" val="4186926989"/>
                    </a:ext>
                  </a:extLst>
                </a:gridCol>
              </a:tblGrid>
              <a:tr h="264088">
                <a:tc>
                  <a:txBody>
                    <a:bodyPr/>
                    <a:lstStyle/>
                    <a:p>
                      <a:pPr marL="0" marR="0" algn="just">
                        <a:lnSpc>
                          <a:spcPct val="107000"/>
                        </a:lnSpc>
                        <a:spcBef>
                          <a:spcPts val="0"/>
                        </a:spcBef>
                        <a:spcAft>
                          <a:spcPts val="0"/>
                        </a:spcAft>
                      </a:pPr>
                      <a:r>
                        <a:rPr lang="en-US" sz="1600" b="1">
                          <a:solidFill>
                            <a:srgbClr val="000000"/>
                          </a:solidFill>
                          <a:effectLst/>
                          <a:latin typeface="Calibri" panose="020F0502020204030204" pitchFamily="34" charset="0"/>
                          <a:ea typeface="Calibri" panose="020F0502020204030204" pitchFamily="34" charset="0"/>
                          <a:cs typeface="Calibri" panose="020F0502020204030204" pitchFamily="34" charset="0"/>
                        </a:rPr>
                        <a:t>Purchasing Procedures – 5 Points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224562115"/>
                  </a:ext>
                </a:extLst>
              </a:tr>
              <a:tr h="816647">
                <a:tc>
                  <a:txBody>
                    <a:bodyPr/>
                    <a:lstStyle/>
                    <a:p>
                      <a:pPr marL="0" marR="0" algn="just">
                        <a:lnSpc>
                          <a:spcPct val="107000"/>
                        </a:lnSpc>
                        <a:spcBef>
                          <a:spcPts val="0"/>
                        </a:spcBef>
                        <a:spcAft>
                          <a:spcPts val="0"/>
                        </a:spcAft>
                      </a:pPr>
                      <a:r>
                        <a:rPr lang="en-US" sz="160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Provide a detailed summary of the applicant’s purchasing procedures ensuring that all vendors will be selected in accordance with state public contracting and procurement regulations and federal procurement regulations.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291303838"/>
                  </a:ext>
                </a:extLst>
              </a:tr>
              <a:tr h="2750602">
                <a:tc>
                  <a:txBody>
                    <a:bodyPr/>
                    <a:lstStyle/>
                    <a:p>
                      <a:pPr marL="0" marR="0" algn="l">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Calibri" panose="020F0502020204030204" pitchFamily="34" charset="0"/>
                        </a:rPr>
                        <a:t>The applicant must follow state purchasing procedures, as applicable, found at: </a:t>
                      </a:r>
                      <a:r>
                        <a:rPr lang="en-US"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www.generalservices.state.nm.us/statepurchasing/</a:t>
                      </a:r>
                      <a:r>
                        <a:rPr lang="en-US" sz="1600" dirty="0">
                          <a:effectLst/>
                          <a:latin typeface="Calibri" panose="020F0502020204030204" pitchFamily="34" charset="0"/>
                          <a:ea typeface="Calibri" panose="020F0502020204030204" pitchFamily="34" charset="0"/>
                          <a:cs typeface="Calibri" panose="020F0502020204030204" pitchFamily="34" charset="0"/>
                        </a:rPr>
                        <a:t> ; </a:t>
                      </a:r>
                      <a:r>
                        <a:rPr lang="en-US" sz="1600" i="1" dirty="0">
                          <a:effectLst/>
                          <a:latin typeface="Calibri" panose="020F0502020204030204" pitchFamily="34" charset="0"/>
                          <a:ea typeface="Calibri" panose="020F0502020204030204" pitchFamily="34" charset="0"/>
                          <a:cs typeface="Calibri" panose="020F0502020204030204" pitchFamily="34" charset="0"/>
                        </a:rPr>
                        <a:t>New Mexico Procurement Code</a:t>
                      </a:r>
                      <a:r>
                        <a:rPr lang="en-US" sz="1600" dirty="0">
                          <a:effectLst/>
                          <a:latin typeface="Calibri" panose="020F0502020204030204" pitchFamily="34" charset="0"/>
                          <a:ea typeface="Calibri" panose="020F0502020204030204" pitchFamily="34" charset="0"/>
                          <a:cs typeface="Calibri" panose="020F0502020204030204" pitchFamily="34" charset="0"/>
                        </a:rPr>
                        <a:t>, Sections 13-1-28 through 13-1-199 NMSA 1978, as applicable; and the applicable requirements contained at 2 CFR 200, </a:t>
                      </a:r>
                      <a:r>
                        <a:rPr lang="en-US" sz="1600" i="1" dirty="0">
                          <a:effectLst/>
                          <a:latin typeface="Calibri" panose="020F0502020204030204" pitchFamily="34" charset="0"/>
                          <a:ea typeface="Calibri" panose="020F0502020204030204" pitchFamily="34" charset="0"/>
                          <a:cs typeface="Calibri" panose="020F0502020204030204" pitchFamily="34" charset="0"/>
                        </a:rPr>
                        <a:t>Office of Management and Budget Guidance – Uniform Administrative Requirements, Cost Principles, and Audit Requirements for Federal Awards</a:t>
                      </a:r>
                      <a:r>
                        <a:rPr lang="en-US" sz="1600" dirty="0">
                          <a:effectLst/>
                          <a:latin typeface="Calibri" panose="020F0502020204030204" pitchFamily="34" charset="0"/>
                          <a:ea typeface="Calibri" panose="020F0502020204030204" pitchFamily="34" charset="0"/>
                          <a:cs typeface="Calibri" panose="020F0502020204030204" pitchFamily="34" charset="0"/>
                        </a:rPr>
                        <a:t>; in particular </a:t>
                      </a:r>
                      <a:r>
                        <a:rPr lang="en-US" sz="1600" i="1" dirty="0">
                          <a:effectLst/>
                          <a:latin typeface="Calibri" panose="020F0502020204030204" pitchFamily="34" charset="0"/>
                          <a:ea typeface="Calibri" panose="020F0502020204030204" pitchFamily="34" charset="0"/>
                          <a:cs typeface="Calibri" panose="020F0502020204030204" pitchFamily="34" charset="0"/>
                        </a:rPr>
                        <a:t>Procurement Standards</a:t>
                      </a:r>
                      <a:r>
                        <a:rPr lang="en-US" sz="1600" dirty="0">
                          <a:effectLst/>
                          <a:latin typeface="Calibri" panose="020F0502020204030204" pitchFamily="34" charset="0"/>
                          <a:ea typeface="Calibri" panose="020F0502020204030204" pitchFamily="34" charset="0"/>
                          <a:cs typeface="Calibri" panose="020F0502020204030204" pitchFamily="34" charset="0"/>
                        </a:rPr>
                        <a:t> at 2 CFR 200.317 – 200.326, found at </a:t>
                      </a:r>
                      <a:r>
                        <a:rPr lang="en-US"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https://www.ecfr.gov/current/title-2/subtitle-A/chapter-II/part-200/subpart-D</a:t>
                      </a:r>
                      <a:r>
                        <a:rPr lang="en-US" sz="1600" dirty="0">
                          <a:effectLst/>
                          <a:latin typeface="Calibri" panose="020F0502020204030204" pitchFamily="34" charset="0"/>
                          <a:ea typeface="Calibri" panose="020F0502020204030204" pitchFamily="34" charset="0"/>
                          <a:cs typeface="Calibri" panose="020F0502020204030204" pitchFamily="34" charset="0"/>
                        </a:rPr>
                        <a:t> . This must include price agreements in place, bidding processes or other purchasing procedures.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298131"/>
                  </a:ext>
                </a:extLst>
              </a:tr>
            </a:tbl>
          </a:graphicData>
        </a:graphic>
      </p:graphicFrame>
      <p:sp>
        <p:nvSpPr>
          <p:cNvPr id="10" name="Rectangle 2">
            <a:extLst>
              <a:ext uri="{FF2B5EF4-FFF2-40B4-BE49-F238E27FC236}">
                <a16:creationId xmlns:a16="http://schemas.microsoft.com/office/drawing/2014/main" id="{0C962F79-8ABB-D0B8-AE99-E705DC828A25}"/>
              </a:ext>
            </a:extLst>
          </p:cNvPr>
          <p:cNvSpPr>
            <a:spLocks noChangeArrowheads="1"/>
          </p:cNvSpPr>
          <p:nvPr/>
        </p:nvSpPr>
        <p:spPr bwMode="auto">
          <a:xfrm>
            <a:off x="-996659" y="-128003"/>
            <a:ext cx="11594193" cy="64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383229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44</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fontScale="90000"/>
          </a:bodyPr>
          <a:lstStyle/>
          <a:p>
            <a:r>
              <a:rPr lang="en-US" dirty="0"/>
              <a:t>Application – Previous Grant Experience</a:t>
            </a:r>
          </a:p>
        </p:txBody>
      </p:sp>
      <p:sp>
        <p:nvSpPr>
          <p:cNvPr id="10" name="Rectangle 2">
            <a:extLst>
              <a:ext uri="{FF2B5EF4-FFF2-40B4-BE49-F238E27FC236}">
                <a16:creationId xmlns:a16="http://schemas.microsoft.com/office/drawing/2014/main" id="{0C962F79-8ABB-D0B8-AE99-E705DC828A25}"/>
              </a:ext>
            </a:extLst>
          </p:cNvPr>
          <p:cNvSpPr>
            <a:spLocks noChangeArrowheads="1"/>
          </p:cNvSpPr>
          <p:nvPr/>
        </p:nvSpPr>
        <p:spPr bwMode="auto">
          <a:xfrm>
            <a:off x="-996659" y="-128003"/>
            <a:ext cx="11594193" cy="64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6" name="Content Placeholder 5">
            <a:extLst>
              <a:ext uri="{FF2B5EF4-FFF2-40B4-BE49-F238E27FC236}">
                <a16:creationId xmlns:a16="http://schemas.microsoft.com/office/drawing/2014/main" id="{BCB90C6C-E65B-2B2A-B8C7-12FD5DDA0A3D}"/>
              </a:ext>
            </a:extLst>
          </p:cNvPr>
          <p:cNvGraphicFramePr>
            <a:graphicFrameLocks noGrp="1"/>
          </p:cNvGraphicFramePr>
          <p:nvPr>
            <p:ph sz="quarter" idx="1"/>
            <p:extLst>
              <p:ext uri="{D42A27DB-BD31-4B8C-83A1-F6EECF244321}">
                <p14:modId xmlns:p14="http://schemas.microsoft.com/office/powerpoint/2010/main" val="3734288641"/>
              </p:ext>
            </p:extLst>
          </p:nvPr>
        </p:nvGraphicFramePr>
        <p:xfrm>
          <a:off x="1069847" y="1664208"/>
          <a:ext cx="7536226" cy="4315968"/>
        </p:xfrm>
        <a:graphic>
          <a:graphicData uri="http://schemas.openxmlformats.org/drawingml/2006/table">
            <a:tbl>
              <a:tblPr firstRow="1" firstCol="1" bandRow="1"/>
              <a:tblGrid>
                <a:gridCol w="7536226">
                  <a:extLst>
                    <a:ext uri="{9D8B030D-6E8A-4147-A177-3AD203B41FA5}">
                      <a16:colId xmlns:a16="http://schemas.microsoft.com/office/drawing/2014/main" val="4111515681"/>
                    </a:ext>
                  </a:extLst>
                </a:gridCol>
              </a:tblGrid>
              <a:tr h="493254">
                <a:tc>
                  <a:txBody>
                    <a:bodyPr/>
                    <a:lstStyle/>
                    <a:p>
                      <a:pPr marL="0" marR="0" algn="just">
                        <a:spcBef>
                          <a:spcPts val="0"/>
                        </a:spcBef>
                        <a:spcAft>
                          <a:spcPts val="0"/>
                        </a:spcAft>
                      </a:pPr>
                      <a:r>
                        <a:rPr lang="en-US" sz="1600" b="1" kern="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Previous Grant Experience – 5 points</a:t>
                      </a:r>
                      <a:endParaRPr lang="en-US" sz="1600" b="1" kern="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038287874"/>
                  </a:ext>
                </a:extLst>
              </a:tr>
              <a:tr h="1356447">
                <a:tc>
                  <a:txBody>
                    <a:bodyPr/>
                    <a:lstStyle/>
                    <a:p>
                      <a:pPr marL="0" marR="0" algn="just">
                        <a:spcBef>
                          <a:spcPts val="0"/>
                        </a:spcBef>
                        <a:spcAft>
                          <a:spcPts val="0"/>
                        </a:spcAft>
                      </a:pPr>
                      <a:r>
                        <a:rPr lang="en-US" sz="1600" b="0" kern="0" dirty="0">
                          <a:effectLst/>
                          <a:latin typeface="Calibri" panose="020F0502020204030204" pitchFamily="34" charset="0"/>
                          <a:ea typeface="Times New Roman" panose="02020603050405020304" pitchFamily="18" charset="0"/>
                          <a:cs typeface="Times New Roman" panose="02020603050405020304" pitchFamily="18" charset="0"/>
                        </a:rPr>
                        <a:t>Provide a brief summary of previous grant experience, including the year awarded, the funding organization, and the purpose of the grant funding. Also indicate whether any funded projects were not completed and provide an explanation of why these projects were not completed.</a:t>
                      </a:r>
                      <a:endParaRPr lang="en-US" sz="1600" b="1" kern="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3724748"/>
                  </a:ext>
                </a:extLst>
              </a:tr>
              <a:tr h="2466267">
                <a:tc>
                  <a:txBody>
                    <a:bodyPr/>
                    <a:lstStyle/>
                    <a:p>
                      <a:pPr marL="75565" marR="0" algn="just">
                        <a:spcBef>
                          <a:spcPts val="0"/>
                        </a:spcBef>
                        <a:spcAft>
                          <a:spcPts val="0"/>
                        </a:spcAft>
                      </a:pPr>
                      <a:r>
                        <a:rPr lang="en-US" sz="1600" b="0" kern="0" dirty="0">
                          <a:effectLst/>
                          <a:latin typeface="Calibri" panose="020F0502020204030204" pitchFamily="34" charset="0"/>
                          <a:ea typeface="Times New Roman" panose="02020603050405020304" pitchFamily="18" charset="0"/>
                          <a:cs typeface="Times New Roman" panose="02020603050405020304" pitchFamily="18" charset="0"/>
                        </a:rPr>
                        <a:t>If all projects were completed, please indicate this in one sentence.</a:t>
                      </a:r>
                      <a:endParaRPr lang="en-US" sz="1600" b="1" kern="0" dirty="0">
                        <a:effectLst/>
                        <a:latin typeface="Verdana" panose="020B0604030504040204" pitchFamily="34" charset="0"/>
                        <a:ea typeface="Times New Roman" panose="02020603050405020304" pitchFamily="18"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2925519"/>
                  </a:ext>
                </a:extLst>
              </a:tr>
            </a:tbl>
          </a:graphicData>
        </a:graphic>
      </p:graphicFrame>
    </p:spTree>
    <p:extLst>
      <p:ext uri="{BB962C8B-B14F-4D97-AF65-F5344CB8AC3E}">
        <p14:creationId xmlns:p14="http://schemas.microsoft.com/office/powerpoint/2010/main" val="12956929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45</a:t>
            </a:fld>
            <a:endParaRPr lang="en-US"/>
          </a:p>
        </p:txBody>
      </p:sp>
      <p:sp>
        <p:nvSpPr>
          <p:cNvPr id="14" name="Content Placeholder 13">
            <a:extLst>
              <a:ext uri="{FF2B5EF4-FFF2-40B4-BE49-F238E27FC236}">
                <a16:creationId xmlns:a16="http://schemas.microsoft.com/office/drawing/2014/main" id="{164E4E7A-6DB5-AFFC-0656-8B52181DF5E6}"/>
              </a:ext>
            </a:extLst>
          </p:cNvPr>
          <p:cNvSpPr>
            <a:spLocks noGrp="1"/>
          </p:cNvSpPr>
          <p:nvPr>
            <p:ph sz="quarter" idx="1"/>
          </p:nvPr>
        </p:nvSpPr>
        <p:spPr/>
        <p:txBody>
          <a:bodyPr>
            <a:noAutofit/>
          </a:bodyPr>
          <a:lstStyle/>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Awarded $2.8 billion of a five-year (FY2022-2026), $5 billion program created by the Bipartisan Infrastructure Law. 98% of these funds have gone towards purchasing electric school buses. The EPA stopped accepting applications to the 2024 CSB Rebate Program on January 14th</a:t>
            </a:r>
            <a:r>
              <a:rPr lang="en-US" sz="1800">
                <a:effectLst/>
                <a:latin typeface="Calibri" panose="020F0502020204030204" pitchFamily="34" charset="0"/>
                <a:ea typeface="Calibri" panose="020F0502020204030204" pitchFamily="34" charset="0"/>
                <a:cs typeface="Times New Roman" panose="02020603050405020304" pitchFamily="18" charset="0"/>
              </a:rPr>
              <a:t>, 2025, but anticipates </a:t>
            </a:r>
            <a:r>
              <a:rPr lang="en-US" sz="1800" dirty="0">
                <a:effectLst/>
                <a:latin typeface="Calibri" panose="020F0502020204030204" pitchFamily="34" charset="0"/>
                <a:ea typeface="Calibri" panose="020F0502020204030204" pitchFamily="34" charset="0"/>
                <a:cs typeface="Times New Roman" panose="02020603050405020304" pitchFamily="18" charset="0"/>
              </a:rPr>
              <a:t>awarding up to $965 million to fund new, zero-emission and clean-fuel school buses in the future.</a:t>
            </a:r>
          </a:p>
          <a:p>
            <a:pPr marL="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Phasing out diesel engines will ensure cleaner air for students, bus drivers, and school staff working near the bus loading areas, and the communities through which the buses drive each day.  Diesel air pollution is linked to asthma and other conditions that harm students’ health and cause them to miss school, particularly in communities of color and Tribal communities.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Reducing greenhouse gas emissions (esp. CO</a:t>
            </a:r>
            <a:r>
              <a:rPr lang="en-US" sz="18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1800" dirty="0">
                <a:effectLst/>
                <a:latin typeface="Calibri" panose="020F0502020204030204" pitchFamily="34" charset="0"/>
                <a:ea typeface="Calibri" panose="020F0502020204030204" pitchFamily="34" charset="0"/>
                <a:cs typeface="Times New Roman" panose="02020603050405020304" pitchFamily="18" charset="0"/>
              </a:rPr>
              <a:t>) from bus replacements will help address outsized role of the transportation sector in fueling climate change.</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Upgrading bus fleets will save money for school districts as they replace older, heavily polluting buses with new clean school buses, while freeing up needed resources for schools.</a:t>
            </a:r>
            <a:endParaRPr lang="en-US" sz="18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sz="4000" dirty="0"/>
              <a:t>EPA Clean School Bus Program</a:t>
            </a:r>
          </a:p>
        </p:txBody>
      </p:sp>
      <p:sp>
        <p:nvSpPr>
          <p:cNvPr id="10" name="Rectangle 2">
            <a:extLst>
              <a:ext uri="{FF2B5EF4-FFF2-40B4-BE49-F238E27FC236}">
                <a16:creationId xmlns:a16="http://schemas.microsoft.com/office/drawing/2014/main" id="{0C962F79-8ABB-D0B8-AE99-E705DC828A25}"/>
              </a:ext>
            </a:extLst>
          </p:cNvPr>
          <p:cNvSpPr>
            <a:spLocks noChangeArrowheads="1"/>
          </p:cNvSpPr>
          <p:nvPr/>
        </p:nvSpPr>
        <p:spPr bwMode="auto">
          <a:xfrm>
            <a:off x="-996659" y="-128003"/>
            <a:ext cx="11594193" cy="64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0110853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Autofit/>
          </a:bodyPr>
          <a:lstStyle/>
          <a:p>
            <a:r>
              <a:rPr lang="en-US" sz="3600" dirty="0"/>
              <a:t>EPA Provided Clean School Bus Funding for School Districts in New Mexico</a:t>
            </a:r>
          </a:p>
        </p:txBody>
      </p:sp>
      <p:sp>
        <p:nvSpPr>
          <p:cNvPr id="14" name="Content Placeholder 13">
            <a:extLst>
              <a:ext uri="{FF2B5EF4-FFF2-40B4-BE49-F238E27FC236}">
                <a16:creationId xmlns:a16="http://schemas.microsoft.com/office/drawing/2014/main" id="{164E4E7A-6DB5-AFFC-0656-8B52181DF5E6}"/>
              </a:ext>
            </a:extLst>
          </p:cNvPr>
          <p:cNvSpPr>
            <a:spLocks noGrp="1"/>
          </p:cNvSpPr>
          <p:nvPr>
            <p:ph sz="quarter" idx="2"/>
          </p:nvPr>
        </p:nvSpPr>
        <p:spPr>
          <a:xfrm>
            <a:off x="6076949" y="1381126"/>
            <a:ext cx="2654151" cy="4726178"/>
          </a:xfrm>
        </p:spPr>
        <p:txBody>
          <a:bodyPr>
            <a:normAutofit fontScale="85000" lnSpcReduction="20000"/>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Electric Buses</a:t>
            </a:r>
          </a:p>
          <a:p>
            <a:pPr lvl="1"/>
            <a:r>
              <a:rPr lang="en-US" sz="2400" dirty="0">
                <a:effectLst/>
                <a:latin typeface="Calibri" panose="020F0502020204030204" pitchFamily="34" charset="0"/>
                <a:ea typeface="Calibri" panose="020F0502020204030204" pitchFamily="34" charset="0"/>
                <a:cs typeface="Times New Roman" panose="02020603050405020304" pitchFamily="18" charset="0"/>
              </a:rPr>
              <a:t>Las Cruces $1,975,000</a:t>
            </a:r>
          </a:p>
          <a:p>
            <a:pPr lvl="1"/>
            <a:r>
              <a:rPr lang="en-US" sz="2400" dirty="0">
                <a:effectLst/>
                <a:latin typeface="Calibri" panose="020F0502020204030204" pitchFamily="34" charset="0"/>
                <a:ea typeface="Calibri" panose="020F0502020204030204" pitchFamily="34" charset="0"/>
                <a:cs typeface="Times New Roman" panose="02020603050405020304" pitchFamily="18" charset="0"/>
              </a:rPr>
              <a:t>Dora Municipal Schools $610,000</a:t>
            </a:r>
          </a:p>
          <a:p>
            <a:pPr lvl="1"/>
            <a:r>
              <a:rPr lang="en-US" sz="2400" dirty="0">
                <a:effectLst/>
                <a:latin typeface="Calibri" panose="020F0502020204030204" pitchFamily="34" charset="0"/>
                <a:ea typeface="Calibri" panose="020F0502020204030204" pitchFamily="34" charset="0"/>
                <a:cs typeface="Times New Roman" panose="02020603050405020304" pitchFamily="18" charset="0"/>
              </a:rPr>
              <a:t>Dulce Independent Schools $790,000.00</a:t>
            </a:r>
          </a:p>
          <a:p>
            <a:pPr lvl="1"/>
            <a:r>
              <a:rPr lang="en-US" sz="2400" dirty="0">
                <a:effectLst/>
                <a:latin typeface="Calibri" panose="020F0502020204030204" pitchFamily="34" charset="0"/>
                <a:ea typeface="Calibri" panose="020F0502020204030204" pitchFamily="34" charset="0"/>
                <a:cs typeface="Times New Roman" panose="02020603050405020304" pitchFamily="18" charset="0"/>
              </a:rPr>
              <a:t>Lake Arthur Municipal Schools $790,000.00</a:t>
            </a:r>
          </a:p>
          <a:p>
            <a:pPr lvl="1"/>
            <a:r>
              <a:rPr lang="en-US" sz="2400" dirty="0">
                <a:effectLst/>
                <a:latin typeface="Calibri" panose="020F0502020204030204" pitchFamily="34" charset="0"/>
                <a:ea typeface="Calibri" panose="020F0502020204030204" pitchFamily="34" charset="0"/>
                <a:cs typeface="Times New Roman" panose="02020603050405020304" pitchFamily="18" charset="0"/>
              </a:rPr>
              <a:t>Pecos Independent Schools $395,000.00</a:t>
            </a:r>
            <a:endParaRPr lang="en-US" sz="2400" dirty="0"/>
          </a:p>
        </p:txBody>
      </p:sp>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6"/>
          </p:nvPr>
        </p:nvSpPr>
        <p:spPr/>
        <p:txBody>
          <a:bodyPr/>
          <a:lstStyle/>
          <a:p>
            <a:fld id="{0255DE44-24D9-468F-ACC9-DDC431174CCA}" type="slidenum">
              <a:rPr lang="en-US" smtClean="0"/>
              <a:pPr/>
              <a:t>46</a:t>
            </a:fld>
            <a:endParaRPr lang="en-US"/>
          </a:p>
        </p:txBody>
      </p:sp>
      <p:sp>
        <p:nvSpPr>
          <p:cNvPr id="10" name="Rectangle 2">
            <a:extLst>
              <a:ext uri="{FF2B5EF4-FFF2-40B4-BE49-F238E27FC236}">
                <a16:creationId xmlns:a16="http://schemas.microsoft.com/office/drawing/2014/main" id="{0C962F79-8ABB-D0B8-AE99-E705DC828A25}"/>
              </a:ext>
            </a:extLst>
          </p:cNvPr>
          <p:cNvSpPr>
            <a:spLocks noChangeArrowheads="1"/>
          </p:cNvSpPr>
          <p:nvPr/>
        </p:nvSpPr>
        <p:spPr bwMode="auto">
          <a:xfrm>
            <a:off x="-996659" y="-128003"/>
            <a:ext cx="11594193" cy="64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TextBox 2">
            <a:extLst>
              <a:ext uri="{FF2B5EF4-FFF2-40B4-BE49-F238E27FC236}">
                <a16:creationId xmlns:a16="http://schemas.microsoft.com/office/drawing/2014/main" id="{628E4A37-CD0D-E4CF-DE96-AE9AE6BF1822}"/>
              </a:ext>
            </a:extLst>
          </p:cNvPr>
          <p:cNvSpPr txBox="1"/>
          <p:nvPr/>
        </p:nvSpPr>
        <p:spPr>
          <a:xfrm>
            <a:off x="412899" y="4684239"/>
            <a:ext cx="4609207" cy="1477328"/>
          </a:xfrm>
          <a:prstGeom prst="rect">
            <a:avLst/>
          </a:prstGeom>
          <a:noFill/>
        </p:spPr>
        <p:txBody>
          <a:bodyPr wrap="square" rtlCol="0">
            <a:spAutoFit/>
          </a:bodyPr>
          <a:lstStyle/>
          <a:p>
            <a:r>
              <a:rPr lang="en-US" dirty="0"/>
              <a:t>Students at Los Ranchos Elementary had a front-row seat as APS Superintendent Gabriella Blakey and Senator Martin Heinrich announced the district will be getting 20 electric buses, thanks to $6.9 million in federal funding</a:t>
            </a:r>
          </a:p>
        </p:txBody>
      </p:sp>
      <p:pic>
        <p:nvPicPr>
          <p:cNvPr id="9" name="Content Placeholder 8" descr="A group of people posing for a photo">
            <a:extLst>
              <a:ext uri="{FF2B5EF4-FFF2-40B4-BE49-F238E27FC236}">
                <a16:creationId xmlns:a16="http://schemas.microsoft.com/office/drawing/2014/main" id="{FAF36361-EF5F-2C7F-2B9E-844E7ABD468F}"/>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412899" y="1381126"/>
            <a:ext cx="5593679" cy="2791049"/>
          </a:xfrm>
        </p:spPr>
      </p:pic>
    </p:spTree>
    <p:extLst>
      <p:ext uri="{BB962C8B-B14F-4D97-AF65-F5344CB8AC3E}">
        <p14:creationId xmlns:p14="http://schemas.microsoft.com/office/powerpoint/2010/main" val="38203583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E3543E-16E7-4080-A3E1-F53F711E1EED}"/>
              </a:ext>
            </a:extLst>
          </p:cNvPr>
          <p:cNvSpPr>
            <a:spLocks noGrp="1"/>
          </p:cNvSpPr>
          <p:nvPr>
            <p:ph type="sldNum" sz="quarter" idx="12"/>
          </p:nvPr>
        </p:nvSpPr>
        <p:spPr/>
        <p:txBody>
          <a:bodyPr/>
          <a:lstStyle/>
          <a:p>
            <a:fld id="{0255DE44-24D9-468F-ACC9-DDC431174CCA}" type="slidenum">
              <a:rPr lang="en-US" smtClean="0"/>
              <a:pPr/>
              <a:t>47</a:t>
            </a:fld>
            <a:endParaRPr lang="en-US"/>
          </a:p>
        </p:txBody>
      </p:sp>
      <p:sp>
        <p:nvSpPr>
          <p:cNvPr id="4" name="Title 3">
            <a:extLst>
              <a:ext uri="{FF2B5EF4-FFF2-40B4-BE49-F238E27FC236}">
                <a16:creationId xmlns:a16="http://schemas.microsoft.com/office/drawing/2014/main" id="{1982C934-10E3-40D9-8396-173AC91A5A87}"/>
              </a:ext>
            </a:extLst>
          </p:cNvPr>
          <p:cNvSpPr>
            <a:spLocks noGrp="1"/>
          </p:cNvSpPr>
          <p:nvPr>
            <p:ph type="title"/>
          </p:nvPr>
        </p:nvSpPr>
        <p:spPr/>
        <p:txBody>
          <a:bodyPr>
            <a:normAutofit/>
          </a:bodyPr>
          <a:lstStyle/>
          <a:p>
            <a:r>
              <a:rPr lang="en-US" dirty="0"/>
              <a:t>Questions?</a:t>
            </a:r>
          </a:p>
        </p:txBody>
      </p:sp>
      <p:sp>
        <p:nvSpPr>
          <p:cNvPr id="5" name="Content Placeholder 4">
            <a:extLst>
              <a:ext uri="{FF2B5EF4-FFF2-40B4-BE49-F238E27FC236}">
                <a16:creationId xmlns:a16="http://schemas.microsoft.com/office/drawing/2014/main" id="{C0F718F2-8C7E-4BFC-8D11-732A8E59583D}"/>
              </a:ext>
            </a:extLst>
          </p:cNvPr>
          <p:cNvSpPr>
            <a:spLocks noGrp="1"/>
          </p:cNvSpPr>
          <p:nvPr>
            <p:ph sz="quarter" idx="1"/>
          </p:nvPr>
        </p:nvSpPr>
        <p:spPr>
          <a:xfrm>
            <a:off x="495300" y="1552792"/>
            <a:ext cx="8153400" cy="4755931"/>
          </a:xfrm>
        </p:spPr>
        <p:txBody>
          <a:bodyPr>
            <a:normAutofit lnSpcReduction="10000"/>
          </a:bodyPr>
          <a:lstStyle/>
          <a:p>
            <a:pPr marL="0" marR="0" indent="0" algn="ctr">
              <a:spcBef>
                <a:spcPts val="0"/>
              </a:spcBef>
              <a:spcAft>
                <a:spcPts val="0"/>
              </a:spcAft>
              <a:buNone/>
            </a:pPr>
            <a:r>
              <a:rPr lang="en-US" sz="2400" b="1" dirty="0">
                <a:effectLst/>
                <a:ea typeface="Calibri" panose="020F0502020204030204" pitchFamily="34" charset="0"/>
                <a:cs typeface="Calibri" panose="020F0502020204030204" pitchFamily="34" charset="0"/>
              </a:rPr>
              <a:t>Neal T. Butt</a:t>
            </a:r>
            <a:endParaRPr lang="en-US" sz="2400" dirty="0">
              <a:effectLst/>
              <a:ea typeface="Calibri" panose="020F0502020204030204" pitchFamily="34" charset="0"/>
              <a:cs typeface="Calibri" panose="020F0502020204030204" pitchFamily="34" charset="0"/>
            </a:endParaRP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Senior </a:t>
            </a:r>
            <a:r>
              <a:rPr lang="en-US" sz="2400">
                <a:effectLst/>
                <a:ea typeface="Calibri" panose="020F0502020204030204" pitchFamily="34" charset="0"/>
                <a:cs typeface="Calibri" panose="020F0502020204030204" pitchFamily="34" charset="0"/>
              </a:rPr>
              <a:t>Environmental Scientist</a:t>
            </a:r>
            <a:endParaRPr lang="en-US" sz="2400" dirty="0">
              <a:effectLst/>
              <a:ea typeface="Calibri" panose="020F0502020204030204" pitchFamily="34" charset="0"/>
              <a:cs typeface="Calibri" panose="020F0502020204030204" pitchFamily="34" charset="0"/>
            </a:endParaRP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NMED - Air Quality Bureau</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 </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Santa Fe Office</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525 Camino de </a:t>
            </a:r>
            <a:r>
              <a:rPr lang="en-US" sz="2400" dirty="0" err="1">
                <a:effectLst/>
                <a:ea typeface="Calibri" panose="020F0502020204030204" pitchFamily="34" charset="0"/>
                <a:cs typeface="Calibri" panose="020F0502020204030204" pitchFamily="34" charset="0"/>
              </a:rPr>
              <a:t>los</a:t>
            </a:r>
            <a:r>
              <a:rPr lang="en-US" sz="2400" dirty="0">
                <a:effectLst/>
                <a:ea typeface="Calibri" panose="020F0502020204030204" pitchFamily="34" charset="0"/>
                <a:cs typeface="Calibri" panose="020F0502020204030204" pitchFamily="34" charset="0"/>
              </a:rPr>
              <a:t> Marquez, Suite 1</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Santa Fe, NM 87505-1816</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(505) 629-2972</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(505) 476-4375 (FAX)</a:t>
            </a: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 </a:t>
            </a:r>
          </a:p>
          <a:p>
            <a:pPr marL="0" marR="0" indent="0" algn="ctr">
              <a:spcBef>
                <a:spcPts val="0"/>
              </a:spcBef>
              <a:spcAft>
                <a:spcPts val="0"/>
              </a:spcAft>
              <a:buNone/>
            </a:pPr>
            <a:r>
              <a:rPr lang="en-US" sz="2400" u="sng" dirty="0">
                <a:solidFill>
                  <a:srgbClr val="0563C1"/>
                </a:solidFill>
                <a:effectLst/>
                <a:ea typeface="Calibri" panose="020F0502020204030204" pitchFamily="34" charset="0"/>
                <a:cs typeface="Calibri" panose="020F0502020204030204" pitchFamily="34" charset="0"/>
                <a:hlinkClick r:id="rId3"/>
              </a:rPr>
              <a:t>Neal.Butt@env.nm.gov</a:t>
            </a:r>
            <a:endParaRPr lang="en-US" sz="2400" dirty="0">
              <a:effectLst/>
              <a:ea typeface="Calibri" panose="020F0502020204030204" pitchFamily="34" charset="0"/>
              <a:cs typeface="Calibri" panose="020F0502020204030204" pitchFamily="34" charset="0"/>
            </a:endParaRPr>
          </a:p>
          <a:p>
            <a:pPr marL="0" marR="0" indent="0" algn="ctr">
              <a:spcBef>
                <a:spcPts val="0"/>
              </a:spcBef>
              <a:spcAft>
                <a:spcPts val="0"/>
              </a:spcAft>
              <a:buNone/>
            </a:pPr>
            <a:r>
              <a:rPr lang="en-US" sz="2400" u="sng" dirty="0">
                <a:solidFill>
                  <a:srgbClr val="0563C1"/>
                </a:solidFill>
                <a:effectLst/>
                <a:ea typeface="Calibri" panose="020F0502020204030204" pitchFamily="34" charset="0"/>
                <a:cs typeface="Calibri" panose="020F0502020204030204" pitchFamily="34" charset="0"/>
                <a:hlinkClick r:id="rId4"/>
              </a:rPr>
              <a:t>www.env.nm.gov</a:t>
            </a:r>
            <a:endParaRPr lang="en-US" sz="2400" dirty="0">
              <a:effectLst/>
              <a:ea typeface="Calibri" panose="020F0502020204030204" pitchFamily="34" charset="0"/>
              <a:cs typeface="Calibri" panose="020F0502020204030204" pitchFamily="34" charset="0"/>
            </a:endParaRPr>
          </a:p>
          <a:p>
            <a:pPr marL="0" marR="0" indent="0" algn="ctr">
              <a:spcBef>
                <a:spcPts val="0"/>
              </a:spcBef>
              <a:spcAft>
                <a:spcPts val="0"/>
              </a:spcAft>
              <a:buNone/>
            </a:pPr>
            <a:r>
              <a:rPr lang="en-US" sz="2400" dirty="0">
                <a:effectLst/>
                <a:ea typeface="Calibri" panose="020F0502020204030204" pitchFamily="34" charset="0"/>
                <a:cs typeface="Calibri" panose="020F0502020204030204" pitchFamily="34" charset="0"/>
              </a:rPr>
              <a:t>Twitter @NMEnvDep | #iamNMED</a:t>
            </a:r>
          </a:p>
          <a:p>
            <a:pPr marL="0" indent="0">
              <a:buNone/>
            </a:pPr>
            <a:endParaRPr lang="en-US" dirty="0"/>
          </a:p>
        </p:txBody>
      </p:sp>
    </p:spTree>
    <p:extLst>
      <p:ext uri="{BB962C8B-B14F-4D97-AF65-F5344CB8AC3E}">
        <p14:creationId xmlns:p14="http://schemas.microsoft.com/office/powerpoint/2010/main" val="25054369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Media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08BC88EFCDD84A941088D716BBF767" ma:contentTypeVersion="15" ma:contentTypeDescription="Create a new document." ma:contentTypeScope="" ma:versionID="41255d18b32186754641ba8e874cb1d4">
  <xsd:schema xmlns:xsd="http://www.w3.org/2001/XMLSchema" xmlns:xs="http://www.w3.org/2001/XMLSchema" xmlns:p="http://schemas.microsoft.com/office/2006/metadata/properties" xmlns:ns2="54bc4d99-ae50-4f48-9775-bb8e7574c3ed" xmlns:ns3="02d2304e-9bdc-470a-9f1f-901d3793fa98" targetNamespace="http://schemas.microsoft.com/office/2006/metadata/properties" ma:root="true" ma:fieldsID="c291147d03372b2e90f9a04c8c152b2f" ns2:_="" ns3:_="">
    <xsd:import namespace="54bc4d99-ae50-4f48-9775-bb8e7574c3ed"/>
    <xsd:import namespace="02d2304e-9bdc-470a-9f1f-901d3793fa9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bc4d99-ae50-4f48-9775-bb8e7574c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2d2304e-9bdc-470a-9f1f-901d3793fa9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c0dbcd23-f9c8-437d-8f02-31775d3b8b69}" ma:internalName="TaxCatchAll" ma:showField="CatchAllData" ma:web="02d2304e-9bdc-470a-9f1f-901d3793fa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02d2304e-9bdc-470a-9f1f-901d3793fa98">
      <UserInfo>
        <DisplayName>Butt, Neal, NMENV</DisplayName>
        <AccountId>17</AccountId>
        <AccountType/>
      </UserInfo>
      <UserInfo>
        <DisplayName>Baca, Michael, NMENV</DisplayName>
        <AccountId>12</AccountId>
        <AccountType/>
      </UserInfo>
      <UserInfo>
        <DisplayName>Spillers, Robert, NMENV</DisplayName>
        <AccountId>15</AccountId>
        <AccountType/>
      </UserInfo>
    </SharedWithUsers>
    <lcf76f155ced4ddcb4097134ff3c332f xmlns="54bc4d99-ae50-4f48-9775-bb8e7574c3ed">
      <Terms xmlns="http://schemas.microsoft.com/office/infopath/2007/PartnerControls"/>
    </lcf76f155ced4ddcb4097134ff3c332f>
    <TaxCatchAll xmlns="02d2304e-9bdc-470a-9f1f-901d3793fa9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A761F8-05E3-47E9-BFB1-8DB48160AF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bc4d99-ae50-4f48-9775-bb8e7574c3ed"/>
    <ds:schemaRef ds:uri="02d2304e-9bdc-470a-9f1f-901d3793fa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5668757-857A-4833-A82F-FE578374DBD4}">
  <ds:schemaRefs>
    <ds:schemaRef ds:uri="http://www.w3.org/XML/1998/namespace"/>
    <ds:schemaRef ds:uri="http://schemas.microsoft.com/office/2006/documentManagement/types"/>
    <ds:schemaRef ds:uri="54bc4d99-ae50-4f48-9775-bb8e7574c3ed"/>
    <ds:schemaRef ds:uri="02d2304e-9bdc-470a-9f1f-901d3793fa98"/>
    <ds:schemaRef ds:uri="http://purl.org/dc/elements/1.1/"/>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87005383-DFB4-4E02-ADFB-786F9A5E1C2C}">
  <ds:schemaRefs>
    <ds:schemaRef ds:uri="http://schemas.microsoft.com/sharepoint/v3/contenttype/forms"/>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Median</Template>
  <TotalTime>4927</TotalTime>
  <Words>4570</Words>
  <Application>Microsoft Office PowerPoint</Application>
  <PresentationFormat>On-screen Show (4:3)</PresentationFormat>
  <Paragraphs>357</Paragraphs>
  <Slides>47</Slides>
  <Notes>26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47</vt:i4>
      </vt:variant>
    </vt:vector>
  </HeadingPairs>
  <TitlesOfParts>
    <vt:vector size="58" baseType="lpstr">
      <vt:lpstr>MS Gothic</vt:lpstr>
      <vt:lpstr>Arial</vt:lpstr>
      <vt:lpstr>Calibri</vt:lpstr>
      <vt:lpstr>Segoe UI Symbol</vt:lpstr>
      <vt:lpstr>Symbol</vt:lpstr>
      <vt:lpstr>Tw Cen MT</vt:lpstr>
      <vt:lpstr>Verdana</vt:lpstr>
      <vt:lpstr>Wingdings</vt:lpstr>
      <vt:lpstr>Wingdings 2</vt:lpstr>
      <vt:lpstr>Median</vt:lpstr>
      <vt:lpstr>1_Median</vt:lpstr>
      <vt:lpstr>Diesel Emissions Reduction Act Grant Funding</vt:lpstr>
      <vt:lpstr>New Mexico Environment Department</vt:lpstr>
      <vt:lpstr>DERA Funding Opportunity</vt:lpstr>
      <vt:lpstr>Diesel Emissions Reduction Act</vt:lpstr>
      <vt:lpstr>New Mexico Clean Diesel Program</vt:lpstr>
      <vt:lpstr>DERA Grant - Eligibility </vt:lpstr>
      <vt:lpstr>DERA Grant - Eligibility (Continued)</vt:lpstr>
      <vt:lpstr>DERA Grant - Eligibility (Continued)</vt:lpstr>
      <vt:lpstr>DERA Grant – Scrapping Vehicle, Engine or Equipment</vt:lpstr>
      <vt:lpstr>Preference and Special Consideration</vt:lpstr>
      <vt:lpstr>Application – Organization Information</vt:lpstr>
      <vt:lpstr>Application – Description of Applicant’s Organization</vt:lpstr>
      <vt:lpstr>Application – Project Funding</vt:lpstr>
      <vt:lpstr>Application – Project Location</vt:lpstr>
      <vt:lpstr>Application – Fleet/Equipment Description </vt:lpstr>
      <vt:lpstr>Application – Expected Environmental Outputs from Project</vt:lpstr>
      <vt:lpstr>Application – Project Outcomes/Project Benefits</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Demonstration of Diesel Emissions Quantifier tool</vt:lpstr>
      <vt:lpstr>Application – Public Health Benefits</vt:lpstr>
      <vt:lpstr>Demonstration of US Census Bureau Data</vt:lpstr>
      <vt:lpstr>Demonstration of US Census Bureau Data</vt:lpstr>
      <vt:lpstr>Demonstration of US Census Bureau Data</vt:lpstr>
      <vt:lpstr>Demonstration of US Census Bureau Data</vt:lpstr>
      <vt:lpstr>Demonstration of US Census Bureau Data</vt:lpstr>
      <vt:lpstr>Demonstration of US Census Bureau Data</vt:lpstr>
      <vt:lpstr>Demonstration of US Census Bureau Data</vt:lpstr>
      <vt:lpstr>Demonstration of US Census Bureau Data</vt:lpstr>
      <vt:lpstr>Demonstration of US Census Bureau Data</vt:lpstr>
      <vt:lpstr>Application – Air Quality in the Project Location</vt:lpstr>
      <vt:lpstr>Application – Community Engagement and Partnership</vt:lpstr>
      <vt:lpstr>Application – Fuel Type</vt:lpstr>
      <vt:lpstr>Application – Ability to be Deployed in a Timely Manner</vt:lpstr>
      <vt:lpstr>Application – Purchasing Procedures</vt:lpstr>
      <vt:lpstr>Application – Previous Grant Experience</vt:lpstr>
      <vt:lpstr>EPA Clean School Bus Program</vt:lpstr>
      <vt:lpstr>EPA Provided Clean School Bus Funding for School Districts in New Mexico</vt:lpstr>
      <vt:lpstr>Questions?</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Morgan R. Nelson</dc:creator>
  <cp:lastModifiedBy>Butt, Neal, ENV</cp:lastModifiedBy>
  <cp:revision>6</cp:revision>
  <cp:lastPrinted>2016-07-14T23:53:29Z</cp:lastPrinted>
  <dcterms:created xsi:type="dcterms:W3CDTF">2012-06-12T16:27:12Z</dcterms:created>
  <dcterms:modified xsi:type="dcterms:W3CDTF">2026-03-11T23:00:17Z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0x010100F008BC88EFCDD84A941088D716BBF767</vt:lpwstr>
  </property>
  <property fmtid="{D5CDD505-2E9C-101B-9397-08002B2CF9AE}" pid="3" name="MediaServiceImageTags">
    <vt:lpwstr/>
  </property>
</Properties>
</file>