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21"/>
  </p:notesMasterIdLst>
  <p:sldIdLst>
    <p:sldId id="613" r:id="rId5"/>
    <p:sldId id="637" r:id="rId6"/>
    <p:sldId id="619" r:id="rId7"/>
    <p:sldId id="625" r:id="rId8"/>
    <p:sldId id="614" r:id="rId9"/>
    <p:sldId id="645" r:id="rId10"/>
    <p:sldId id="622" r:id="rId11"/>
    <p:sldId id="642" r:id="rId12"/>
    <p:sldId id="624" r:id="rId13"/>
    <p:sldId id="628" r:id="rId14"/>
    <p:sldId id="630" r:id="rId15"/>
    <p:sldId id="631" r:id="rId16"/>
    <p:sldId id="632" r:id="rId17"/>
    <p:sldId id="633" r:id="rId18"/>
    <p:sldId id="623" r:id="rId19"/>
    <p:sldId id="646" r:id="rId20"/>
  </p:sldIdLst>
  <p:sldSz cx="9144000" cy="6858000" type="screen4x3"/>
  <p:notesSz cx="7023100" cy="9309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A4857F0-AE85-4E76-94C1-A033F64DA383}">
          <p14:sldIdLst>
            <p14:sldId id="613"/>
            <p14:sldId id="637"/>
            <p14:sldId id="619"/>
            <p14:sldId id="625"/>
            <p14:sldId id="614"/>
            <p14:sldId id="645"/>
            <p14:sldId id="622"/>
            <p14:sldId id="642"/>
            <p14:sldId id="624"/>
            <p14:sldId id="628"/>
            <p14:sldId id="630"/>
            <p14:sldId id="631"/>
            <p14:sldId id="632"/>
            <p14:sldId id="633"/>
            <p14:sldId id="623"/>
            <p14:sldId id="64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4359203-C98A-045A-96AA-7C2D30E582DA}" name="Roose, Rebecca, GOV" initials="RR" userId="S::rebecca.roose@exec.nm.gov::e4934a7d-be70-4048-ab64-5f4638cd47fb" providerId="AD"/>
  <p188:author id="{BB6B9626-6DCB-019A-7E98-68420DD0ACBF}" name="Keyes, Christina, ENV" initials="KC" userId="S::christina.keyes@env.nm.gov::a3618580-2ddf-416f-a06f-5e44950a1ec9" providerId="AD"/>
  <p188:author id="{823F7836-14E6-345E-F0C6-1A2997298246}" name="Smithkier, Gregory, ENV" initials="SG" userId="S::gregory.smithkier@env.nm.gov::ee7dce33-de4e-4bc7-afa1-c14a257268a6" providerId="AD"/>
  <p188:author id="{02E968CD-EE2B-E568-4500-43D18F655972}" name="Nance, JD, ENV" initials="NJ" userId="S::jd.nance@env.nm.gov::ca9d4e4e-13dc-4474-90bb-d7921a1ca44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1E2"/>
    <a:srgbClr val="F1E1C0"/>
    <a:srgbClr val="FEFAC9"/>
    <a:srgbClr val="0D2345"/>
    <a:srgbClr val="026773"/>
    <a:srgbClr val="718C55"/>
    <a:srgbClr val="6297E6"/>
    <a:srgbClr val="1997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B305E2-27E7-4454-8D47-AEA9BA4538F8}" v="58" dt="2025-11-04T23:04:08.380"/>
    <p1510:client id="{6087DA2A-184E-D301-AA31-F076A1539237}" v="140" dt="2025-11-04T23:33:28.099"/>
    <p1510:client id="{663113D2-4175-B601-1BED-E23E779A009C}" v="8" dt="2025-11-04T23:46:31.323"/>
    <p1510:client id="{882C69E9-F086-28A2-2DB1-11CFCB6A5237}" v="12" dt="2025-11-04T15:52:04.550"/>
    <p1510:client id="{AEB1CE33-7414-F5EF-C866-5583104D2F1D}" v="2" dt="2025-11-04T22:43:59.918"/>
    <p1510:client id="{CA1FE516-41C5-29DC-2CFD-9302B812331D}" v="52" dt="2025-11-04T23:44:00.1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512878A-C084-3468-043E-4BECAF94E3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3315" tIns="46657" rIns="93315" bIns="46657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396DF8-B72F-CD9E-D363-BE9036EE4C9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3315" tIns="46657" rIns="93315" bIns="46657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182BA1E-096E-41DD-8C4D-65F84BE82BA8}" type="datetimeFigureOut">
              <a:rPr lang="en-US"/>
              <a:pPr>
                <a:defRPr/>
              </a:pPr>
              <a:t>11/4/2025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20FE863-B5D1-329E-AC39-0D8958EEB1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5" tIns="46657" rIns="93315" bIns="4665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AFA15D4-49A6-69CF-9B2F-622F7BC869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1675" y="4421188"/>
            <a:ext cx="5619750" cy="4189412"/>
          </a:xfrm>
          <a:prstGeom prst="rect">
            <a:avLst/>
          </a:prstGeom>
        </p:spPr>
        <p:txBody>
          <a:bodyPr vert="horz" lIns="93315" tIns="46657" rIns="93315" bIns="4665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20F249-F05A-5E63-A121-0720105D39E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3315" tIns="46657" rIns="93315" bIns="46657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D9804F-6DAB-DA45-B890-4837EBEC29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3315" tIns="46657" rIns="93315" bIns="46657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63E2925-B91B-491E-BFF2-D2FA1B5BA3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700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213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8638D-D856-9489-A188-C27243A98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43830A-EA17-0634-25C8-992A0417A9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97EF70-683D-9705-F87F-874B856409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0FE92D-2656-0AB9-F964-F65B498F2A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2583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6B608-E51F-6CAF-1BD8-CA49DE6EA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ED4AAC-6CEE-79B3-3AD6-6CF59B46F3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E747C3-4620-2923-6D09-C3C4F853EB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8B2DDC-AD1C-9EA8-5FFE-44AA6BE7E2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3785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000" b="0">
              <a:latin typeface="+mn-lt"/>
              <a:ea typeface="Calibri"/>
              <a:cs typeface="Calibri"/>
            </a:endParaRPr>
          </a:p>
          <a:p>
            <a:pPr marL="0" lvl="1" indent="0">
              <a:spcBef>
                <a:spcPts val="700"/>
              </a:spcBef>
              <a:buClr>
                <a:srgbClr val="0D2345"/>
              </a:buClr>
              <a:buSzPct val="60000"/>
              <a:buNone/>
            </a:pPr>
            <a:endParaRPr lang="en-US" sz="2400" b="0">
              <a:latin typeface="+mn-lt"/>
              <a:ea typeface="Lato Semibold"/>
              <a:cs typeface="Calibri"/>
            </a:endParaRPr>
          </a:p>
          <a:p>
            <a:pPr marL="0" indent="0"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2875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E5965-8F4B-B6A4-4646-C4240731E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72C689-CCB5-C05A-82C8-C7C8B57DC8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3B10BF-5075-6310-F98B-1687B5F508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>
              <a:spcBef>
                <a:spcPts val="700"/>
              </a:spcBef>
              <a:buClr>
                <a:srgbClr val="0D2345"/>
              </a:buClr>
              <a:buSzPct val="60000"/>
            </a:pPr>
            <a:endParaRPr lang="en-US" sz="2400" b="0">
              <a:latin typeface="+mn-lt"/>
              <a:ea typeface="Lato Semibold"/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AF29A1-B4AE-E29F-8BBD-E6683CD5C6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409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95C37-12E5-4D7D-633D-648E82B2A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BAC6D5-388E-B26F-F23F-1579332860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4A6C8F-459E-4CFD-D92E-C6A6DD3C77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3BEE8-10FF-CD6F-A8F0-3C4C12B1E0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852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6EBA0-A780-19AF-C331-9C1402EC5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7C09CD-1BEF-054C-5B20-5E8E63AED7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4BA8CB-4FEA-2820-9248-DF5A8A6BEA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8D8807-86F1-8007-80A2-1B8B79A71C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8299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2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2108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8440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5312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3036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4124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07543-A86C-2BFA-AD65-E61384493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A05B2B-1C3F-9F74-2F82-790A05E822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CD563E-9270-6474-3A11-08C7296424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1668A6-50DD-2FAC-6565-CD2CBAD8F3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7366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434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43000" y="152400"/>
            <a:ext cx="7772400" cy="838200"/>
          </a:xfrm>
        </p:spPr>
        <p:txBody>
          <a:bodyPr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New Mexico Environment Department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1047255" y="1371600"/>
            <a:ext cx="7049489" cy="15372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noProof="0"/>
              <a:t>Presentation Title</a:t>
            </a:r>
          </a:p>
          <a:p>
            <a:pPr lvl="0"/>
            <a:r>
              <a:rPr lang="en-US" noProof="0"/>
              <a:t>Presenter Name(s), Title(s)</a:t>
            </a:r>
          </a:p>
          <a:p>
            <a:pPr lvl="0"/>
            <a:r>
              <a:rPr lang="en-US" noProof="0"/>
              <a:t>Presentation Date</a:t>
            </a:r>
          </a:p>
        </p:txBody>
      </p:sp>
    </p:spTree>
    <p:extLst>
      <p:ext uri="{BB962C8B-B14F-4D97-AF65-F5344CB8AC3E}">
        <p14:creationId xmlns:p14="http://schemas.microsoft.com/office/powerpoint/2010/main" val="2325107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21"/>
          <p:cNvSpPr>
            <a:spLocks noGrp="1"/>
          </p:cNvSpPr>
          <p:nvPr>
            <p:ph type="title"/>
          </p:nvPr>
        </p:nvSpPr>
        <p:spPr>
          <a:xfrm>
            <a:off x="1143000" y="76200"/>
            <a:ext cx="7848600" cy="990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76539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543AA1B-15A2-121E-365B-9B9024E7B1EE}"/>
              </a:ext>
            </a:extLst>
          </p:cNvPr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noFill/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F81E21-DC6A-BFE2-FE03-328B5DB9513A}"/>
              </a:ext>
            </a:extLst>
          </p:cNvPr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rgbClr val="718C55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  <a:solidFill>
            <a:srgbClr val="026773"/>
          </a:solidFill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12">
            <a:extLst>
              <a:ext uri="{FF2B5EF4-FFF2-40B4-BE49-F238E27FC236}">
                <a16:creationId xmlns:a16="http://schemas.microsoft.com/office/drawing/2014/main" id="{23249DAF-CC9A-4C4C-79E9-6A7190F702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0" y="1752600"/>
            <a:ext cx="1295400" cy="701675"/>
          </a:xfrm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Oswald Medium" panose="00000600000000000000" pitchFamily="50" charset="0"/>
              </a:defRPr>
            </a:lvl1pPr>
          </a:lstStyle>
          <a:p>
            <a:pPr>
              <a:defRPr/>
            </a:pPr>
            <a:r>
              <a:rPr lang="en-US"/>
              <a:t>#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EA62CA7-1C32-A29C-7B90-2C8B193EF818}"/>
              </a:ext>
            </a:extLst>
          </p:cNvPr>
          <p:cNvSpPr txBox="1">
            <a:spLocks/>
          </p:cNvSpPr>
          <p:nvPr userDrawn="1"/>
        </p:nvSpPr>
        <p:spPr>
          <a:xfrm>
            <a:off x="8610600" y="6537325"/>
            <a:ext cx="533400" cy="244475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algn="ct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Lato Semibold" panose="020F0702020204030203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B29F5B89-AE73-4BAA-92C9-1AC8FC83F57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802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447800"/>
            <a:ext cx="8153400" cy="5105400"/>
          </a:xfrm>
          <a:prstGeom prst="rect">
            <a:avLst/>
          </a:prstGeom>
        </p:spPr>
        <p:txBody>
          <a:bodyPr/>
          <a:lstStyle>
            <a:lvl1pPr>
              <a:buClr>
                <a:srgbClr val="0D2345"/>
              </a:buClr>
              <a:defRPr/>
            </a:lvl1pPr>
            <a:lvl2pPr>
              <a:buClr>
                <a:srgbClr val="026773"/>
              </a:buClr>
              <a:defRPr/>
            </a:lvl2pPr>
            <a:lvl3pPr>
              <a:buClr>
                <a:srgbClr val="718C55"/>
              </a:buClr>
              <a:defRPr/>
            </a:lvl3pPr>
            <a:lvl4pPr>
              <a:buClr>
                <a:srgbClr val="FFA168"/>
              </a:buClr>
              <a:defRPr/>
            </a:lvl4pPr>
            <a:lvl5pPr>
              <a:buClr>
                <a:srgbClr val="0D234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Placeholder 2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848600" cy="8712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4509DAA-020A-41FE-D4CF-E27DB9601F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29F5B89-AE73-4BAA-92C9-1AC8FC83F5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082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2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848600" cy="8712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7"/>
          <p:cNvSpPr>
            <a:spLocks noGrp="1"/>
          </p:cNvSpPr>
          <p:nvPr>
            <p:ph sz="quarter" idx="17"/>
          </p:nvPr>
        </p:nvSpPr>
        <p:spPr>
          <a:xfrm>
            <a:off x="412899" y="1599265"/>
            <a:ext cx="3532908" cy="4562302"/>
          </a:xfrm>
          <a:prstGeom prst="rect">
            <a:avLst/>
          </a:prstGeom>
        </p:spPr>
        <p:txBody>
          <a:bodyPr/>
          <a:lstStyle>
            <a:lvl1pPr>
              <a:buClr>
                <a:srgbClr val="0D2345"/>
              </a:buClr>
              <a:defRPr/>
            </a:lvl1pPr>
            <a:lvl2pPr>
              <a:buClr>
                <a:srgbClr val="026773"/>
              </a:buClr>
              <a:defRPr/>
            </a:lvl2pPr>
            <a:lvl3pPr>
              <a:buClr>
                <a:srgbClr val="718C55"/>
              </a:buClr>
              <a:defRPr/>
            </a:lvl3pPr>
            <a:lvl4pPr>
              <a:buClr>
                <a:srgbClr val="FFA168"/>
              </a:buClr>
              <a:defRPr/>
            </a:lvl4pPr>
            <a:lvl5pPr>
              <a:buClr>
                <a:srgbClr val="0D234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7"/>
          <p:cNvSpPr>
            <a:spLocks noGrp="1"/>
          </p:cNvSpPr>
          <p:nvPr>
            <p:ph sz="quarter" idx="18"/>
          </p:nvPr>
        </p:nvSpPr>
        <p:spPr>
          <a:xfrm>
            <a:off x="5198193" y="1599265"/>
            <a:ext cx="3532908" cy="4562302"/>
          </a:xfrm>
          <a:prstGeom prst="rect">
            <a:avLst/>
          </a:prstGeom>
        </p:spPr>
        <p:txBody>
          <a:bodyPr/>
          <a:lstStyle>
            <a:lvl1pPr>
              <a:buClr>
                <a:srgbClr val="0D2345"/>
              </a:buClr>
              <a:defRPr/>
            </a:lvl1pPr>
            <a:lvl2pPr>
              <a:buClr>
                <a:srgbClr val="026773"/>
              </a:buClr>
              <a:defRPr/>
            </a:lvl2pPr>
            <a:lvl3pPr>
              <a:buClr>
                <a:srgbClr val="718C55"/>
              </a:buClr>
              <a:defRPr/>
            </a:lvl3pPr>
            <a:lvl4pPr>
              <a:buClr>
                <a:srgbClr val="FFA168"/>
              </a:buClr>
              <a:defRPr/>
            </a:lvl4pPr>
            <a:lvl5pPr>
              <a:buClr>
                <a:srgbClr val="0D234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9">
            <a:extLst>
              <a:ext uri="{FF2B5EF4-FFF2-40B4-BE49-F238E27FC236}">
                <a16:creationId xmlns:a16="http://schemas.microsoft.com/office/drawing/2014/main" id="{8EDF449C-D81D-5582-974E-B0CF17A68EF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>
            <a:lvl1pPr>
              <a:defRPr sz="1600"/>
            </a:lvl1pPr>
          </a:lstStyle>
          <a:p>
            <a:pPr>
              <a:defRPr/>
            </a:pPr>
            <a:fld id="{3D14B331-C8C3-4174-9750-65D5A81972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753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546980" y="1524000"/>
            <a:ext cx="3886200" cy="640080"/>
          </a:xfrm>
          <a:prstGeom prst="rect">
            <a:avLst/>
          </a:prstGeom>
          <a:solidFill>
            <a:srgbClr val="718C55"/>
          </a:solidFill>
          <a:ln>
            <a:noFill/>
          </a:ln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737980" y="1524000"/>
            <a:ext cx="3886200" cy="640080"/>
          </a:xfrm>
          <a:prstGeom prst="rect">
            <a:avLst/>
          </a:prstGeom>
          <a:solidFill>
            <a:srgbClr val="0D2345"/>
          </a:solidFill>
          <a:ln>
            <a:noFill/>
          </a:ln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Placeholder 2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848600" cy="8712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7"/>
          <p:cNvSpPr>
            <a:spLocks noGrp="1"/>
          </p:cNvSpPr>
          <p:nvPr>
            <p:ph sz="quarter" idx="17"/>
          </p:nvPr>
        </p:nvSpPr>
        <p:spPr>
          <a:xfrm>
            <a:off x="546980" y="2213956"/>
            <a:ext cx="3886200" cy="3577244"/>
          </a:xfrm>
          <a:prstGeom prst="rect">
            <a:avLst/>
          </a:prstGeom>
        </p:spPr>
        <p:txBody>
          <a:bodyPr/>
          <a:lstStyle>
            <a:lvl1pPr>
              <a:buClr>
                <a:srgbClr val="0D2345"/>
              </a:buClr>
              <a:defRPr/>
            </a:lvl1pPr>
            <a:lvl2pPr>
              <a:buClr>
                <a:srgbClr val="026773"/>
              </a:buClr>
              <a:defRPr/>
            </a:lvl2pPr>
            <a:lvl3pPr>
              <a:buClr>
                <a:srgbClr val="718C55"/>
              </a:buClr>
              <a:defRPr/>
            </a:lvl3pPr>
            <a:lvl4pPr>
              <a:buClr>
                <a:srgbClr val="FFA168"/>
              </a:buClr>
              <a:defRPr/>
            </a:lvl4pPr>
            <a:lvl5pPr>
              <a:buClr>
                <a:srgbClr val="0D234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7"/>
          <p:cNvSpPr>
            <a:spLocks noGrp="1"/>
          </p:cNvSpPr>
          <p:nvPr>
            <p:ph sz="quarter" idx="18"/>
          </p:nvPr>
        </p:nvSpPr>
        <p:spPr>
          <a:xfrm>
            <a:off x="4737980" y="2213956"/>
            <a:ext cx="3886200" cy="3577244"/>
          </a:xfrm>
          <a:prstGeom prst="rect">
            <a:avLst/>
          </a:prstGeom>
        </p:spPr>
        <p:txBody>
          <a:bodyPr/>
          <a:lstStyle>
            <a:lvl1pPr>
              <a:buClr>
                <a:srgbClr val="0D2345"/>
              </a:buClr>
              <a:defRPr/>
            </a:lvl1pPr>
            <a:lvl2pPr>
              <a:buClr>
                <a:srgbClr val="026773"/>
              </a:buClr>
              <a:defRPr/>
            </a:lvl2pPr>
            <a:lvl3pPr>
              <a:buClr>
                <a:srgbClr val="718C55"/>
              </a:buClr>
              <a:defRPr/>
            </a:lvl3pPr>
            <a:lvl4pPr>
              <a:buClr>
                <a:srgbClr val="FFA168"/>
              </a:buClr>
              <a:defRPr/>
            </a:lvl4pPr>
            <a:lvl5pPr>
              <a:buClr>
                <a:srgbClr val="0D234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11">
            <a:extLst>
              <a:ext uri="{FF2B5EF4-FFF2-40B4-BE49-F238E27FC236}">
                <a16:creationId xmlns:a16="http://schemas.microsoft.com/office/drawing/2014/main" id="{9661E3C2-5993-5593-0F04-AFB7A1426F9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>
            <a:lvl1pPr>
              <a:defRPr sz="1600"/>
            </a:lvl1pPr>
          </a:lstStyle>
          <a:p>
            <a:pPr>
              <a:defRPr/>
            </a:pPr>
            <a:fld id="{4484D1E7-4E03-4120-A586-48E4AB399A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604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419600"/>
          </a:xfrm>
          <a:prstGeom prst="rect">
            <a:avLst/>
          </a:prstGeom>
          <a:solidFill>
            <a:srgbClr val="0D2345"/>
          </a:solidFill>
          <a:ln w="50800" cap="sq" cmpd="dbl" algn="ctr">
            <a:noFill/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>
                <a:latin typeface="Lato Semibold" panose="020F0702020204030203" pitchFamily="34" charset="0"/>
                <a:cs typeface="Lato Semibold" panose="020F0702020204030203" pitchFamily="34" charset="0"/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Placeholder 2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848600" cy="8712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7"/>
          <p:cNvSpPr>
            <a:spLocks noGrp="1"/>
          </p:cNvSpPr>
          <p:nvPr>
            <p:ph sz="quarter" idx="17"/>
          </p:nvPr>
        </p:nvSpPr>
        <p:spPr>
          <a:xfrm>
            <a:off x="2362200" y="1752600"/>
            <a:ext cx="6400800" cy="4419600"/>
          </a:xfrm>
          <a:prstGeom prst="rect">
            <a:avLst/>
          </a:prstGeom>
        </p:spPr>
        <p:txBody>
          <a:bodyPr/>
          <a:lstStyle>
            <a:lvl1pPr>
              <a:buClr>
                <a:srgbClr val="0D2345"/>
              </a:buClr>
              <a:defRPr/>
            </a:lvl1pPr>
            <a:lvl2pPr>
              <a:buClr>
                <a:srgbClr val="026773"/>
              </a:buClr>
              <a:defRPr/>
            </a:lvl2pPr>
            <a:lvl3pPr>
              <a:buClr>
                <a:srgbClr val="718C55"/>
              </a:buClr>
              <a:defRPr/>
            </a:lvl3pPr>
            <a:lvl4pPr>
              <a:buClr>
                <a:srgbClr val="FFA168"/>
              </a:buClr>
              <a:defRPr/>
            </a:lvl4pPr>
            <a:lvl5pPr>
              <a:buClr>
                <a:srgbClr val="0D234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3A44071C-AF5D-D4FD-4306-D8271092A4B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5B70139-7108-4D29-ADD7-EAAF23BE6C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196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4F1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4B48287-6391-246B-CF8D-0461FF97393F}"/>
              </a:ext>
            </a:extLst>
          </p:cNvPr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26773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7" name="Title Placeholder 21">
            <a:extLst>
              <a:ext uri="{FF2B5EF4-FFF2-40B4-BE49-F238E27FC236}">
                <a16:creationId xmlns:a16="http://schemas.microsoft.com/office/drawing/2014/main" id="{535AD94D-6232-B0E0-FB09-D85EEC8E3E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1524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12">
            <a:extLst>
              <a:ext uri="{FF2B5EF4-FFF2-40B4-BE49-F238E27FC236}">
                <a16:creationId xmlns:a16="http://schemas.microsoft.com/office/drawing/2014/main" id="{208B5325-965B-A34C-A862-09E78185BA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12775" y="1463675"/>
            <a:ext cx="8378825" cy="516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E8302CC-431E-D10D-886C-A5DD713AFA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37325"/>
            <a:ext cx="533400" cy="244475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2000" b="1">
                <a:solidFill>
                  <a:schemeClr val="tx1"/>
                </a:solidFill>
                <a:latin typeface="Lato Semibold" panose="020F0702020204030203" pitchFamily="34" charset="0"/>
                <a:cs typeface="Lato Semibold" panose="020F0702020204030203" pitchFamily="34" charset="0"/>
              </a:defRPr>
            </a:lvl1pPr>
          </a:lstStyle>
          <a:p>
            <a:pPr>
              <a:defRPr/>
            </a:pPr>
            <a:fld id="{5CCCF42B-CA38-4E21-BF6E-450AF76DE7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0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3FECAB38-199C-CC95-30F4-22CF984BA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800" kern="1200">
          <a:solidFill>
            <a:schemeClr val="bg1"/>
          </a:solidFill>
          <a:latin typeface="Oswald Medium" panose="00000600000000000000" pitchFamily="50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9pPr>
    </p:titleStyle>
    <p:bodyStyle>
      <a:lvl1pPr marL="319088" indent="-319088" algn="l" rtl="0" eaLnBrk="1" fontAlgn="base" hangingPunct="1">
        <a:spcBef>
          <a:spcPts val="700"/>
        </a:spcBef>
        <a:spcAft>
          <a:spcPct val="0"/>
        </a:spcAft>
        <a:buClr>
          <a:srgbClr val="0D2345"/>
        </a:buClr>
        <a:buSzPct val="60000"/>
        <a:buFont typeface="Wingdings" panose="05000000000000000000" pitchFamily="2" charset="2"/>
        <a:buChar char=""/>
        <a:defRPr sz="2900" kern="1200">
          <a:solidFill>
            <a:schemeClr val="tx1"/>
          </a:solidFill>
          <a:latin typeface="Lato Semibold" panose="020F0702020204030203" pitchFamily="34" charset="0"/>
          <a:ea typeface="+mn-ea"/>
          <a:cs typeface="Lato Semibold" panose="020F0702020204030203" pitchFamily="34" charset="0"/>
        </a:defRPr>
      </a:lvl1pPr>
      <a:lvl2pPr marL="639763" indent="-273050" algn="l" rtl="0" eaLnBrk="1" fontAlgn="base" hangingPunct="1">
        <a:spcBef>
          <a:spcPts val="550"/>
        </a:spcBef>
        <a:spcAft>
          <a:spcPct val="0"/>
        </a:spcAft>
        <a:buClr>
          <a:srgbClr val="026773"/>
        </a:buClr>
        <a:buSzPct val="70000"/>
        <a:buFont typeface="Wingdings 2" panose="05020102010507070707" pitchFamily="18" charset="2"/>
        <a:buChar char=""/>
        <a:defRPr sz="2600" kern="1200">
          <a:solidFill>
            <a:schemeClr val="tx1"/>
          </a:solidFill>
          <a:latin typeface="Lato Medium" panose="020F0602020204030203" pitchFamily="34" charset="0"/>
          <a:ea typeface="+mn-ea"/>
          <a:cs typeface="Lato Medium" panose="020F0602020204030203" pitchFamily="34" charset="0"/>
        </a:defRPr>
      </a:lvl2pPr>
      <a:lvl3pPr marL="914400" indent="-228600" algn="l" rtl="0" eaLnBrk="1" fontAlgn="base" hangingPunct="1">
        <a:spcBef>
          <a:spcPts val="500"/>
        </a:spcBef>
        <a:spcAft>
          <a:spcPct val="0"/>
        </a:spcAft>
        <a:buClr>
          <a:srgbClr val="718C55"/>
        </a:buClr>
        <a:buSzPct val="75000"/>
        <a:buFont typeface="Wingdings" panose="05000000000000000000" pitchFamily="2" charset="2"/>
        <a:buChar char=""/>
        <a:defRPr sz="2300" kern="1200">
          <a:solidFill>
            <a:schemeClr val="tx1"/>
          </a:solidFill>
          <a:latin typeface="Lato Medium" panose="020F0602020204030203" pitchFamily="34" charset="0"/>
          <a:ea typeface="+mn-ea"/>
          <a:cs typeface="Lato Medium" panose="020F0602020204030203" pitchFamily="34" charset="0"/>
        </a:defRPr>
      </a:lvl3pPr>
      <a:lvl4pPr marL="1371600" indent="-228600" algn="l" rtl="0" eaLnBrk="1" fontAlgn="base" hangingPunct="1">
        <a:spcBef>
          <a:spcPts val="400"/>
        </a:spcBef>
        <a:spcAft>
          <a:spcPct val="0"/>
        </a:spcAft>
        <a:buClr>
          <a:srgbClr val="FFA168"/>
        </a:buClr>
        <a:buSzPct val="7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Lato Medium" panose="020F0602020204030203" pitchFamily="34" charset="0"/>
          <a:ea typeface="+mn-ea"/>
          <a:cs typeface="Lato Medium" panose="020F0602020204030203" pitchFamily="34" charset="0"/>
        </a:defRPr>
      </a:lvl4pPr>
      <a:lvl5pPr marL="1828800" indent="-228600" algn="l" rtl="0" eaLnBrk="1" fontAlgn="base" hangingPunct="1">
        <a:spcBef>
          <a:spcPts val="400"/>
        </a:spcBef>
        <a:spcAft>
          <a:spcPct val="0"/>
        </a:spcAft>
        <a:buClr>
          <a:srgbClr val="0D2345"/>
        </a:buClr>
        <a:buSzPct val="6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Lato Medium" panose="020F0602020204030203" pitchFamily="34" charset="0"/>
          <a:ea typeface="+mn-ea"/>
          <a:cs typeface="Lato Medium" panose="020F0602020204030203" pitchFamily="34" charset="0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guardian.com/environment/2025/jul/03/holloman-lake-birds-wildlife-pfas-forever-chemicals-aoe#img-3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5AA82FA7-2CB2-617D-DC17-CC9C3FD2E8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207963"/>
            <a:ext cx="7772400" cy="782637"/>
          </a:xfrm>
        </p:spPr>
        <p:txBody>
          <a:bodyPr/>
          <a:lstStyle/>
          <a:p>
            <a:pPr eaLnBrk="1" hangingPunct="1"/>
            <a:r>
              <a:rPr lang="en-US" altLang="en-US" sz="4000">
                <a:latin typeface="Oswald Medium"/>
              </a:rPr>
              <a:t>New Mexico Environment Department</a:t>
            </a:r>
          </a:p>
        </p:txBody>
      </p:sp>
      <p:sp>
        <p:nvSpPr>
          <p:cNvPr id="10243" name="Text Placeholder 2">
            <a:extLst>
              <a:ext uri="{FF2B5EF4-FFF2-40B4-BE49-F238E27FC236}">
                <a16:creationId xmlns:a16="http://schemas.microsoft.com/office/drawing/2014/main" id="{2553D0CA-17D0-85C6-618A-F448794F6043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838200" y="1219200"/>
            <a:ext cx="7323137" cy="15367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b="1"/>
              <a:t>Military and Veterans Affairs Committee</a:t>
            </a:r>
          </a:p>
          <a:p>
            <a:pPr eaLnBrk="1" hangingPunct="1">
              <a:spcBef>
                <a:spcPct val="0"/>
              </a:spcBef>
            </a:pPr>
            <a:endParaRPr lang="en-US" altLang="en-US" sz="2000" b="1"/>
          </a:p>
          <a:p>
            <a:pPr eaLnBrk="1" hangingPunct="1">
              <a:spcBef>
                <a:spcPct val="0"/>
              </a:spcBef>
            </a:pPr>
            <a:r>
              <a:rPr lang="en-US" altLang="en-US" sz="2000" b="1"/>
              <a:t>JD Nance, Hazardous Waste Bureau Chief</a:t>
            </a:r>
          </a:p>
          <a:p>
            <a:pPr>
              <a:spcBef>
                <a:spcPct val="0"/>
              </a:spcBef>
            </a:pPr>
            <a:r>
              <a:rPr lang="en-US" altLang="en-US" sz="2000" b="1"/>
              <a:t>Eric Chapman Ph.D., Science Coordinator</a:t>
            </a:r>
          </a:p>
          <a:p>
            <a:pPr eaLnBrk="1" hangingPunct="1">
              <a:spcBef>
                <a:spcPct val="0"/>
              </a:spcBef>
            </a:pPr>
            <a:endParaRPr lang="en-US" altLang="en-US" sz="2000" b="1"/>
          </a:p>
          <a:p>
            <a:pPr eaLnBrk="1" hangingPunct="1">
              <a:spcBef>
                <a:spcPct val="0"/>
              </a:spcBef>
            </a:pPr>
            <a:endParaRPr lang="en-US" altLang="en-US" sz="2000" b="1"/>
          </a:p>
          <a:p>
            <a:pPr eaLnBrk="1" hangingPunct="1">
              <a:spcBef>
                <a:spcPct val="0"/>
              </a:spcBef>
            </a:pPr>
            <a:r>
              <a:rPr lang="en-US" altLang="en-US" sz="2000" b="1"/>
              <a:t>November 5, 2025</a:t>
            </a:r>
            <a:endParaRPr lang="en-US" altLang="en-US" sz="2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>
            <a:extLst>
              <a:ext uri="{FF2B5EF4-FFF2-40B4-BE49-F238E27FC236}">
                <a16:creationId xmlns:a16="http://schemas.microsoft.com/office/drawing/2014/main" id="{56590437-928F-6D32-810B-F9125ADF74A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0C38C9-1192-4EFB-861D-92271296D56F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92E8C0EC-4E42-FAAC-D160-250AFFC76B9D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175260" y="1554162"/>
            <a:ext cx="4739155" cy="5105400"/>
          </a:xfrm>
        </p:spPr>
        <p:txBody>
          <a:bodyPr/>
          <a:lstStyle/>
          <a:p>
            <a:pPr marL="318770" indent="-318770"/>
            <a:r>
              <a:rPr lang="en-US" sz="2400">
                <a:latin typeface="Lato Semibold"/>
                <a:ea typeface="Lato Semibold"/>
                <a:cs typeface="Lato Semibold"/>
              </a:rPr>
              <a:t>Per- and Polyfluoroalkyl Substances​</a:t>
            </a:r>
            <a:endParaRPr lang="en-US">
              <a:latin typeface="Lato Semibold"/>
              <a:ea typeface="Lato Semibold"/>
              <a:cs typeface="Lato Semibold"/>
            </a:endParaRPr>
          </a:p>
          <a:p>
            <a:pPr marL="318770" indent="-318770"/>
            <a:r>
              <a:rPr lang="en-US" sz="2400">
                <a:latin typeface="Lato Semibold"/>
                <a:ea typeface="Lato Semibold"/>
                <a:cs typeface="Lato Semibold"/>
              </a:rPr>
              <a:t>Thousands of synthesized compounds​</a:t>
            </a:r>
          </a:p>
          <a:p>
            <a:pPr marL="318770" indent="-318770"/>
            <a:r>
              <a:rPr lang="en-US" sz="2400">
                <a:latin typeface="Lato Semibold"/>
                <a:ea typeface="Lato Semibold"/>
                <a:cs typeface="Lato Semibold"/>
              </a:rPr>
              <a:t>Used in industrial processes, fire fighting foams, and consumer products since the 1950s​</a:t>
            </a:r>
          </a:p>
          <a:p>
            <a:pPr marL="318770" indent="-318770"/>
            <a:r>
              <a:rPr lang="en-US" sz="2400">
                <a:latin typeface="Lato Semibold"/>
                <a:ea typeface="Lato Semibold"/>
                <a:cs typeface="Lato Semibold"/>
              </a:rPr>
              <a:t>Break down very slowly over time ("forever chemicals")​</a:t>
            </a:r>
          </a:p>
          <a:p>
            <a:pPr marL="318770" indent="-318770"/>
            <a:r>
              <a:rPr lang="en-US" sz="2400">
                <a:latin typeface="Lato Semibold"/>
                <a:ea typeface="Lato Semibold"/>
                <a:cs typeface="Lato Semibold"/>
              </a:rPr>
              <a:t>Service members and veterans and occupational exposure</a:t>
            </a:r>
          </a:p>
          <a:p>
            <a:pPr marL="318770" indent="-318770" eaLnBrk="1" hangingPunct="1"/>
            <a:endParaRPr lang="en-US" altLang="en-US" sz="2400">
              <a:ea typeface="Lato Semibold" panose="020F0702020204030203" pitchFamily="34" charset="0"/>
            </a:endParaRPr>
          </a:p>
        </p:txBody>
      </p:sp>
      <p:sp>
        <p:nvSpPr>
          <p:cNvPr id="11268" name="Title 3">
            <a:extLst>
              <a:ext uri="{FF2B5EF4-FFF2-40B4-BE49-F238E27FC236}">
                <a16:creationId xmlns:a16="http://schemas.microsoft.com/office/drawing/2014/main" id="{042DC8CD-CDE8-202B-ADAD-AD7BDCD1CD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20140" y="76200"/>
            <a:ext cx="78486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>
                <a:latin typeface="Oswald Medium"/>
              </a:rPr>
              <a:t>What are PFAS?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44A05011-6262-8B0A-5405-F873B9420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248" y="2090873"/>
            <a:ext cx="4087458" cy="269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7F36BCC-7C9A-405B-31C7-099CAE160AF2}"/>
              </a:ext>
            </a:extLst>
          </p:cNvPr>
          <p:cNvSpPr txBox="1"/>
          <p:nvPr/>
        </p:nvSpPr>
        <p:spPr>
          <a:xfrm>
            <a:off x="4992485" y="4918121"/>
            <a:ext cx="39243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>
                <a:solidFill>
                  <a:srgbClr val="505257"/>
                </a:solidFill>
                <a:effectLst/>
                <a:latin typeface="Barlow" panose="020F0502020204030204" pitchFamily="2" charset="0"/>
              </a:rPr>
              <a:t>Cannon AFB Courtesy of U.S. Air Force/Staff Sgt. Alex Mercer</a:t>
            </a:r>
            <a:endParaRPr lang="en-US" sz="1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4BC6C-80C3-9428-46F1-479C4B6C3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>
            <a:extLst>
              <a:ext uri="{FF2B5EF4-FFF2-40B4-BE49-F238E27FC236}">
                <a16:creationId xmlns:a16="http://schemas.microsoft.com/office/drawing/2014/main" id="{21502FA4-E96B-D985-D920-2E45AE7FB17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0C38C9-1192-4EFB-861D-92271296D56F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7A8F548D-C46A-4244-AFB4-AE903DC66F50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-305118" y="1431925"/>
            <a:ext cx="4369224" cy="5105400"/>
          </a:xfrm>
        </p:spPr>
        <p:txBody>
          <a:bodyPr/>
          <a:lstStyle/>
          <a:p>
            <a:pPr lvl="1"/>
            <a:r>
              <a:rPr lang="en-US" sz="2800"/>
              <a:t>Some cancers including kidney and testicular​</a:t>
            </a:r>
          </a:p>
          <a:p>
            <a:pPr lvl="1"/>
            <a:r>
              <a:rPr lang="en-US" sz="2800"/>
              <a:t>Liver disease​​</a:t>
            </a:r>
          </a:p>
          <a:p>
            <a:pPr lvl="1"/>
            <a:r>
              <a:rPr lang="en-US" sz="2800"/>
              <a:t>Thyroid disease ​​</a:t>
            </a:r>
          </a:p>
          <a:p>
            <a:pPr lvl="1"/>
            <a:r>
              <a:rPr lang="en-US" sz="2800"/>
              <a:t>Elevated cholesterol ​​</a:t>
            </a:r>
          </a:p>
          <a:p>
            <a:pPr lvl="1"/>
            <a:r>
              <a:rPr lang="en-US" sz="2800"/>
              <a:t>Pregnancy complications, lower birth weight​​</a:t>
            </a:r>
          </a:p>
          <a:p>
            <a:pPr lvl="1"/>
            <a:r>
              <a:rPr lang="en-US" sz="2800"/>
              <a:t>Reduced vaccine antibody response ​</a:t>
            </a:r>
          </a:p>
          <a:p>
            <a:pPr marL="318770" indent="-318770" eaLnBrk="1" hangingPunct="1"/>
            <a:endParaRPr lang="en-US" altLang="en-US" sz="2800">
              <a:ea typeface="Lato Semibold" panose="020F0702020204030203" pitchFamily="34" charset="0"/>
            </a:endParaRPr>
          </a:p>
        </p:txBody>
      </p:sp>
      <p:sp>
        <p:nvSpPr>
          <p:cNvPr id="11268" name="Title 3">
            <a:extLst>
              <a:ext uri="{FF2B5EF4-FFF2-40B4-BE49-F238E27FC236}">
                <a16:creationId xmlns:a16="http://schemas.microsoft.com/office/drawing/2014/main" id="{71DB8687-C274-A6C1-12F5-3623D10320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20140" y="76200"/>
            <a:ext cx="78486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>
                <a:latin typeface="Oswald Medium"/>
              </a:rPr>
              <a:t>Health Effects of PFAS Exposure</a:t>
            </a:r>
          </a:p>
        </p:txBody>
      </p:sp>
      <p:pic>
        <p:nvPicPr>
          <p:cNvPr id="3076" name="Picture 4" descr="Diagram&#10;&#10;AI-generated content may be incorrect., Picture">
            <a:extLst>
              <a:ext uri="{FF2B5EF4-FFF2-40B4-BE49-F238E27FC236}">
                <a16:creationId xmlns:a16="http://schemas.microsoft.com/office/drawing/2014/main" id="{A866443D-E479-C51D-FF53-80679A963D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106" y="1930696"/>
            <a:ext cx="5079894" cy="4244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4C3798-1517-2B96-1B48-53717707A41B}"/>
              </a:ext>
            </a:extLst>
          </p:cNvPr>
          <p:cNvSpPr txBox="1"/>
          <p:nvPr/>
        </p:nvSpPr>
        <p:spPr>
          <a:xfrm>
            <a:off x="5971309" y="6297864"/>
            <a:ext cx="19327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/>
              <a:t>Fenton et al.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015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55C8B-C2DE-9105-AA1D-CCAEA1F3F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>
            <a:extLst>
              <a:ext uri="{FF2B5EF4-FFF2-40B4-BE49-F238E27FC236}">
                <a16:creationId xmlns:a16="http://schemas.microsoft.com/office/drawing/2014/main" id="{2E32EB83-7329-477E-0AFB-22466478862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0C38C9-1192-4EFB-861D-92271296D56F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68" name="Title 3">
            <a:extLst>
              <a:ext uri="{FF2B5EF4-FFF2-40B4-BE49-F238E27FC236}">
                <a16:creationId xmlns:a16="http://schemas.microsoft.com/office/drawing/2014/main" id="{3038564D-F8C5-3374-3D9C-CE971E240F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20140" y="76200"/>
            <a:ext cx="7848600" cy="990600"/>
          </a:xfrm>
        </p:spPr>
        <p:txBody>
          <a:bodyPr>
            <a:normAutofit/>
          </a:bodyPr>
          <a:lstStyle/>
          <a:p>
            <a:r>
              <a:rPr lang="en-US" altLang="en-US">
                <a:latin typeface="Oswald Medium"/>
              </a:rPr>
              <a:t>PFAS Exposure Pathways </a:t>
            </a:r>
            <a:endParaRPr lang="en-US" altLang="en-US"/>
          </a:p>
        </p:txBody>
      </p:sp>
      <p:sp>
        <p:nvSpPr>
          <p:cNvPr id="3" name="Rectangle 3">
            <a:hlinkClick r:id="rId3"/>
            <a:extLst>
              <a:ext uri="{FF2B5EF4-FFF2-40B4-BE49-F238E27FC236}">
                <a16:creationId xmlns:a16="http://schemas.microsoft.com/office/drawing/2014/main" id="{CAFB127B-6381-7E6E-D309-1E3F4F933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5E7991-BEF1-914E-5D00-925472328E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023" y="1220931"/>
            <a:ext cx="6624206" cy="49486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6D99402-52DF-D3DD-FFA9-6397E3A70C7D}"/>
              </a:ext>
            </a:extLst>
          </p:cNvPr>
          <p:cNvSpPr txBox="1"/>
          <p:nvPr/>
        </p:nvSpPr>
        <p:spPr>
          <a:xfrm>
            <a:off x="155864" y="6286500"/>
            <a:ext cx="7858125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/>
              <a:t>https://sourcenm.com/2025/01/27/new-mexico-wildlife-and-plants-around-holloman-lake-have-highest-pfas-contamination-on-record/</a:t>
            </a:r>
          </a:p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620904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>
            <a:extLst>
              <a:ext uri="{FF2B5EF4-FFF2-40B4-BE49-F238E27FC236}">
                <a16:creationId xmlns:a16="http://schemas.microsoft.com/office/drawing/2014/main" id="{56590437-928F-6D32-810B-F9125ADF74A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0C38C9-1192-4EFB-861D-92271296D56F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92E8C0EC-4E42-FAAC-D160-250AFFC76B9D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367645" y="1394389"/>
            <a:ext cx="8361576" cy="5148128"/>
          </a:xfrm>
        </p:spPr>
        <p:txBody>
          <a:bodyPr/>
          <a:lstStyle/>
          <a:p>
            <a:pPr marL="318770" indent="-318770"/>
            <a:r>
              <a:rPr lang="en-US" altLang="en-US">
                <a:latin typeface="Lato Semibold"/>
                <a:ea typeface="Lato Semibold"/>
                <a:cs typeface="Lato Semibold"/>
              </a:rPr>
              <a:t>2025 Session –</a:t>
            </a:r>
            <a:br>
              <a:rPr lang="en-US" altLang="en-US">
                <a:latin typeface="Lato Semibold"/>
                <a:ea typeface="Lato Semibold"/>
                <a:cs typeface="Lato Semibold"/>
              </a:rPr>
            </a:br>
            <a:r>
              <a:rPr lang="en-US" altLang="en-US">
                <a:latin typeface="Lato Semibold"/>
                <a:ea typeface="Lato Semibold"/>
                <a:cs typeface="Lato Semibold"/>
              </a:rPr>
              <a:t> </a:t>
            </a:r>
          </a:p>
          <a:p>
            <a:pPr marL="639445" lvl="1" indent="-318770"/>
            <a:r>
              <a:rPr lang="en-US" altLang="en-US">
                <a:latin typeface="Lato Semibold"/>
                <a:ea typeface="Lato Semibold"/>
                <a:cs typeface="Lato Semibold"/>
              </a:rPr>
              <a:t>HB140 amended the Hazardous Waste Act by:</a:t>
            </a:r>
            <a:br>
              <a:rPr lang="en-US" altLang="en-US">
                <a:latin typeface="Lato Semibold"/>
                <a:ea typeface="Lato Semibold"/>
                <a:cs typeface="Lato Semibold"/>
              </a:rPr>
            </a:br>
            <a:endParaRPr lang="en-US" altLang="en-US">
              <a:latin typeface="Lato Semibold"/>
              <a:ea typeface="Lato Semibold"/>
              <a:cs typeface="Lato Semibold"/>
            </a:endParaRPr>
          </a:p>
          <a:p>
            <a:pPr marL="914082" lvl="2" indent="-318770"/>
            <a:r>
              <a:rPr lang="en-US" altLang="en-US">
                <a:latin typeface="Lato Semibold"/>
                <a:ea typeface="Lato Semibold"/>
                <a:cs typeface="Lato Semibold"/>
              </a:rPr>
              <a:t>Adding discarded aqueous </a:t>
            </a:r>
            <a:r>
              <a:rPr lang="en-US">
                <a:latin typeface="Lato Semibold"/>
                <a:ea typeface="Lato Semibold"/>
                <a:cs typeface="Lato Semibold"/>
              </a:rPr>
              <a:t>film-forming foam containing intentionally added PFAS to hazardous waste definition.</a:t>
            </a:r>
            <a:br>
              <a:rPr lang="en-US">
                <a:latin typeface="Lato Semibold"/>
                <a:ea typeface="Lato Semibold"/>
                <a:cs typeface="Lato Semibold"/>
              </a:rPr>
            </a:br>
            <a:endParaRPr lang="en-US">
              <a:latin typeface="Lato Semibold"/>
              <a:ea typeface="Lato Semibold"/>
              <a:cs typeface="Lato Semibold"/>
            </a:endParaRPr>
          </a:p>
          <a:p>
            <a:pPr marL="914082" lvl="2"/>
            <a:r>
              <a:rPr lang="en-US">
                <a:latin typeface="Lato Semibold"/>
                <a:ea typeface="Lato Semibold"/>
                <a:cs typeface="Lato Semibold"/>
              </a:rPr>
              <a:t>Provides the EIB authority to adopt rules pertaining to AFFF containing PFAS under the Hazardous Waste Act.</a:t>
            </a:r>
          </a:p>
          <a:p>
            <a:pPr marL="914082" lvl="2"/>
            <a:endParaRPr lang="en-US">
              <a:latin typeface="Lato Semibold"/>
              <a:ea typeface="Lato Semibold"/>
              <a:cs typeface="Lato Semibold"/>
            </a:endParaRPr>
          </a:p>
          <a:p>
            <a:pPr marL="914082" lvl="2"/>
            <a:r>
              <a:rPr lang="en-US">
                <a:latin typeface="Lato Semibold"/>
                <a:ea typeface="Lato Semibold"/>
                <a:cs typeface="Lato Semibold"/>
              </a:rPr>
              <a:t>EIB petition in December 2025, final rules by Summer 2026.</a:t>
            </a:r>
            <a:endParaRPr lang="en-US">
              <a:ea typeface="Lato Semibold" panose="020F0702020204030203" pitchFamily="34" charset="0"/>
            </a:endParaRPr>
          </a:p>
          <a:p>
            <a:pPr marL="0" indent="0">
              <a:buNone/>
            </a:pPr>
            <a:endParaRPr lang="en-US" altLang="en-US">
              <a:ea typeface="Lato Semibold" panose="020F0702020204030203" pitchFamily="34" charset="0"/>
            </a:endParaRPr>
          </a:p>
        </p:txBody>
      </p:sp>
      <p:sp>
        <p:nvSpPr>
          <p:cNvPr id="11268" name="Title 3">
            <a:extLst>
              <a:ext uri="{FF2B5EF4-FFF2-40B4-BE49-F238E27FC236}">
                <a16:creationId xmlns:a16="http://schemas.microsoft.com/office/drawing/2014/main" id="{042DC8CD-CDE8-202B-ADAD-AD7BDCD1CD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160256"/>
            <a:ext cx="7848600" cy="863682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3600"/>
              <a:t>What actions has the State taken to date?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BAEB0-DB02-BF65-63B3-C371288A5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>
            <a:extLst>
              <a:ext uri="{FF2B5EF4-FFF2-40B4-BE49-F238E27FC236}">
                <a16:creationId xmlns:a16="http://schemas.microsoft.com/office/drawing/2014/main" id="{3B8DE199-A7B6-E42D-6FF4-81C72B9EFC9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0C38C9-1192-4EFB-861D-92271296D56F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6F13B060-46A7-1A12-2221-F26EC7488265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367645" y="1394389"/>
            <a:ext cx="8361576" cy="5148128"/>
          </a:xfrm>
        </p:spPr>
        <p:txBody>
          <a:bodyPr/>
          <a:lstStyle/>
          <a:p>
            <a:pPr marL="318770" indent="-318770"/>
            <a:r>
              <a:rPr lang="en-US" altLang="en-US">
                <a:latin typeface="Lato Semibold"/>
                <a:ea typeface="Lato Semibold"/>
                <a:cs typeface="Lato Semibold"/>
              </a:rPr>
              <a:t>2025 Session –</a:t>
            </a:r>
            <a:br>
              <a:rPr lang="en-US" altLang="en-US">
                <a:latin typeface="Lato Semibold"/>
                <a:ea typeface="Lato Semibold"/>
                <a:cs typeface="Lato Semibold"/>
              </a:rPr>
            </a:br>
            <a:r>
              <a:rPr lang="en-US" altLang="en-US">
                <a:latin typeface="Lato Semibold"/>
                <a:ea typeface="Lato Semibold"/>
                <a:cs typeface="Lato Semibold"/>
              </a:rPr>
              <a:t> </a:t>
            </a:r>
          </a:p>
          <a:p>
            <a:pPr marL="639445" lvl="1" indent="-318770"/>
            <a:r>
              <a:rPr lang="en-US" altLang="en-US">
                <a:latin typeface="Lato Semibold"/>
                <a:ea typeface="Lato Semibold"/>
                <a:cs typeface="Lato Semibold"/>
              </a:rPr>
              <a:t>Appropriations:</a:t>
            </a:r>
            <a:br>
              <a:rPr lang="en-US" altLang="en-US">
                <a:latin typeface="Lato Semibold"/>
                <a:ea typeface="Lato Semibold"/>
                <a:cs typeface="Lato Semibold"/>
              </a:rPr>
            </a:br>
            <a:endParaRPr lang="en-US" altLang="en-US">
              <a:latin typeface="Lato Semibold"/>
              <a:ea typeface="Lato Semibold"/>
              <a:cs typeface="Lato Semibold"/>
            </a:endParaRPr>
          </a:p>
          <a:p>
            <a:pPr marL="914082" lvl="2" indent="-318770"/>
            <a:r>
              <a:rPr lang="en-US" altLang="en-US">
                <a:latin typeface="Lato Semibold"/>
                <a:ea typeface="Lato Semibold"/>
                <a:cs typeface="Lato Semibold"/>
              </a:rPr>
              <a:t>Short Term Assistance: $2M to address private well water contamination from PFAS in Curry County and other areas of the state for expenditure in fiscal year 2026.</a:t>
            </a:r>
            <a:br>
              <a:rPr lang="en-US">
                <a:latin typeface="Lato Semibold"/>
                <a:ea typeface="Lato Semibold"/>
                <a:cs typeface="Lato Semibold"/>
              </a:rPr>
            </a:br>
            <a:endParaRPr lang="en-US">
              <a:latin typeface="Lato Semibold"/>
              <a:ea typeface="Lato Semibold"/>
              <a:cs typeface="Lato Semibold"/>
            </a:endParaRPr>
          </a:p>
          <a:p>
            <a:pPr marL="914082" lvl="2"/>
            <a:r>
              <a:rPr lang="en-US">
                <a:latin typeface="Lato Semibold"/>
                <a:ea typeface="Lato Semibold"/>
                <a:cs typeface="Lato Semibold"/>
              </a:rPr>
              <a:t>Long Term Assistance: $12M to connect rural Curry County private drinking water sources to public water.</a:t>
            </a:r>
          </a:p>
        </p:txBody>
      </p:sp>
      <p:sp>
        <p:nvSpPr>
          <p:cNvPr id="11268" name="Title 3">
            <a:extLst>
              <a:ext uri="{FF2B5EF4-FFF2-40B4-BE49-F238E27FC236}">
                <a16:creationId xmlns:a16="http://schemas.microsoft.com/office/drawing/2014/main" id="{ED9DDF84-7EA0-2592-C6EE-102F0678CF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160256"/>
            <a:ext cx="7848600" cy="863682"/>
          </a:xfrm>
        </p:spPr>
        <p:txBody>
          <a:bodyPr>
            <a:noAutofit/>
          </a:bodyPr>
          <a:lstStyle/>
          <a:p>
            <a:r>
              <a:rPr lang="en-US" altLang="en-US" sz="3600"/>
              <a:t>What actions has the State taken to date?</a:t>
            </a:r>
          </a:p>
        </p:txBody>
      </p:sp>
    </p:spTree>
    <p:extLst>
      <p:ext uri="{BB962C8B-B14F-4D97-AF65-F5344CB8AC3E}">
        <p14:creationId xmlns:p14="http://schemas.microsoft.com/office/powerpoint/2010/main" val="631197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B7FF4-78AD-B7B3-0681-C8160132C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>
            <a:extLst>
              <a:ext uri="{FF2B5EF4-FFF2-40B4-BE49-F238E27FC236}">
                <a16:creationId xmlns:a16="http://schemas.microsoft.com/office/drawing/2014/main" id="{6C436267-4306-27D5-5CD5-16BC094543B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0C38C9-1192-4EFB-861D-92271296D56F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037E885B-B407-5D83-F462-8EF7FB79DE74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725920" y="1270571"/>
            <a:ext cx="8153400" cy="2857500"/>
          </a:xfrm>
        </p:spPr>
        <p:txBody>
          <a:bodyPr/>
          <a:lstStyle/>
          <a:p>
            <a:pPr marL="318770" indent="-318770"/>
            <a:r>
              <a:rPr lang="en-US" altLang="en-US" sz="2400">
                <a:latin typeface="Lato Semibold"/>
                <a:ea typeface="Lato Semibold"/>
                <a:cs typeface="Lato Semibold"/>
              </a:rPr>
              <a:t>Nationally, Department of Defense is investigating the extent of PFAS contamination at 723 installations</a:t>
            </a:r>
          </a:p>
          <a:p>
            <a:pPr marL="318770" indent="-318770" eaLnBrk="1" hangingPunct="1"/>
            <a:r>
              <a:rPr lang="en-US" altLang="en-US" sz="2400">
                <a:latin typeface="Lato Semibold"/>
                <a:ea typeface="Lato Semibold"/>
                <a:cs typeface="Lato Semibold"/>
              </a:rPr>
              <a:t>March 2025:  Preliminary assessments/site inspections complete at 703 installations</a:t>
            </a:r>
          </a:p>
          <a:p>
            <a:pPr marL="318770" indent="-318770" eaLnBrk="1" hangingPunct="1"/>
            <a:r>
              <a:rPr lang="en-US" altLang="en-US" sz="2400">
                <a:latin typeface="Lato Semibold"/>
                <a:ea typeface="Lato Semibold"/>
                <a:cs typeface="Lato Semibold"/>
              </a:rPr>
              <a:t>117 installations, no further action needed</a:t>
            </a:r>
          </a:p>
          <a:p>
            <a:pPr marL="318770" indent="-318770"/>
            <a:r>
              <a:rPr lang="en-US" altLang="en-US" sz="2400">
                <a:latin typeface="Lato Semibold"/>
                <a:ea typeface="Lato Semibold"/>
                <a:cs typeface="Lato Semibold"/>
              </a:rPr>
              <a:t>586 proceeding through federal Comprehensive Environmental Response, Compensation, and Liability Act (CERCLA) process</a:t>
            </a:r>
            <a:endParaRPr lang="en-US" altLang="en-US">
              <a:latin typeface="Lato Semibold"/>
              <a:ea typeface="Lato Semibold"/>
              <a:cs typeface="Lato Semibold"/>
            </a:endParaRPr>
          </a:p>
        </p:txBody>
      </p:sp>
      <p:sp>
        <p:nvSpPr>
          <p:cNvPr id="11268" name="Title 3">
            <a:extLst>
              <a:ext uri="{FF2B5EF4-FFF2-40B4-BE49-F238E27FC236}">
                <a16:creationId xmlns:a16="http://schemas.microsoft.com/office/drawing/2014/main" id="{0D909452-2B78-4ADD-20C8-E0E4297403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20140" y="76200"/>
            <a:ext cx="7848600" cy="990600"/>
          </a:xfrm>
        </p:spPr>
        <p:txBody>
          <a:bodyPr>
            <a:normAutofit/>
          </a:bodyPr>
          <a:lstStyle/>
          <a:p>
            <a:r>
              <a:rPr lang="en-US" altLang="en-US">
                <a:latin typeface="Oswald Medium"/>
              </a:rPr>
              <a:t>Federal Military Installations </a:t>
            </a:r>
          </a:p>
        </p:txBody>
      </p:sp>
      <p:pic>
        <p:nvPicPr>
          <p:cNvPr id="3" name="Picture 2" descr="Diagram&#10;&#10;AI-generated content may be incorrect.">
            <a:extLst>
              <a:ext uri="{FF2B5EF4-FFF2-40B4-BE49-F238E27FC236}">
                <a16:creationId xmlns:a16="http://schemas.microsoft.com/office/drawing/2014/main" id="{26156C06-E89C-A820-F656-F61520FA91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2513"/>
            <a:ext cx="9144000" cy="180793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538961B-6F0F-2093-04BC-B823D04EAB59}"/>
              </a:ext>
            </a:extLst>
          </p:cNvPr>
          <p:cNvSpPr txBox="1"/>
          <p:nvPr/>
        </p:nvSpPr>
        <p:spPr>
          <a:xfrm>
            <a:off x="1330036" y="6467088"/>
            <a:ext cx="64839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https://www.acq.osd.mil/eie/eer/ecc/pfas/pfas101/cercla.html</a:t>
            </a:r>
          </a:p>
        </p:txBody>
      </p:sp>
    </p:spTree>
    <p:extLst>
      <p:ext uri="{BB962C8B-B14F-4D97-AF65-F5344CB8AC3E}">
        <p14:creationId xmlns:p14="http://schemas.microsoft.com/office/powerpoint/2010/main" val="1180668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4F255-09A0-6A4F-B7F6-CEC8E95AF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>
            <a:extLst>
              <a:ext uri="{FF2B5EF4-FFF2-40B4-BE49-F238E27FC236}">
                <a16:creationId xmlns:a16="http://schemas.microsoft.com/office/drawing/2014/main" id="{B2C3CD39-6661-25BC-596A-C7188916C88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0C38C9-1192-4EFB-861D-92271296D56F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68" name="Title 3">
            <a:extLst>
              <a:ext uri="{FF2B5EF4-FFF2-40B4-BE49-F238E27FC236}">
                <a16:creationId xmlns:a16="http://schemas.microsoft.com/office/drawing/2014/main" id="{3E1AA551-2021-6D93-08A6-36D9446904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20140" y="76200"/>
            <a:ext cx="78486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>
                <a:latin typeface="Oswald Medium"/>
              </a:rPr>
              <a:t>Remediation on Military Installations in NM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39940FA-B47C-4EBE-6C8B-63641A5B0366}"/>
              </a:ext>
            </a:extLst>
          </p:cNvPr>
          <p:cNvGrpSpPr/>
          <p:nvPr/>
        </p:nvGrpSpPr>
        <p:grpSpPr>
          <a:xfrm>
            <a:off x="-12879" y="2186840"/>
            <a:ext cx="9356568" cy="3516142"/>
            <a:chOff x="0" y="1272441"/>
            <a:chExt cx="9356568" cy="3516142"/>
          </a:xfrm>
        </p:grpSpPr>
        <p:pic>
          <p:nvPicPr>
            <p:cNvPr id="5" name="Picture 4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93929F03-1D59-9DC8-BC68-9D34F44D01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242"/>
            <a:stretch>
              <a:fillRect/>
            </a:stretch>
          </p:blipFill>
          <p:spPr>
            <a:xfrm>
              <a:off x="0" y="1961900"/>
              <a:ext cx="9144000" cy="1943885"/>
            </a:xfrm>
            <a:prstGeom prst="rect">
              <a:avLst/>
            </a:prstGeom>
          </p:spPr>
        </p:pic>
        <p:pic>
          <p:nvPicPr>
            <p:cNvPr id="7" name="Picture 6" descr="Graphical user interface&#10;&#10;AI-generated content may be incorrect.">
              <a:extLst>
                <a:ext uri="{FF2B5EF4-FFF2-40B4-BE49-F238E27FC236}">
                  <a16:creationId xmlns:a16="http://schemas.microsoft.com/office/drawing/2014/main" id="{CAD041DE-BAD2-ED65-0B4D-15D9E2DAA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734" r="1493"/>
            <a:stretch>
              <a:fillRect/>
            </a:stretch>
          </p:blipFill>
          <p:spPr>
            <a:xfrm>
              <a:off x="0" y="1272441"/>
              <a:ext cx="9356568" cy="850392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0D575CC-90CE-2C1B-C61E-7B40C95244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79" y="3846589"/>
              <a:ext cx="9144000" cy="941994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61F388B-7AC1-F785-330E-43D863405EFB}"/>
              </a:ext>
            </a:extLst>
          </p:cNvPr>
          <p:cNvSpPr txBox="1"/>
          <p:nvPr/>
        </p:nvSpPr>
        <p:spPr>
          <a:xfrm>
            <a:off x="1330036" y="6467088"/>
            <a:ext cx="64839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https://www.acq.osd.mil/eie/eer/ecc/pfas/pfas101/cercla.html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37615722-81BE-FE46-5D18-7CB6575EBAB2}"/>
              </a:ext>
            </a:extLst>
          </p:cNvPr>
          <p:cNvSpPr/>
          <p:nvPr/>
        </p:nvSpPr>
        <p:spPr>
          <a:xfrm>
            <a:off x="5138670" y="1326524"/>
            <a:ext cx="785612" cy="85039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8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AB773-88C5-492E-AC39-8176B7626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Air Force Installations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7D084-D792-D86F-19C4-37B6D6193A2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12899" y="1224253"/>
            <a:ext cx="3532908" cy="678268"/>
          </a:xfrm>
        </p:spPr>
        <p:txBody>
          <a:bodyPr/>
          <a:lstStyle/>
          <a:p>
            <a:pPr marL="0" indent="0">
              <a:buNone/>
            </a:pPr>
            <a:r>
              <a:rPr lang="en-US" sz="3200" u="sng"/>
              <a:t>Cannon AFB</a:t>
            </a:r>
          </a:p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ED5D16-AF1D-CA29-A397-4C78471D71B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02733" y="1809211"/>
            <a:ext cx="7494969" cy="3334289"/>
          </a:xfrm>
        </p:spPr>
        <p:txBody>
          <a:bodyPr/>
          <a:lstStyle/>
          <a:p>
            <a:pPr marL="318770" indent="-318770"/>
            <a:r>
              <a:rPr lang="en-US" sz="2400">
                <a:latin typeface="Lato Semibold"/>
                <a:ea typeface="Lato Semibold"/>
                <a:cs typeface="Lato Semibold"/>
              </a:rPr>
              <a:t>Contamination confirmed off site and impacting local communities and industries</a:t>
            </a:r>
          </a:p>
          <a:p>
            <a:pPr marL="318770" indent="-318770"/>
            <a:r>
              <a:rPr lang="en-US" sz="2400">
                <a:latin typeface="Lato Semibold"/>
                <a:ea typeface="Lato Semibold"/>
                <a:cs typeface="Lato Semibold"/>
              </a:rPr>
              <a:t>In the Remedial Investigation (RI) phase of CERCLA, which evaluates the nature and extent of PFAS contamination in all environmental media. </a:t>
            </a:r>
          </a:p>
          <a:p>
            <a:pPr marL="318770" indent="-318770"/>
            <a:r>
              <a:rPr lang="en-US" sz="2400">
                <a:latin typeface="Lato Semibold"/>
                <a:ea typeface="Lato Semibold"/>
                <a:cs typeface="Lato Semibold"/>
              </a:rPr>
              <a:t>NMED has not received the Phase I Remedial Investigation</a:t>
            </a:r>
          </a:p>
          <a:p>
            <a:pPr marL="318770" indent="-318770"/>
            <a:r>
              <a:rPr lang="en-US" sz="2400">
                <a:latin typeface="Lato Semibold"/>
                <a:ea typeface="Lato Semibold"/>
                <a:cs typeface="Lato Semibold"/>
              </a:rPr>
              <a:t>Off site investigation by AF is not occurring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7C0AD9-0032-0FBE-8730-A8265CA5F1C1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3D14B331-C8C3-4174-9750-65D5A819722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50D250F-0251-D24E-DAC0-FC1EE70D764F}"/>
              </a:ext>
            </a:extLst>
          </p:cNvPr>
          <p:cNvSpPr txBox="1">
            <a:spLocks/>
          </p:cNvSpPr>
          <p:nvPr/>
        </p:nvSpPr>
        <p:spPr bwMode="auto">
          <a:xfrm>
            <a:off x="412899" y="5294613"/>
            <a:ext cx="4743622" cy="678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D2345"/>
              </a:buClr>
              <a:buSzPct val="60000"/>
              <a:buFont typeface="Wingdings" panose="05000000000000000000" pitchFamily="2" charset="2"/>
              <a:buChar char=""/>
              <a:defRPr sz="2900" kern="1200">
                <a:solidFill>
                  <a:schemeClr val="tx1"/>
                </a:solidFill>
                <a:latin typeface="Lato Semibold" panose="020F0702020204030203" pitchFamily="34" charset="0"/>
                <a:ea typeface="+mn-ea"/>
                <a:cs typeface="Lato Semibold" panose="020F0702020204030203" pitchFamily="34" charset="0"/>
              </a:defRPr>
            </a:lvl1pPr>
            <a:lvl2pPr marL="639763" indent="-273050" algn="l" rtl="0" eaLnBrk="1" fontAlgn="base" hangingPunct="1">
              <a:spcBef>
                <a:spcPts val="550"/>
              </a:spcBef>
              <a:spcAft>
                <a:spcPct val="0"/>
              </a:spcAft>
              <a:buClr>
                <a:srgbClr val="026773"/>
              </a:buClr>
              <a:buSzPct val="70000"/>
              <a:buFont typeface="Wingdings 2" panose="05020102010507070707" pitchFamily="18" charset="2"/>
              <a:buChar char=""/>
              <a:defRPr sz="26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2pPr>
            <a:lvl3pPr marL="914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718C55"/>
              </a:buClr>
              <a:buSzPct val="75000"/>
              <a:buFont typeface="Wingdings" panose="05000000000000000000" pitchFamily="2" charset="2"/>
              <a:buChar char=""/>
              <a:defRPr sz="23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3pPr>
            <a:lvl4pPr marL="1371600" indent="-2286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FFA168"/>
              </a:buClr>
              <a:buSzPct val="7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4pPr>
            <a:lvl5pPr marL="1828800" indent="-2286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0D2345"/>
              </a:buClr>
              <a:buSzPct val="6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sz="3200" u="sng"/>
              <a:t>Melrose Range</a:t>
            </a:r>
          </a:p>
          <a:p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43B06E51-4A15-A083-15BC-1784420F5842}"/>
              </a:ext>
            </a:extLst>
          </p:cNvPr>
          <p:cNvSpPr txBox="1">
            <a:spLocks/>
          </p:cNvSpPr>
          <p:nvPr/>
        </p:nvSpPr>
        <p:spPr bwMode="auto">
          <a:xfrm>
            <a:off x="702733" y="5968854"/>
            <a:ext cx="7082367" cy="499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D2345"/>
              </a:buClr>
              <a:buSzPct val="60000"/>
              <a:buFont typeface="Wingdings" panose="05000000000000000000" pitchFamily="2" charset="2"/>
              <a:buChar char=""/>
              <a:defRPr sz="2900" kern="1200">
                <a:solidFill>
                  <a:schemeClr val="tx1"/>
                </a:solidFill>
                <a:latin typeface="Lato Semibold" panose="020F0702020204030203" pitchFamily="34" charset="0"/>
                <a:ea typeface="+mn-ea"/>
                <a:cs typeface="Lato Semibold" panose="020F0702020204030203" pitchFamily="34" charset="0"/>
              </a:defRPr>
            </a:lvl1pPr>
            <a:lvl2pPr marL="639763" indent="-273050" algn="l" rtl="0" eaLnBrk="1" fontAlgn="base" hangingPunct="1">
              <a:spcBef>
                <a:spcPts val="550"/>
              </a:spcBef>
              <a:spcAft>
                <a:spcPct val="0"/>
              </a:spcAft>
              <a:buClr>
                <a:srgbClr val="026773"/>
              </a:buClr>
              <a:buSzPct val="70000"/>
              <a:buFont typeface="Wingdings 2" panose="05020102010507070707" pitchFamily="18" charset="2"/>
              <a:buChar char=""/>
              <a:defRPr sz="26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2pPr>
            <a:lvl3pPr marL="914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718C55"/>
              </a:buClr>
              <a:buSzPct val="75000"/>
              <a:buFont typeface="Wingdings" panose="05000000000000000000" pitchFamily="2" charset="2"/>
              <a:buChar char=""/>
              <a:defRPr sz="23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3pPr>
            <a:lvl4pPr marL="1371600" indent="-2286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FFA168"/>
              </a:buClr>
              <a:buSzPct val="7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4pPr>
            <a:lvl5pPr marL="1828800" indent="-2286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0D2345"/>
              </a:buClr>
              <a:buSzPct val="6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/>
              <a:t>No data collected, investigation needed</a:t>
            </a:r>
          </a:p>
        </p:txBody>
      </p:sp>
    </p:spTree>
    <p:extLst>
      <p:ext uri="{BB962C8B-B14F-4D97-AF65-F5344CB8AC3E}">
        <p14:creationId xmlns:p14="http://schemas.microsoft.com/office/powerpoint/2010/main" val="2630494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7A34E-36C0-103B-F276-9FB4B013A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30097-80D6-B1D0-F152-AE951B740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Air Force Installations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40B4C-5B14-FF66-8359-816C953F2CC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12899" y="1418992"/>
            <a:ext cx="3532908" cy="678268"/>
          </a:xfrm>
        </p:spPr>
        <p:txBody>
          <a:bodyPr/>
          <a:lstStyle/>
          <a:p>
            <a:pPr marL="0" indent="0">
              <a:buNone/>
            </a:pPr>
            <a:r>
              <a:rPr lang="en-US" sz="3200" u="sng"/>
              <a:t>Holloman AFB</a:t>
            </a:r>
          </a:p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CC1F0F-743E-A755-904A-E16A2F1B0EA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02733" y="2097260"/>
            <a:ext cx="7603067" cy="4562302"/>
          </a:xfrm>
        </p:spPr>
        <p:txBody>
          <a:bodyPr/>
          <a:lstStyle/>
          <a:p>
            <a:r>
              <a:rPr lang="en-US" sz="2400"/>
              <a:t>In the Remedial Investigation (RI) phase of CERCLA </a:t>
            </a:r>
          </a:p>
          <a:p>
            <a:r>
              <a:rPr lang="en-US" sz="2400"/>
              <a:t>Investigation sampling is ongoing on 3 of 5 sites identified</a:t>
            </a:r>
          </a:p>
          <a:p>
            <a:pPr lvl="1"/>
            <a:r>
              <a:rPr lang="en-US" sz="1800"/>
              <a:t>Site Inspection (CERCLA) identified five locations of AFFF release sites</a:t>
            </a:r>
          </a:p>
          <a:p>
            <a:pPr lvl="1"/>
            <a:r>
              <a:rPr lang="en-US" sz="1800"/>
              <a:t>Only three locations retained for the RI phase. </a:t>
            </a:r>
          </a:p>
          <a:p>
            <a:r>
              <a:rPr lang="en-US" sz="2400"/>
              <a:t>Does not have an RI report available yet. </a:t>
            </a:r>
          </a:p>
          <a:p>
            <a:r>
              <a:rPr lang="en-US" sz="2400"/>
              <a:t>Contamination confirmed off site and impacting local communities </a:t>
            </a:r>
          </a:p>
          <a:p>
            <a:pPr lvl="1"/>
            <a:r>
              <a:rPr lang="en-US" sz="1800"/>
              <a:t>(Holloman Evaporation Pond, aka Holloman Lake or Raptor Lake) </a:t>
            </a:r>
          </a:p>
          <a:p>
            <a:r>
              <a:rPr lang="en-US" sz="2400"/>
              <a:t>Off site investigation is not occurring by AF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94A91F-C126-BDF6-B3B6-364C084F9BC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3D14B331-C8C3-4174-9750-65D5A819722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995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80AA8-F9FF-0E38-89D7-B3B62BCFA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4DB-003E-61E2-5A5C-22ED963AB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Air Force Installations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2FE12-EE46-897F-CECE-41EE95B9F83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12899" y="1418992"/>
            <a:ext cx="3532908" cy="678268"/>
          </a:xfrm>
        </p:spPr>
        <p:txBody>
          <a:bodyPr/>
          <a:lstStyle/>
          <a:p>
            <a:pPr marL="0" indent="0">
              <a:buNone/>
            </a:pPr>
            <a:r>
              <a:rPr lang="en-US" sz="3200" u="sng"/>
              <a:t>Kirtland AFB</a:t>
            </a:r>
          </a:p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A08C68-DA82-CE5E-D98A-F1E723A3FE3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02733" y="2097260"/>
            <a:ext cx="7494969" cy="4562302"/>
          </a:xfrm>
        </p:spPr>
        <p:txBody>
          <a:bodyPr/>
          <a:lstStyle/>
          <a:p>
            <a:r>
              <a:rPr lang="en-US" sz="2400">
                <a:latin typeface="+mn-lt"/>
              </a:rPr>
              <a:t>In the Remedial Investigation (RI) phase of CERCLA </a:t>
            </a:r>
          </a:p>
          <a:p>
            <a:r>
              <a:rPr lang="en-US" sz="2400">
                <a:latin typeface="+mn-lt"/>
              </a:rPr>
              <a:t>Investigation sampling is ongoing on 2 of 4 sites identified</a:t>
            </a:r>
          </a:p>
          <a:p>
            <a:pPr lvl="1"/>
            <a:r>
              <a:rPr lang="en-US" sz="1800">
                <a:latin typeface="+mn-lt"/>
              </a:rPr>
              <a:t>Site Inspection (CERCLA) identified four locations of AFFF release sites</a:t>
            </a:r>
          </a:p>
          <a:p>
            <a:pPr lvl="1"/>
            <a:r>
              <a:rPr lang="en-US" sz="1800">
                <a:latin typeface="+mn-lt"/>
              </a:rPr>
              <a:t>Only two locations retained for the RI phase. </a:t>
            </a:r>
          </a:p>
          <a:p>
            <a:r>
              <a:rPr lang="en-US" sz="2400">
                <a:latin typeface="+mn-lt"/>
              </a:rPr>
              <a:t>Does not have an RI report available yet </a:t>
            </a:r>
          </a:p>
          <a:p>
            <a:r>
              <a:rPr lang="en-US" sz="2400">
                <a:latin typeface="+mn-lt"/>
              </a:rPr>
              <a:t>No contamination confirmed off site; however, further investigation is warranted</a:t>
            </a:r>
          </a:p>
          <a:p>
            <a:r>
              <a:rPr lang="en-US" sz="2400">
                <a:latin typeface="+mn-lt"/>
              </a:rPr>
              <a:t>Off-site investigation is not occurring by AF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1D6DD3-62D2-F311-391C-EE549EBDFA0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3D14B331-C8C3-4174-9750-65D5A819722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506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54A7D-4F93-6DFC-61B5-8CA0BD5D8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B43C6-4B46-C77D-49D7-0CFA0AEA9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Army Installations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132B0-20DF-222D-CD5E-8DA5F5F116F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12899" y="1418992"/>
            <a:ext cx="3532908" cy="678268"/>
          </a:xfrm>
        </p:spPr>
        <p:txBody>
          <a:bodyPr/>
          <a:lstStyle/>
          <a:p>
            <a:pPr marL="0" indent="0">
              <a:buNone/>
            </a:pPr>
            <a:r>
              <a:rPr lang="en-US" sz="3200" b="1" u="sng"/>
              <a:t>Fort Wingate</a:t>
            </a:r>
          </a:p>
          <a:p>
            <a:endParaRPr lang="en-US" b="1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B471F6-157B-1932-C64A-8C9ED188121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02733" y="2097260"/>
            <a:ext cx="7494969" cy="4440065"/>
          </a:xfrm>
        </p:spPr>
        <p:txBody>
          <a:bodyPr/>
          <a:lstStyle/>
          <a:p>
            <a:r>
              <a:rPr lang="en-US" sz="2400"/>
              <a:t>In the Remedial Investigation (RI) phase of CERCLA </a:t>
            </a:r>
          </a:p>
          <a:p>
            <a:r>
              <a:rPr lang="en-US" sz="2400"/>
              <a:t>Investigation sampling is planned on 5 of 6 sites identified</a:t>
            </a:r>
          </a:p>
          <a:p>
            <a:pPr lvl="1"/>
            <a:r>
              <a:rPr lang="en-US" sz="1800"/>
              <a:t>Site Inspection (CERCLA) identified six locations of AFFF release sites</a:t>
            </a:r>
          </a:p>
          <a:p>
            <a:pPr lvl="1"/>
            <a:r>
              <a:rPr lang="en-US" sz="1800"/>
              <a:t>All but one of the locations are retained for the RI phase. </a:t>
            </a:r>
          </a:p>
          <a:p>
            <a:r>
              <a:rPr lang="en-US" sz="2400"/>
              <a:t>Does not have an RI report available yet </a:t>
            </a:r>
          </a:p>
          <a:p>
            <a:r>
              <a:rPr lang="en-US" sz="2400"/>
              <a:t>No contamination confirmed off site; however, further investigation is warranted. Current groundwater flow paths likely prevent any off-site migration.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A539D1-A05D-9035-5F1D-5E4FF88CFE4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3D14B331-C8C3-4174-9750-65D5A819722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447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741D7-9C70-91FE-6BDE-48E0FD5E8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06CCC-1DDF-3028-E9B1-301F95E32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Army Installations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AD4E90-BB63-4510-0A02-24A63372574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12899" y="1418992"/>
            <a:ext cx="5386768" cy="678268"/>
          </a:xfrm>
        </p:spPr>
        <p:txBody>
          <a:bodyPr/>
          <a:lstStyle/>
          <a:p>
            <a:pPr marL="0" indent="0">
              <a:buNone/>
            </a:pPr>
            <a:r>
              <a:rPr lang="en-US" sz="3200" b="1" u="sng"/>
              <a:t>White Sands Missile Range</a:t>
            </a:r>
          </a:p>
          <a:p>
            <a:endParaRPr lang="en-US" b="1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D2F1F3-A329-5622-DE23-882228439A0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02733" y="2097260"/>
            <a:ext cx="7494969" cy="2017745"/>
          </a:xfrm>
        </p:spPr>
        <p:txBody>
          <a:bodyPr/>
          <a:lstStyle/>
          <a:p>
            <a:r>
              <a:rPr lang="en-US" sz="2400"/>
              <a:t>RCRA Permit recently renewed (June 2025)</a:t>
            </a:r>
          </a:p>
          <a:p>
            <a:r>
              <a:rPr lang="en-US" sz="2400"/>
              <a:t>Incorporated language to address PFAS</a:t>
            </a:r>
          </a:p>
          <a:p>
            <a:r>
              <a:rPr lang="en-US" sz="2400">
                <a:solidFill>
                  <a:prstClr val="black"/>
                </a:solidFill>
              </a:rPr>
              <a:t>No data or information received regarding</a:t>
            </a:r>
          </a:p>
          <a:p>
            <a:r>
              <a:rPr lang="en-US" sz="2400">
                <a:solidFill>
                  <a:prstClr val="black"/>
                </a:solidFill>
              </a:rPr>
              <a:t>Preliminary Assessment(s)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B36B58-20C9-4A70-2C82-F0E423BF64F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3D14B331-C8C3-4174-9750-65D5A819722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5AE110-2114-CB4E-105E-74C2F75F271F}"/>
              </a:ext>
            </a:extLst>
          </p:cNvPr>
          <p:cNvSpPr txBox="1"/>
          <p:nvPr/>
        </p:nvSpPr>
        <p:spPr>
          <a:xfrm>
            <a:off x="702733" y="4939452"/>
            <a:ext cx="7628467" cy="1597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19088" lvl="0" indent="-319088" eaLnBrk="1" hangingPunct="1">
              <a:spcBef>
                <a:spcPts val="700"/>
              </a:spcBef>
              <a:buClr>
                <a:srgbClr val="0D2345"/>
              </a:buClr>
              <a:buSzPct val="60000"/>
              <a:buFont typeface="Wingdings" panose="05000000000000000000" pitchFamily="2" charset="2"/>
              <a:buChar char=""/>
              <a:defRPr/>
            </a:pPr>
            <a:r>
              <a:rPr lang="en-US" sz="2400">
                <a:solidFill>
                  <a:prstClr val="black"/>
                </a:solidFill>
                <a:latin typeface="Lato Semibold" panose="020F0702020204030203" pitchFamily="34" charset="0"/>
                <a:cs typeface="Lato Semibold" panose="020F0702020204030203" pitchFamily="34" charset="0"/>
              </a:rPr>
              <a:t>Small portion of Installation resides in New Mexico</a:t>
            </a:r>
          </a:p>
          <a:p>
            <a:pPr marL="319088" lvl="0" indent="-319088" eaLnBrk="1" hangingPunct="1">
              <a:spcBef>
                <a:spcPts val="700"/>
              </a:spcBef>
              <a:buClr>
                <a:srgbClr val="0D2345"/>
              </a:buClr>
              <a:buSzPct val="60000"/>
              <a:buFont typeface="Wingdings" panose="05000000000000000000" pitchFamily="2" charset="2"/>
              <a:buChar char=""/>
              <a:defRPr/>
            </a:pPr>
            <a:r>
              <a:rPr lang="en-US" sz="2400">
                <a:solidFill>
                  <a:prstClr val="black"/>
                </a:solidFill>
                <a:latin typeface="Lato Semibold" panose="020F0702020204030203" pitchFamily="34" charset="0"/>
                <a:cs typeface="Lato Semibold" panose="020F0702020204030203" pitchFamily="34" charset="0"/>
              </a:rPr>
              <a:t>No data or information received regarding Preliminary Assessment(s)</a:t>
            </a:r>
          </a:p>
          <a:p>
            <a:endParaRPr lang="en-US" sz="200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A544D1-20F3-0097-6355-0A1944227DFC}"/>
              </a:ext>
            </a:extLst>
          </p:cNvPr>
          <p:cNvSpPr txBox="1">
            <a:spLocks/>
          </p:cNvSpPr>
          <p:nvPr/>
        </p:nvSpPr>
        <p:spPr bwMode="auto">
          <a:xfrm>
            <a:off x="412899" y="4216217"/>
            <a:ext cx="5386768" cy="678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D2345"/>
              </a:buClr>
              <a:buSzPct val="60000"/>
              <a:buFont typeface="Wingdings" panose="05000000000000000000" pitchFamily="2" charset="2"/>
              <a:buChar char=""/>
              <a:defRPr sz="2900" kern="1200">
                <a:solidFill>
                  <a:schemeClr val="tx1"/>
                </a:solidFill>
                <a:latin typeface="Lato Semibold" panose="020F0702020204030203" pitchFamily="34" charset="0"/>
                <a:ea typeface="+mn-ea"/>
                <a:cs typeface="Lato Semibold" panose="020F0702020204030203" pitchFamily="34" charset="0"/>
              </a:defRPr>
            </a:lvl1pPr>
            <a:lvl2pPr marL="639763" indent="-273050" algn="l" rtl="0" eaLnBrk="1" fontAlgn="base" hangingPunct="1">
              <a:spcBef>
                <a:spcPts val="550"/>
              </a:spcBef>
              <a:spcAft>
                <a:spcPct val="0"/>
              </a:spcAft>
              <a:buClr>
                <a:srgbClr val="026773"/>
              </a:buClr>
              <a:buSzPct val="70000"/>
              <a:buFont typeface="Wingdings 2" panose="05020102010507070707" pitchFamily="18" charset="2"/>
              <a:buChar char=""/>
              <a:defRPr sz="26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2pPr>
            <a:lvl3pPr marL="914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718C55"/>
              </a:buClr>
              <a:buSzPct val="75000"/>
              <a:buFont typeface="Wingdings" panose="05000000000000000000" pitchFamily="2" charset="2"/>
              <a:buChar char=""/>
              <a:defRPr sz="23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3pPr>
            <a:lvl4pPr marL="1371600" indent="-2286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FFA168"/>
              </a:buClr>
              <a:buSzPct val="7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4pPr>
            <a:lvl5pPr marL="1828800" indent="-2286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0D2345"/>
              </a:buClr>
              <a:buSzPct val="6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sz="3200" b="1" u="sng"/>
              <a:t>Fort Bliss</a:t>
            </a:r>
          </a:p>
          <a:p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3514945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4F707-CEA7-E690-F1AA-25BE07BA0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0A3C3-FE98-2E87-BC03-168F2D2B3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NASA Installations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F38BF-1F95-3F7F-7EE6-F090963F95B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12899" y="1418992"/>
            <a:ext cx="8028368" cy="678268"/>
          </a:xfr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sz="3200" b="1" u="sng"/>
              <a:t>White Sands Test Facility</a:t>
            </a:r>
          </a:p>
          <a:p>
            <a:endParaRPr lang="en-US" b="1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8855F-77BD-17AC-FA3A-A0D109695E4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02733" y="2325859"/>
            <a:ext cx="7494969" cy="4043043"/>
          </a:xfrm>
        </p:spPr>
        <p:txBody>
          <a:bodyPr/>
          <a:lstStyle/>
          <a:p>
            <a:pPr marL="318770" indent="-318770"/>
            <a:r>
              <a:rPr lang="en-US" sz="2400">
                <a:latin typeface="Lato Semibold"/>
                <a:ea typeface="Lato Semibold"/>
                <a:cs typeface="Lato Semibold"/>
              </a:rPr>
              <a:t>Completed the PA in July 2023 and the SI in October 2024</a:t>
            </a:r>
          </a:p>
          <a:p>
            <a:pPr marL="318770" indent="-318770"/>
            <a:r>
              <a:rPr lang="en-US" sz="2400">
                <a:latin typeface="Lato Semibold"/>
                <a:ea typeface="Lato Semibold"/>
                <a:cs typeface="Lato Semibold"/>
              </a:rPr>
              <a:t>Submitted RCRA Facility Investigation Work Plan to investigate 9 of 12 sites identified.</a:t>
            </a:r>
          </a:p>
          <a:p>
            <a:pPr marL="639445" lvl="1"/>
            <a:r>
              <a:rPr lang="en-US" sz="2200">
                <a:latin typeface="Lato Medium"/>
                <a:ea typeface="Lato Medium"/>
                <a:cs typeface="Lato Medium"/>
              </a:rPr>
              <a:t>Site Inspection (CERCLA) identified 12 locations of potential AFFF release sites</a:t>
            </a:r>
          </a:p>
          <a:p>
            <a:pPr marL="639445" lvl="1"/>
            <a:r>
              <a:rPr lang="en-US" sz="2200">
                <a:latin typeface="Lato Medium"/>
                <a:ea typeface="Lato Medium"/>
                <a:cs typeface="Lato Medium"/>
              </a:rPr>
              <a:t>9 of 12 locations retained for the RCRA Investigation </a:t>
            </a:r>
            <a:br>
              <a:rPr lang="en-US" sz="2200"/>
            </a:br>
            <a:r>
              <a:rPr lang="en-US" sz="2200">
                <a:latin typeface="Lato Medium"/>
                <a:ea typeface="Lato Medium"/>
                <a:cs typeface="Lato Medium"/>
              </a:rPr>
              <a:t>	(</a:t>
            </a:r>
            <a:r>
              <a:rPr lang="en-US" sz="2200" i="1">
                <a:latin typeface="Lato Medium"/>
                <a:ea typeface="Lato Medium"/>
                <a:cs typeface="Lato Medium"/>
              </a:rPr>
              <a:t>soil and groundwater</a:t>
            </a:r>
            <a:r>
              <a:rPr lang="en-US" sz="2200">
                <a:latin typeface="Lato Medium"/>
                <a:ea typeface="Lato Medium"/>
                <a:cs typeface="Lato Medium"/>
              </a:rPr>
              <a:t>)</a:t>
            </a:r>
          </a:p>
          <a:p>
            <a:pPr marL="318770" indent="-318770"/>
            <a:r>
              <a:rPr lang="en-US" sz="2400">
                <a:latin typeface="Lato Semibold"/>
                <a:ea typeface="Lato Semibold"/>
                <a:cs typeface="Lato Semibold"/>
              </a:rPr>
              <a:t>No contamination confirmed off site; initial sampling does not indicate any off-site contamination.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D1B010-9FA8-10DA-B502-C8A9C87EC4D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3D14B331-C8C3-4174-9750-65D5A819722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3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6F93E-7DFB-57E7-EE65-CF1739E61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>
            <a:extLst>
              <a:ext uri="{FF2B5EF4-FFF2-40B4-BE49-F238E27FC236}">
                <a16:creationId xmlns:a16="http://schemas.microsoft.com/office/drawing/2014/main" id="{8E004E0D-ED8F-1B2F-B96B-C926939DC9F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0C38C9-1192-4EFB-861D-92271296D56F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379AAAE9-746A-47C4-B1B4-6183BB7F30F7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239611" y="1249362"/>
            <a:ext cx="8158065" cy="769938"/>
          </a:xfrm>
        </p:spPr>
        <p:txBody>
          <a:bodyPr/>
          <a:lstStyle/>
          <a:p>
            <a:pPr marL="318770" indent="-318770"/>
            <a:r>
              <a:rPr lang="en-US" altLang="en-US" sz="2400">
                <a:latin typeface="Lato Semibold"/>
                <a:ea typeface="Lato Semibold"/>
                <a:cs typeface="Lato Semibold"/>
              </a:rPr>
              <a:t>Landfills, Underground Injection, Thermal Destruction</a:t>
            </a:r>
            <a:endParaRPr lang="en-US"/>
          </a:p>
        </p:txBody>
      </p:sp>
      <p:sp>
        <p:nvSpPr>
          <p:cNvPr id="11268" name="Title 3">
            <a:extLst>
              <a:ext uri="{FF2B5EF4-FFF2-40B4-BE49-F238E27FC236}">
                <a16:creationId xmlns:a16="http://schemas.microsoft.com/office/drawing/2014/main" id="{840DF4B6-B905-F367-9372-FC29F668E4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20140" y="76200"/>
            <a:ext cx="78486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>
                <a:latin typeface="Oswald Medium"/>
              </a:rPr>
              <a:t>PFAS Disposal and Destruction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0D9DA3-DC5A-044D-7223-2CA956509F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99"/>
          <a:stretch>
            <a:fillRect/>
          </a:stretch>
        </p:blipFill>
        <p:spPr>
          <a:xfrm>
            <a:off x="324683" y="1743155"/>
            <a:ext cx="8494633" cy="4916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8761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A3BA9-6DAF-2279-0E98-9749DFB15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C97AB-05B9-4490-675D-C0BC98CEA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High Level Recommendations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029066-13B6-6319-D34C-39F17C68292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92100" y="1398823"/>
            <a:ext cx="8559800" cy="4989278"/>
          </a:xfrm>
        </p:spPr>
        <p:txBody>
          <a:bodyPr/>
          <a:lstStyle/>
          <a:p>
            <a:pPr marL="318770" indent="-318770"/>
            <a:r>
              <a:rPr lang="en-US" sz="2200">
                <a:latin typeface="Lato Semibold"/>
                <a:ea typeface="Lato Semibold"/>
                <a:cs typeface="Lato Semibold"/>
              </a:rPr>
              <a:t>NMED is supporting Curry County, La Cienega, La </a:t>
            </a:r>
            <a:r>
              <a:rPr lang="en-US" sz="2200" err="1">
                <a:latin typeface="Lato Semibold"/>
                <a:ea typeface="Lato Semibold"/>
                <a:cs typeface="Lato Semibold"/>
              </a:rPr>
              <a:t>Cieneguilla</a:t>
            </a:r>
            <a:r>
              <a:rPr lang="en-US" sz="2200">
                <a:latin typeface="Lato Semibold"/>
                <a:ea typeface="Lato Semibold"/>
                <a:cs typeface="Lato Semibold"/>
              </a:rPr>
              <a:t> residents with private drinking water testing and the installation of home filtration systems. </a:t>
            </a:r>
          </a:p>
          <a:p>
            <a:pPr marL="318770" indent="-318770"/>
            <a:endParaRPr lang="en-US" sz="2200">
              <a:ea typeface="Lato Semibold" panose="020F0702020204030203" pitchFamily="34" charset="0"/>
            </a:endParaRPr>
          </a:p>
          <a:p>
            <a:pPr marL="318770" indent="-318770"/>
            <a:r>
              <a:rPr lang="en-US" sz="2200">
                <a:latin typeface="Lato Semibold"/>
                <a:ea typeface="Lato Semibold"/>
                <a:cs typeface="Lato Semibold"/>
              </a:rPr>
              <a:t>NMED is beginning off-site remediation efforts around Cannon AFB and may need Legislative support (funding) for this effort until we recover funds from the United States.</a:t>
            </a:r>
            <a:br>
              <a:rPr lang="en-US" sz="2200"/>
            </a:br>
            <a:endParaRPr lang="en-US" sz="2200">
              <a:ea typeface="Lato Semibold" panose="020F0702020204030203" pitchFamily="34" charset="0"/>
            </a:endParaRPr>
          </a:p>
          <a:p>
            <a:pPr marL="318770" indent="-318770"/>
            <a:r>
              <a:rPr lang="en-US" sz="2200">
                <a:latin typeface="Lato Semibold"/>
                <a:ea typeface="Lato Semibold"/>
                <a:cs typeface="Lato Semibold"/>
              </a:rPr>
              <a:t>NMED will continue to support NMDOJ litigation against the United States. </a:t>
            </a:r>
            <a:br>
              <a:rPr lang="en-US" sz="2200"/>
            </a:br>
            <a:endParaRPr lang="en-US" sz="2200">
              <a:ea typeface="Lato Semibold" panose="020F0702020204030203" pitchFamily="34" charset="0"/>
            </a:endParaRPr>
          </a:p>
          <a:p>
            <a:pPr marL="318770" indent="-318770"/>
            <a:r>
              <a:rPr lang="en-US" sz="2200">
                <a:latin typeface="Lato Semibold"/>
                <a:ea typeface="Lato Semibold"/>
                <a:cs typeface="Lato Semibold"/>
              </a:rPr>
              <a:t>The State should offer New Mexico veterans a </a:t>
            </a:r>
            <a:r>
              <a:rPr lang="en-US" sz="2200" b="1">
                <a:latin typeface="Lato Semibold"/>
                <a:ea typeface="Lato Semibold"/>
                <a:cs typeface="Lato Semibold"/>
              </a:rPr>
              <a:t>PFAS exposure screening</a:t>
            </a:r>
            <a:r>
              <a:rPr lang="en-US" sz="2200">
                <a:latin typeface="Lato Semibold"/>
                <a:ea typeface="Lato Semibold"/>
                <a:cs typeface="Lato Semibold"/>
              </a:rPr>
              <a:t> at least once every five years.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0BDD7E-2417-EA08-B717-89E6037ADF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3D14B331-C8C3-4174-9750-65D5A819722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05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NMED Design Colors">
      <a:dk1>
        <a:sysClr val="windowText" lastClr="000000"/>
      </a:dk1>
      <a:lt1>
        <a:sysClr val="window" lastClr="FFFFFF"/>
      </a:lt1>
      <a:dk2>
        <a:srgbClr val="0D2345"/>
      </a:dk2>
      <a:lt2>
        <a:srgbClr val="F4F1E2"/>
      </a:lt2>
      <a:accent1>
        <a:srgbClr val="026773"/>
      </a:accent1>
      <a:accent2>
        <a:srgbClr val="718C55"/>
      </a:accent2>
      <a:accent3>
        <a:srgbClr val="FFA168"/>
      </a:accent3>
      <a:accent4>
        <a:srgbClr val="F4F1E2"/>
      </a:accent4>
      <a:accent5>
        <a:srgbClr val="0D2345"/>
      </a:accent5>
      <a:accent6>
        <a:srgbClr val="F1E1C0"/>
      </a:accent6>
      <a:hlink>
        <a:srgbClr val="FFA168"/>
      </a:hlink>
      <a:folHlink>
        <a:srgbClr val="FFA168"/>
      </a:folHlink>
    </a:clrScheme>
    <a:fontScheme name="NMED Brand Fonts">
      <a:majorFont>
        <a:latin typeface="Oswald Medium"/>
        <a:ea typeface=""/>
        <a:cs typeface=""/>
      </a:majorFont>
      <a:minorFont>
        <a:latin typeface="Lato"/>
        <a:ea typeface=""/>
        <a:cs typeface="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-07-19 - NMED Presentation Template (Draft)" id="{2FAA7889-A14C-4C87-9B85-BD629760180A}" vid="{7D590EC1-CAEB-4676-9B3E-B7A867842BC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73A5C7294ED9409880352C4720B645" ma:contentTypeVersion="17" ma:contentTypeDescription="Create a new document." ma:contentTypeScope="" ma:versionID="bdbe228d054324dd293503d1818ff893">
  <xsd:schema xmlns:xsd="http://www.w3.org/2001/XMLSchema" xmlns:xs="http://www.w3.org/2001/XMLSchema" xmlns:p="http://schemas.microsoft.com/office/2006/metadata/properties" xmlns:ns2="e40d2fb2-d8e7-43d2-8548-b381667f96fb" xmlns:ns3="ba2aea7b-5d99-4948-8324-e942f27f7246" targetNamespace="http://schemas.microsoft.com/office/2006/metadata/properties" ma:root="true" ma:fieldsID="9ffd608a188c812b925cdca83b365434" ns2:_="" ns3:_="">
    <xsd:import namespace="e40d2fb2-d8e7-43d2-8548-b381667f96fb"/>
    <xsd:import namespace="ba2aea7b-5d99-4948-8324-e942f27f724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0d2fb2-d8e7-43d2-8548-b381667f96f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b8cd08f1-22ed-46b3-8ffa-11a64f11a0b1}" ma:internalName="TaxCatchAll" ma:showField="CatchAllData" ma:web="e40d2fb2-d8e7-43d2-8548-b381667f96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2aea7b-5d99-4948-8324-e942f27f72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0fdcca1d-aa7a-4aa4-88bd-88f0d812d4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40d2fb2-d8e7-43d2-8548-b381667f96fb" xsi:nil="true"/>
    <lcf76f155ced4ddcb4097134ff3c332f xmlns="ba2aea7b-5d99-4948-8324-e942f27f7246">
      <Terms xmlns="http://schemas.microsoft.com/office/infopath/2007/PartnerControls"/>
    </lcf76f155ced4ddcb4097134ff3c332f>
    <SharedWithUsers xmlns="e40d2fb2-d8e7-43d2-8548-b381667f96fb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57D7FB20-4060-4EA2-BE09-D2777E08E61B}">
  <ds:schemaRefs>
    <ds:schemaRef ds:uri="ba2aea7b-5d99-4948-8324-e942f27f7246"/>
    <ds:schemaRef ds:uri="e40d2fb2-d8e7-43d2-8548-b381667f96f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91EA0F9-3252-4C51-98A1-24EDBFF1694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3513D42-04BA-4C4B-B9C6-8A355D28D8CB}">
  <ds:schemaRefs>
    <ds:schemaRef ds:uri="ba2aea7b-5d99-4948-8324-e942f27f7246"/>
    <ds:schemaRef ds:uri="e40d2fb2-d8e7-43d2-8548-b381667f96f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04aa6bf4-d436-426f-bfa4-04b7a70e60ff}" enabled="0" method="" siteId="{04aa6bf4-d436-426f-bfa4-04b7a70e60f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2023-07-19 - NMED Presentation Template (Draft)</Template>
  <TotalTime>0</TotalTime>
  <Words>943</Words>
  <Application>Microsoft Office PowerPoint</Application>
  <PresentationFormat>On-screen Show (4:3)</PresentationFormat>
  <Paragraphs>137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Barlow</vt:lpstr>
      <vt:lpstr>Calibri</vt:lpstr>
      <vt:lpstr>Lato</vt:lpstr>
      <vt:lpstr>Lato Medium</vt:lpstr>
      <vt:lpstr>Lato Semibold</vt:lpstr>
      <vt:lpstr>Oswald Medium</vt:lpstr>
      <vt:lpstr>Tw Cen MT</vt:lpstr>
      <vt:lpstr>Wingdings</vt:lpstr>
      <vt:lpstr>Wingdings 2</vt:lpstr>
      <vt:lpstr>Median</vt:lpstr>
      <vt:lpstr>New Mexico Environment Department</vt:lpstr>
      <vt:lpstr>What are PFAS?</vt:lpstr>
      <vt:lpstr>Health Effects of PFAS Exposure</vt:lpstr>
      <vt:lpstr>PFAS Exposure Pathways </vt:lpstr>
      <vt:lpstr>What actions has the State taken to date?</vt:lpstr>
      <vt:lpstr>What actions has the State taken to date?</vt:lpstr>
      <vt:lpstr>Federal Military Installations </vt:lpstr>
      <vt:lpstr>Remediation on Military Installations in NM </vt:lpstr>
      <vt:lpstr>Air Force Installations</vt:lpstr>
      <vt:lpstr>Air Force Installations</vt:lpstr>
      <vt:lpstr>Air Force Installations</vt:lpstr>
      <vt:lpstr>Army Installations</vt:lpstr>
      <vt:lpstr>Army Installations</vt:lpstr>
      <vt:lpstr>NASA Installations</vt:lpstr>
      <vt:lpstr>PFAS Disposal and Destruction  </vt:lpstr>
      <vt:lpstr>High Level Recommendations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Mexico Environment Department</dc:title>
  <dc:creator>Maez, Matthew, ENV</dc:creator>
  <cp:lastModifiedBy>Keyes, Christina, ENV</cp:lastModifiedBy>
  <cp:revision>8</cp:revision>
  <cp:lastPrinted>2016-07-14T23:53:29Z</cp:lastPrinted>
  <dcterms:created xsi:type="dcterms:W3CDTF">2023-07-19T17:09:46Z</dcterms:created>
  <dcterms:modified xsi:type="dcterms:W3CDTF">2025-11-04T23:47:47Z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0x010100D673A5C7294ED9409880352C4720B645</vt:lpwstr>
  </property>
  <property fmtid="{D5CDD505-2E9C-101B-9397-08002B2CF9AE}" pid="3" name="MediaServiceImageTags">
    <vt:lpwstr/>
  </property>
</Properties>
</file>