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264" r:id="rId2"/>
    <p:sldId id="256" r:id="rId3"/>
    <p:sldId id="257" r:id="rId4"/>
    <p:sldId id="258" r:id="rId5"/>
    <p:sldId id="260" r:id="rId6"/>
    <p:sldId id="261" r:id="rId7"/>
    <p:sldId id="265"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ouis W. Rose" initials="LWR" lastIdx="1" clrIdx="0">
    <p:extLst>
      <p:ext uri="{19B8F6BF-5375-455C-9EA6-DF929625EA0E}">
        <p15:presenceInfo xmlns:p15="http://schemas.microsoft.com/office/powerpoint/2012/main" userId="Louis W. Ros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09" d="100"/>
          <a:sy n="109" d="100"/>
        </p:scale>
        <p:origin x="672"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90A77F3-962E-4DE2-ADE8-395B82183DD2}" type="datetimeFigureOut">
              <a:rPr lang="en-US" smtClean="0"/>
              <a:t>9/19/2021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CA793A8-F335-4FE3-909A-8DE0165E56C2}" type="slidenum">
              <a:rPr lang="en-US" smtClean="0"/>
              <a:t>‹#›</a:t>
            </a:fld>
            <a:endParaRPr lang="en-US"/>
          </a:p>
        </p:txBody>
      </p:sp>
    </p:spTree>
    <p:extLst>
      <p:ext uri="{BB962C8B-B14F-4D97-AF65-F5344CB8AC3E}">
        <p14:creationId xmlns:p14="http://schemas.microsoft.com/office/powerpoint/2010/main" val="22318105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6DFD22-6ED0-4773-AA1B-7470A08F1AF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A22D2AE-0710-4468-BC7A-798153FE508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FFFE327-2200-456D-9A96-CFBCCEDDC73F}"/>
              </a:ext>
            </a:extLst>
          </p:cNvPr>
          <p:cNvSpPr>
            <a:spLocks noGrp="1"/>
          </p:cNvSpPr>
          <p:nvPr>
            <p:ph type="dt" sz="half" idx="10"/>
          </p:nvPr>
        </p:nvSpPr>
        <p:spPr/>
        <p:txBody>
          <a:bodyPr/>
          <a:lstStyle/>
          <a:p>
            <a:fld id="{52FE64B7-4594-4222-A76B-B1C7926497B7}" type="datetime1">
              <a:rPr lang="en-US" smtClean="0"/>
              <a:t>9/19/2021</a:t>
            </a:fld>
            <a:endParaRPr lang="en-US"/>
          </a:p>
        </p:txBody>
      </p:sp>
      <p:sp>
        <p:nvSpPr>
          <p:cNvPr id="5" name="Footer Placeholder 4">
            <a:extLst>
              <a:ext uri="{FF2B5EF4-FFF2-40B4-BE49-F238E27FC236}">
                <a16:creationId xmlns:a16="http://schemas.microsoft.com/office/drawing/2014/main" id="{6ADBCBA2-5F4F-4AF4-A0B5-BE44DBAED1C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4F00A59-5F1B-4483-B3ED-82F85F87FF1E}"/>
              </a:ext>
            </a:extLst>
          </p:cNvPr>
          <p:cNvSpPr>
            <a:spLocks noGrp="1"/>
          </p:cNvSpPr>
          <p:nvPr>
            <p:ph type="sldNum" sz="quarter" idx="12"/>
          </p:nvPr>
        </p:nvSpPr>
        <p:spPr/>
        <p:txBody>
          <a:bodyPr/>
          <a:lstStyle/>
          <a:p>
            <a:fld id="{506050B8-5517-480A-85A3-15279337EC96}" type="slidenum">
              <a:rPr lang="en-US" smtClean="0"/>
              <a:t>‹#›</a:t>
            </a:fld>
            <a:endParaRPr lang="en-US"/>
          </a:p>
        </p:txBody>
      </p:sp>
    </p:spTree>
    <p:extLst>
      <p:ext uri="{BB962C8B-B14F-4D97-AF65-F5344CB8AC3E}">
        <p14:creationId xmlns:p14="http://schemas.microsoft.com/office/powerpoint/2010/main" val="37977953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593FF4-4D56-4BC9-AF15-F7007B0C0E7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195BB94-FCEC-4E98-BD10-D8260BFDA74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5F57974-6806-452F-BD85-49CA59B64EEE}"/>
              </a:ext>
            </a:extLst>
          </p:cNvPr>
          <p:cNvSpPr>
            <a:spLocks noGrp="1"/>
          </p:cNvSpPr>
          <p:nvPr>
            <p:ph type="dt" sz="half" idx="10"/>
          </p:nvPr>
        </p:nvSpPr>
        <p:spPr/>
        <p:txBody>
          <a:bodyPr/>
          <a:lstStyle/>
          <a:p>
            <a:fld id="{DAEBA3B5-3A05-4EB8-A5D1-E1B3285D5912}" type="datetime1">
              <a:rPr lang="en-US" smtClean="0"/>
              <a:t>9/19/2021</a:t>
            </a:fld>
            <a:endParaRPr lang="en-US"/>
          </a:p>
        </p:txBody>
      </p:sp>
      <p:sp>
        <p:nvSpPr>
          <p:cNvPr id="5" name="Footer Placeholder 4">
            <a:extLst>
              <a:ext uri="{FF2B5EF4-FFF2-40B4-BE49-F238E27FC236}">
                <a16:creationId xmlns:a16="http://schemas.microsoft.com/office/drawing/2014/main" id="{141EE003-BD30-4FAD-984C-282981E990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D2467E-C3A8-47AB-B455-3AA708AA1B18}"/>
              </a:ext>
            </a:extLst>
          </p:cNvPr>
          <p:cNvSpPr>
            <a:spLocks noGrp="1"/>
          </p:cNvSpPr>
          <p:nvPr>
            <p:ph type="sldNum" sz="quarter" idx="12"/>
          </p:nvPr>
        </p:nvSpPr>
        <p:spPr/>
        <p:txBody>
          <a:bodyPr/>
          <a:lstStyle/>
          <a:p>
            <a:fld id="{506050B8-5517-480A-85A3-15279337EC96}" type="slidenum">
              <a:rPr lang="en-US" smtClean="0"/>
              <a:t>‹#›</a:t>
            </a:fld>
            <a:endParaRPr lang="en-US"/>
          </a:p>
        </p:txBody>
      </p:sp>
    </p:spTree>
    <p:extLst>
      <p:ext uri="{BB962C8B-B14F-4D97-AF65-F5344CB8AC3E}">
        <p14:creationId xmlns:p14="http://schemas.microsoft.com/office/powerpoint/2010/main" val="37036427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830CFF-8449-4025-BBC2-2CA69F08D42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25E9851-FE47-406D-95F7-010C2B08EE3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04984B0-919B-4305-BAF2-FBB88414A9B5}"/>
              </a:ext>
            </a:extLst>
          </p:cNvPr>
          <p:cNvSpPr>
            <a:spLocks noGrp="1"/>
          </p:cNvSpPr>
          <p:nvPr>
            <p:ph type="dt" sz="half" idx="10"/>
          </p:nvPr>
        </p:nvSpPr>
        <p:spPr/>
        <p:txBody>
          <a:bodyPr/>
          <a:lstStyle/>
          <a:p>
            <a:fld id="{A794CC5C-3B98-47D9-9FA1-F47847A42A0E}" type="datetime1">
              <a:rPr lang="en-US" smtClean="0"/>
              <a:t>9/19/2021</a:t>
            </a:fld>
            <a:endParaRPr lang="en-US"/>
          </a:p>
        </p:txBody>
      </p:sp>
      <p:sp>
        <p:nvSpPr>
          <p:cNvPr id="5" name="Footer Placeholder 4">
            <a:extLst>
              <a:ext uri="{FF2B5EF4-FFF2-40B4-BE49-F238E27FC236}">
                <a16:creationId xmlns:a16="http://schemas.microsoft.com/office/drawing/2014/main" id="{B0B63F11-5F54-4B18-AD31-BA14A5033DC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46E55AE-7B43-47C2-956A-B980781E20CF}"/>
              </a:ext>
            </a:extLst>
          </p:cNvPr>
          <p:cNvSpPr>
            <a:spLocks noGrp="1"/>
          </p:cNvSpPr>
          <p:nvPr>
            <p:ph type="sldNum" sz="quarter" idx="12"/>
          </p:nvPr>
        </p:nvSpPr>
        <p:spPr/>
        <p:txBody>
          <a:bodyPr/>
          <a:lstStyle/>
          <a:p>
            <a:fld id="{506050B8-5517-480A-85A3-15279337EC96}" type="slidenum">
              <a:rPr lang="en-US" smtClean="0"/>
              <a:t>‹#›</a:t>
            </a:fld>
            <a:endParaRPr lang="en-US"/>
          </a:p>
        </p:txBody>
      </p:sp>
    </p:spTree>
    <p:extLst>
      <p:ext uri="{BB962C8B-B14F-4D97-AF65-F5344CB8AC3E}">
        <p14:creationId xmlns:p14="http://schemas.microsoft.com/office/powerpoint/2010/main" val="12672899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56B5AB-C02F-4658-8A6C-4505C839B53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1376BA0-8658-4B6F-96BE-3D5DA5EEE9B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910839D-38E4-403B-834F-5DF167CB510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BB75B0A-8A96-4CC3-B11E-C7C2F96B38A2}"/>
              </a:ext>
            </a:extLst>
          </p:cNvPr>
          <p:cNvSpPr>
            <a:spLocks noGrp="1"/>
          </p:cNvSpPr>
          <p:nvPr>
            <p:ph type="dt" sz="half" idx="10"/>
          </p:nvPr>
        </p:nvSpPr>
        <p:spPr/>
        <p:txBody>
          <a:bodyPr/>
          <a:lstStyle/>
          <a:p>
            <a:fld id="{96DAFB64-7065-4555-9BEF-50050C2D34D2}" type="datetime1">
              <a:rPr lang="en-US" smtClean="0"/>
              <a:t>9/19/2021</a:t>
            </a:fld>
            <a:endParaRPr lang="en-US"/>
          </a:p>
        </p:txBody>
      </p:sp>
      <p:sp>
        <p:nvSpPr>
          <p:cNvPr id="6" name="Footer Placeholder 5">
            <a:extLst>
              <a:ext uri="{FF2B5EF4-FFF2-40B4-BE49-F238E27FC236}">
                <a16:creationId xmlns:a16="http://schemas.microsoft.com/office/drawing/2014/main" id="{592F87EA-0CE2-4D86-804E-05627BF4E22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30A53BD-76AF-4DC4-B79D-5187A3582625}"/>
              </a:ext>
            </a:extLst>
          </p:cNvPr>
          <p:cNvSpPr>
            <a:spLocks noGrp="1"/>
          </p:cNvSpPr>
          <p:nvPr>
            <p:ph type="sldNum" sz="quarter" idx="12"/>
          </p:nvPr>
        </p:nvSpPr>
        <p:spPr/>
        <p:txBody>
          <a:bodyPr/>
          <a:lstStyle/>
          <a:p>
            <a:fld id="{506050B8-5517-480A-85A3-15279337EC96}" type="slidenum">
              <a:rPr lang="en-US" smtClean="0"/>
              <a:t>‹#›</a:t>
            </a:fld>
            <a:endParaRPr lang="en-US"/>
          </a:p>
        </p:txBody>
      </p:sp>
    </p:spTree>
    <p:extLst>
      <p:ext uri="{BB962C8B-B14F-4D97-AF65-F5344CB8AC3E}">
        <p14:creationId xmlns:p14="http://schemas.microsoft.com/office/powerpoint/2010/main" val="4812895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A2EB10-856A-4F5B-B9CA-6F86B8E5FC0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1D35E3F-40C6-432D-816B-60895AF2617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852F611-60A3-43FA-8813-797B20BDE26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B7C4B1D-B7F1-476D-BE65-49E1D691161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B25FCD4-6AC2-4126-B854-673B0F87179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1987B9C-6314-4532-9507-77F995A0B4B4}"/>
              </a:ext>
            </a:extLst>
          </p:cNvPr>
          <p:cNvSpPr>
            <a:spLocks noGrp="1"/>
          </p:cNvSpPr>
          <p:nvPr>
            <p:ph type="dt" sz="half" idx="10"/>
          </p:nvPr>
        </p:nvSpPr>
        <p:spPr/>
        <p:txBody>
          <a:bodyPr/>
          <a:lstStyle/>
          <a:p>
            <a:fld id="{EFB3CA48-4DB8-4185-A337-D9ECD7B08688}" type="datetime1">
              <a:rPr lang="en-US" smtClean="0"/>
              <a:t>9/19/2021</a:t>
            </a:fld>
            <a:endParaRPr lang="en-US"/>
          </a:p>
        </p:txBody>
      </p:sp>
      <p:sp>
        <p:nvSpPr>
          <p:cNvPr id="8" name="Footer Placeholder 7">
            <a:extLst>
              <a:ext uri="{FF2B5EF4-FFF2-40B4-BE49-F238E27FC236}">
                <a16:creationId xmlns:a16="http://schemas.microsoft.com/office/drawing/2014/main" id="{734592F7-F4A8-4847-A562-C46B936D8D4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348483F-0A53-4CC6-96D9-5B995D5B668A}"/>
              </a:ext>
            </a:extLst>
          </p:cNvPr>
          <p:cNvSpPr>
            <a:spLocks noGrp="1"/>
          </p:cNvSpPr>
          <p:nvPr>
            <p:ph type="sldNum" sz="quarter" idx="12"/>
          </p:nvPr>
        </p:nvSpPr>
        <p:spPr/>
        <p:txBody>
          <a:bodyPr/>
          <a:lstStyle/>
          <a:p>
            <a:fld id="{506050B8-5517-480A-85A3-15279337EC96}" type="slidenum">
              <a:rPr lang="en-US" smtClean="0"/>
              <a:t>‹#›</a:t>
            </a:fld>
            <a:endParaRPr lang="en-US"/>
          </a:p>
        </p:txBody>
      </p:sp>
    </p:spTree>
    <p:extLst>
      <p:ext uri="{BB962C8B-B14F-4D97-AF65-F5344CB8AC3E}">
        <p14:creationId xmlns:p14="http://schemas.microsoft.com/office/powerpoint/2010/main" val="24357646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392887-84DE-496A-98EC-DFE77CDC5FC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26889C1-27AB-4B00-8BA9-F19A8011C33D}"/>
              </a:ext>
            </a:extLst>
          </p:cNvPr>
          <p:cNvSpPr>
            <a:spLocks noGrp="1"/>
          </p:cNvSpPr>
          <p:nvPr>
            <p:ph type="dt" sz="half" idx="10"/>
          </p:nvPr>
        </p:nvSpPr>
        <p:spPr/>
        <p:txBody>
          <a:bodyPr/>
          <a:lstStyle/>
          <a:p>
            <a:fld id="{7BAF191A-FB19-4637-A4DD-05323B07619C}" type="datetime1">
              <a:rPr lang="en-US" smtClean="0"/>
              <a:t>9/19/2021</a:t>
            </a:fld>
            <a:endParaRPr lang="en-US"/>
          </a:p>
        </p:txBody>
      </p:sp>
      <p:sp>
        <p:nvSpPr>
          <p:cNvPr id="4" name="Footer Placeholder 3">
            <a:extLst>
              <a:ext uri="{FF2B5EF4-FFF2-40B4-BE49-F238E27FC236}">
                <a16:creationId xmlns:a16="http://schemas.microsoft.com/office/drawing/2014/main" id="{66B54E87-6669-4AA2-9CB8-66DCB76887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7497CD7-0E76-4F45-8478-D93E0E5EFCCB}"/>
              </a:ext>
            </a:extLst>
          </p:cNvPr>
          <p:cNvSpPr>
            <a:spLocks noGrp="1"/>
          </p:cNvSpPr>
          <p:nvPr>
            <p:ph type="sldNum" sz="quarter" idx="12"/>
          </p:nvPr>
        </p:nvSpPr>
        <p:spPr/>
        <p:txBody>
          <a:bodyPr/>
          <a:lstStyle/>
          <a:p>
            <a:fld id="{506050B8-5517-480A-85A3-15279337EC96}" type="slidenum">
              <a:rPr lang="en-US" smtClean="0"/>
              <a:t>‹#›</a:t>
            </a:fld>
            <a:endParaRPr lang="en-US"/>
          </a:p>
        </p:txBody>
      </p:sp>
    </p:spTree>
    <p:extLst>
      <p:ext uri="{BB962C8B-B14F-4D97-AF65-F5344CB8AC3E}">
        <p14:creationId xmlns:p14="http://schemas.microsoft.com/office/powerpoint/2010/main" val="14151093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34388C3-A31D-48C2-B748-09FE862A699E}"/>
              </a:ext>
            </a:extLst>
          </p:cNvPr>
          <p:cNvSpPr>
            <a:spLocks noGrp="1"/>
          </p:cNvSpPr>
          <p:nvPr>
            <p:ph type="dt" sz="half" idx="10"/>
          </p:nvPr>
        </p:nvSpPr>
        <p:spPr/>
        <p:txBody>
          <a:bodyPr/>
          <a:lstStyle/>
          <a:p>
            <a:fld id="{A1084AF0-E2B0-49AF-B568-94BA4AA7AE5A}" type="datetime1">
              <a:rPr lang="en-US" smtClean="0"/>
              <a:t>9/19/2021</a:t>
            </a:fld>
            <a:endParaRPr lang="en-US"/>
          </a:p>
        </p:txBody>
      </p:sp>
      <p:sp>
        <p:nvSpPr>
          <p:cNvPr id="3" name="Footer Placeholder 2">
            <a:extLst>
              <a:ext uri="{FF2B5EF4-FFF2-40B4-BE49-F238E27FC236}">
                <a16:creationId xmlns:a16="http://schemas.microsoft.com/office/drawing/2014/main" id="{90A7A6D2-F907-4AD5-B7D8-FEE1753DAE9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A8B28C4-5F75-49A9-8CC4-B310013AABF9}"/>
              </a:ext>
            </a:extLst>
          </p:cNvPr>
          <p:cNvSpPr>
            <a:spLocks noGrp="1"/>
          </p:cNvSpPr>
          <p:nvPr>
            <p:ph type="sldNum" sz="quarter" idx="12"/>
          </p:nvPr>
        </p:nvSpPr>
        <p:spPr/>
        <p:txBody>
          <a:bodyPr/>
          <a:lstStyle/>
          <a:p>
            <a:fld id="{506050B8-5517-480A-85A3-15279337EC96}" type="slidenum">
              <a:rPr lang="en-US" smtClean="0"/>
              <a:t>‹#›</a:t>
            </a:fld>
            <a:endParaRPr lang="en-US"/>
          </a:p>
        </p:txBody>
      </p:sp>
    </p:spTree>
    <p:extLst>
      <p:ext uri="{BB962C8B-B14F-4D97-AF65-F5344CB8AC3E}">
        <p14:creationId xmlns:p14="http://schemas.microsoft.com/office/powerpoint/2010/main" val="7798050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CFDBD-3437-488A-8F10-0437A7DAAF1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2813FA3-24B3-4675-9B7E-A66D85127D7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15D0B7E-C6FA-4381-BA20-29CBDE37BA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15A8CF8-4E72-4A10-9722-745D115E1E06}"/>
              </a:ext>
            </a:extLst>
          </p:cNvPr>
          <p:cNvSpPr>
            <a:spLocks noGrp="1"/>
          </p:cNvSpPr>
          <p:nvPr>
            <p:ph type="dt" sz="half" idx="10"/>
          </p:nvPr>
        </p:nvSpPr>
        <p:spPr/>
        <p:txBody>
          <a:bodyPr/>
          <a:lstStyle/>
          <a:p>
            <a:fld id="{7DDBED9B-F063-4E8A-9E59-65F1146C7349}" type="datetime1">
              <a:rPr lang="en-US" smtClean="0"/>
              <a:t>9/19/2021</a:t>
            </a:fld>
            <a:endParaRPr lang="en-US"/>
          </a:p>
        </p:txBody>
      </p:sp>
      <p:sp>
        <p:nvSpPr>
          <p:cNvPr id="6" name="Footer Placeholder 5">
            <a:extLst>
              <a:ext uri="{FF2B5EF4-FFF2-40B4-BE49-F238E27FC236}">
                <a16:creationId xmlns:a16="http://schemas.microsoft.com/office/drawing/2014/main" id="{3077D6B0-9803-4243-8C20-B0FF771B2E7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2C3255B-32C0-4F86-873D-489594E13648}"/>
              </a:ext>
            </a:extLst>
          </p:cNvPr>
          <p:cNvSpPr>
            <a:spLocks noGrp="1"/>
          </p:cNvSpPr>
          <p:nvPr>
            <p:ph type="sldNum" sz="quarter" idx="12"/>
          </p:nvPr>
        </p:nvSpPr>
        <p:spPr/>
        <p:txBody>
          <a:bodyPr/>
          <a:lstStyle/>
          <a:p>
            <a:fld id="{506050B8-5517-480A-85A3-15279337EC96}" type="slidenum">
              <a:rPr lang="en-US" smtClean="0"/>
              <a:t>‹#›</a:t>
            </a:fld>
            <a:endParaRPr lang="en-US"/>
          </a:p>
        </p:txBody>
      </p:sp>
    </p:spTree>
    <p:extLst>
      <p:ext uri="{BB962C8B-B14F-4D97-AF65-F5344CB8AC3E}">
        <p14:creationId xmlns:p14="http://schemas.microsoft.com/office/powerpoint/2010/main" val="38256978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E2DE3C-9082-4202-A795-3E0BE1CABE1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75BA9AC-6043-4F54-BB25-A87EE987F5D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7F737B3-164A-462F-BEE3-7505B3ED26B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1EEE48-E9A1-4AD9-870A-2F1CF7FDE481}"/>
              </a:ext>
            </a:extLst>
          </p:cNvPr>
          <p:cNvSpPr>
            <a:spLocks noGrp="1"/>
          </p:cNvSpPr>
          <p:nvPr>
            <p:ph type="dt" sz="half" idx="10"/>
          </p:nvPr>
        </p:nvSpPr>
        <p:spPr/>
        <p:txBody>
          <a:bodyPr/>
          <a:lstStyle/>
          <a:p>
            <a:fld id="{D21C12E1-37A1-494E-BDD7-B87571C1B2F8}" type="datetime1">
              <a:rPr lang="en-US" smtClean="0"/>
              <a:t>9/19/2021</a:t>
            </a:fld>
            <a:endParaRPr lang="en-US"/>
          </a:p>
        </p:txBody>
      </p:sp>
      <p:sp>
        <p:nvSpPr>
          <p:cNvPr id="6" name="Footer Placeholder 5">
            <a:extLst>
              <a:ext uri="{FF2B5EF4-FFF2-40B4-BE49-F238E27FC236}">
                <a16:creationId xmlns:a16="http://schemas.microsoft.com/office/drawing/2014/main" id="{0D4E13E5-3F96-4423-92BF-36B5085FB85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1E2A181-E2B7-46C4-A9AF-A8D24029F02F}"/>
              </a:ext>
            </a:extLst>
          </p:cNvPr>
          <p:cNvSpPr>
            <a:spLocks noGrp="1"/>
          </p:cNvSpPr>
          <p:nvPr>
            <p:ph type="sldNum" sz="quarter" idx="12"/>
          </p:nvPr>
        </p:nvSpPr>
        <p:spPr/>
        <p:txBody>
          <a:bodyPr/>
          <a:lstStyle/>
          <a:p>
            <a:fld id="{506050B8-5517-480A-85A3-15279337EC96}" type="slidenum">
              <a:rPr lang="en-US" smtClean="0"/>
              <a:t>‹#›</a:t>
            </a:fld>
            <a:endParaRPr lang="en-US"/>
          </a:p>
        </p:txBody>
      </p:sp>
    </p:spTree>
    <p:extLst>
      <p:ext uri="{BB962C8B-B14F-4D97-AF65-F5344CB8AC3E}">
        <p14:creationId xmlns:p14="http://schemas.microsoft.com/office/powerpoint/2010/main" val="50412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7C0D1-A0EF-44A2-9445-CC3A3EDCF05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AB659E1-812F-4B58-9AF7-9AC2ECC9273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72D9146-6833-45A0-AB32-7A93C3A50CA0}"/>
              </a:ext>
            </a:extLst>
          </p:cNvPr>
          <p:cNvSpPr>
            <a:spLocks noGrp="1"/>
          </p:cNvSpPr>
          <p:nvPr>
            <p:ph type="dt" sz="half" idx="10"/>
          </p:nvPr>
        </p:nvSpPr>
        <p:spPr/>
        <p:txBody>
          <a:bodyPr/>
          <a:lstStyle/>
          <a:p>
            <a:fld id="{1962A516-3823-4697-ABD2-EE767B33824E}" type="datetime1">
              <a:rPr lang="en-US" smtClean="0"/>
              <a:t>9/19/2021</a:t>
            </a:fld>
            <a:endParaRPr lang="en-US"/>
          </a:p>
        </p:txBody>
      </p:sp>
      <p:sp>
        <p:nvSpPr>
          <p:cNvPr id="5" name="Footer Placeholder 4">
            <a:extLst>
              <a:ext uri="{FF2B5EF4-FFF2-40B4-BE49-F238E27FC236}">
                <a16:creationId xmlns:a16="http://schemas.microsoft.com/office/drawing/2014/main" id="{A21125F5-6925-4F3D-B751-44877F11819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9EF8CC-335B-4ED2-83CB-1F904460C965}"/>
              </a:ext>
            </a:extLst>
          </p:cNvPr>
          <p:cNvSpPr>
            <a:spLocks noGrp="1"/>
          </p:cNvSpPr>
          <p:nvPr>
            <p:ph type="sldNum" sz="quarter" idx="12"/>
          </p:nvPr>
        </p:nvSpPr>
        <p:spPr/>
        <p:txBody>
          <a:bodyPr/>
          <a:lstStyle/>
          <a:p>
            <a:fld id="{506050B8-5517-480A-85A3-15279337EC96}" type="slidenum">
              <a:rPr lang="en-US" smtClean="0"/>
              <a:t>‹#›</a:t>
            </a:fld>
            <a:endParaRPr lang="en-US"/>
          </a:p>
        </p:txBody>
      </p:sp>
    </p:spTree>
    <p:extLst>
      <p:ext uri="{BB962C8B-B14F-4D97-AF65-F5344CB8AC3E}">
        <p14:creationId xmlns:p14="http://schemas.microsoft.com/office/powerpoint/2010/main" val="31633150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B84C0D6-D70B-4D0C-9F9C-45D516E310C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0DE2441-5201-45A3-AADB-D252479E421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1810453-BE61-4ADE-B106-391D1C9C5005}"/>
              </a:ext>
            </a:extLst>
          </p:cNvPr>
          <p:cNvSpPr>
            <a:spLocks noGrp="1"/>
          </p:cNvSpPr>
          <p:nvPr>
            <p:ph type="dt" sz="half" idx="10"/>
          </p:nvPr>
        </p:nvSpPr>
        <p:spPr/>
        <p:txBody>
          <a:bodyPr/>
          <a:lstStyle/>
          <a:p>
            <a:fld id="{0E9FBEF7-BF67-4F97-B97F-82A54096C148}" type="datetime1">
              <a:rPr lang="en-US" smtClean="0"/>
              <a:t>9/19/2021</a:t>
            </a:fld>
            <a:endParaRPr lang="en-US"/>
          </a:p>
        </p:txBody>
      </p:sp>
      <p:sp>
        <p:nvSpPr>
          <p:cNvPr id="5" name="Footer Placeholder 4">
            <a:extLst>
              <a:ext uri="{FF2B5EF4-FFF2-40B4-BE49-F238E27FC236}">
                <a16:creationId xmlns:a16="http://schemas.microsoft.com/office/drawing/2014/main" id="{B581F94D-6B67-47DB-9687-5E8F7765A82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C1643CB-2CD8-49DC-9515-8813E3E72096}"/>
              </a:ext>
            </a:extLst>
          </p:cNvPr>
          <p:cNvSpPr>
            <a:spLocks noGrp="1"/>
          </p:cNvSpPr>
          <p:nvPr>
            <p:ph type="sldNum" sz="quarter" idx="12"/>
          </p:nvPr>
        </p:nvSpPr>
        <p:spPr/>
        <p:txBody>
          <a:bodyPr/>
          <a:lstStyle/>
          <a:p>
            <a:fld id="{506050B8-5517-480A-85A3-15279337EC96}" type="slidenum">
              <a:rPr lang="en-US" smtClean="0"/>
              <a:t>‹#›</a:t>
            </a:fld>
            <a:endParaRPr lang="en-US"/>
          </a:p>
        </p:txBody>
      </p:sp>
    </p:spTree>
    <p:extLst>
      <p:ext uri="{BB962C8B-B14F-4D97-AF65-F5344CB8AC3E}">
        <p14:creationId xmlns:p14="http://schemas.microsoft.com/office/powerpoint/2010/main" val="39031601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16BCB2D-C474-492F-80DE-86F2D1C72E2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BE67D3D-D099-42B3-940C-5D5FAE902E6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CFA88D0-44AE-4A02-8337-CE9F65BC877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82A1A0-07F0-4681-BA6B-D1751D22CE0E}" type="datetime1">
              <a:rPr lang="en-US" smtClean="0"/>
              <a:t>9/19/2021</a:t>
            </a:fld>
            <a:endParaRPr lang="en-US"/>
          </a:p>
        </p:txBody>
      </p:sp>
      <p:sp>
        <p:nvSpPr>
          <p:cNvPr id="5" name="Footer Placeholder 4">
            <a:extLst>
              <a:ext uri="{FF2B5EF4-FFF2-40B4-BE49-F238E27FC236}">
                <a16:creationId xmlns:a16="http://schemas.microsoft.com/office/drawing/2014/main" id="{FF25CBB2-35E7-4D7D-B2C3-C7D36B312E0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44C1555-2870-4F2E-AC46-82C0DED93C3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06050B8-5517-480A-85A3-15279337EC96}" type="slidenum">
              <a:rPr lang="en-US" smtClean="0"/>
              <a:t>‹#›</a:t>
            </a:fld>
            <a:endParaRPr lang="en-US"/>
          </a:p>
        </p:txBody>
      </p:sp>
    </p:spTree>
    <p:extLst>
      <p:ext uri="{BB962C8B-B14F-4D97-AF65-F5344CB8AC3E}">
        <p14:creationId xmlns:p14="http://schemas.microsoft.com/office/powerpoint/2010/main" val="25436372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le 6">
            <a:extLst>
              <a:ext uri="{FF2B5EF4-FFF2-40B4-BE49-F238E27FC236}">
                <a16:creationId xmlns:a16="http://schemas.microsoft.com/office/drawing/2014/main" id="{DCE4C3FC-EE99-40AF-9397-EB9AB6F20DB4}"/>
              </a:ext>
            </a:extLst>
          </p:cNvPr>
          <p:cNvSpPr>
            <a:spLocks noGrp="1"/>
          </p:cNvSpPr>
          <p:nvPr>
            <p:ph type="subTitle" idx="4294967295"/>
          </p:nvPr>
        </p:nvSpPr>
        <p:spPr>
          <a:xfrm>
            <a:off x="1917577" y="3537368"/>
            <a:ext cx="9144000" cy="1655762"/>
          </a:xfrm>
        </p:spPr>
        <p:txBody>
          <a:bodyPr>
            <a:normAutofit fontScale="92500" lnSpcReduction="20000"/>
          </a:bodyPr>
          <a:lstStyle/>
          <a:p>
            <a:pPr marL="0" indent="0" algn="ctr">
              <a:buNone/>
            </a:pPr>
            <a:r>
              <a:rPr lang="en-US" dirty="0"/>
              <a:t>Doug N. Blewitt</a:t>
            </a:r>
          </a:p>
          <a:p>
            <a:pPr marL="0" indent="0" algn="ctr">
              <a:buNone/>
            </a:pPr>
            <a:r>
              <a:rPr lang="en-US" dirty="0"/>
              <a:t>Certified Consulting Meteorologist</a:t>
            </a:r>
          </a:p>
          <a:p>
            <a:pPr marL="0" indent="0" algn="ctr">
              <a:buNone/>
            </a:pPr>
            <a:r>
              <a:rPr lang="en-US" dirty="0"/>
              <a:t>Air Quality Resource Management (AQRM)</a:t>
            </a:r>
          </a:p>
          <a:p>
            <a:pPr marL="0" indent="0" algn="ctr">
              <a:buNone/>
            </a:pPr>
            <a:r>
              <a:rPr lang="en-US" dirty="0"/>
              <a:t>September 15, 2021</a:t>
            </a:r>
          </a:p>
          <a:p>
            <a:endParaRPr lang="en-US" dirty="0"/>
          </a:p>
        </p:txBody>
      </p:sp>
      <p:sp>
        <p:nvSpPr>
          <p:cNvPr id="5" name="TextBox 4">
            <a:extLst>
              <a:ext uri="{FF2B5EF4-FFF2-40B4-BE49-F238E27FC236}">
                <a16:creationId xmlns:a16="http://schemas.microsoft.com/office/drawing/2014/main" id="{D94F513B-4DBF-4257-8335-6CAB48FC25A7}"/>
              </a:ext>
            </a:extLst>
          </p:cNvPr>
          <p:cNvSpPr txBox="1"/>
          <p:nvPr/>
        </p:nvSpPr>
        <p:spPr>
          <a:xfrm>
            <a:off x="3456835" y="1415534"/>
            <a:ext cx="6094520" cy="1077218"/>
          </a:xfrm>
          <a:prstGeom prst="rect">
            <a:avLst/>
          </a:prstGeom>
          <a:noFill/>
        </p:spPr>
        <p:txBody>
          <a:bodyPr wrap="square">
            <a:spAutoFit/>
          </a:bodyPr>
          <a:lstStyle/>
          <a:p>
            <a:pPr algn="ctr"/>
            <a:r>
              <a:rPr lang="en-US" sz="3200" b="1" dirty="0"/>
              <a:t>Comments on Cumulative NOx Reductions from Compressors</a:t>
            </a:r>
          </a:p>
        </p:txBody>
      </p:sp>
      <p:sp>
        <p:nvSpPr>
          <p:cNvPr id="2" name="Date Placeholder 1">
            <a:extLst>
              <a:ext uri="{FF2B5EF4-FFF2-40B4-BE49-F238E27FC236}">
                <a16:creationId xmlns:a16="http://schemas.microsoft.com/office/drawing/2014/main" id="{794A11A4-2936-4E73-96D6-478DB7EC6BDA}"/>
              </a:ext>
            </a:extLst>
          </p:cNvPr>
          <p:cNvSpPr>
            <a:spLocks noGrp="1"/>
          </p:cNvSpPr>
          <p:nvPr>
            <p:ph type="dt" sz="half" idx="10"/>
          </p:nvPr>
        </p:nvSpPr>
        <p:spPr/>
        <p:txBody>
          <a:bodyPr/>
          <a:lstStyle/>
          <a:p>
            <a:fld id="{C311D52B-4DFD-4502-9B67-C55135F2E633}" type="datetime1">
              <a:rPr lang="en-US" smtClean="0"/>
              <a:t>9/19/2021</a:t>
            </a:fld>
            <a:endParaRPr lang="en-US"/>
          </a:p>
        </p:txBody>
      </p:sp>
      <p:sp>
        <p:nvSpPr>
          <p:cNvPr id="3" name="Slide Number Placeholder 2">
            <a:extLst>
              <a:ext uri="{FF2B5EF4-FFF2-40B4-BE49-F238E27FC236}">
                <a16:creationId xmlns:a16="http://schemas.microsoft.com/office/drawing/2014/main" id="{EF5FE114-63AA-469D-8FE0-205822C812AA}"/>
              </a:ext>
            </a:extLst>
          </p:cNvPr>
          <p:cNvSpPr>
            <a:spLocks noGrp="1"/>
          </p:cNvSpPr>
          <p:nvPr>
            <p:ph type="sldNum" sz="quarter" idx="12"/>
          </p:nvPr>
        </p:nvSpPr>
        <p:spPr/>
        <p:txBody>
          <a:bodyPr/>
          <a:lstStyle/>
          <a:p>
            <a:fld id="{506050B8-5517-480A-85A3-15279337EC96}" type="slidenum">
              <a:rPr lang="en-US" smtClean="0"/>
              <a:t>1</a:t>
            </a:fld>
            <a:endParaRPr lang="en-US"/>
          </a:p>
        </p:txBody>
      </p:sp>
    </p:spTree>
    <p:extLst>
      <p:ext uri="{BB962C8B-B14F-4D97-AF65-F5344CB8AC3E}">
        <p14:creationId xmlns:p14="http://schemas.microsoft.com/office/powerpoint/2010/main" val="24366569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A4F3F09-D986-4077-B03E-03D5FD789BF9}"/>
              </a:ext>
            </a:extLst>
          </p:cNvPr>
          <p:cNvSpPr txBox="1"/>
          <p:nvPr/>
        </p:nvSpPr>
        <p:spPr>
          <a:xfrm>
            <a:off x="414291" y="1295577"/>
            <a:ext cx="11683013" cy="4839145"/>
          </a:xfrm>
          <a:prstGeom prst="rect">
            <a:avLst/>
          </a:prstGeom>
          <a:noFill/>
        </p:spPr>
        <p:txBody>
          <a:bodyPr wrap="square">
            <a:spAutoFit/>
          </a:bodyPr>
          <a:lstStyle/>
          <a:p>
            <a:pPr marL="742950" marR="0" indent="-285750">
              <a:lnSpc>
                <a:spcPts val="2000"/>
              </a:lnSpc>
              <a:spcBef>
                <a:spcPts val="1800"/>
              </a:spcBef>
              <a:buFont typeface="Arial" panose="020B0604020202020204" pitchFamily="34" charset="0"/>
              <a:buChar char="•"/>
            </a:pPr>
            <a:r>
              <a:rPr lang="en-US" sz="2000" dirty="0">
                <a:latin typeface="Times New Roman" panose="02020603050405020304" pitchFamily="18" charset="0"/>
                <a:ea typeface="Calibri" panose="020F0502020204030204" pitchFamily="34" charset="0"/>
                <a:cs typeface="Times New Roman" panose="02020603050405020304" pitchFamily="18" charset="0"/>
              </a:rPr>
              <a:t>My rebuttal testimony provided detailed comments indicating that continuously achieving the emission limits specified in the Draft Regulation will be difficult (if not impossible) and expensive to implement based on an engineering analysis conducted for IPAMS</a:t>
            </a:r>
          </a:p>
          <a:p>
            <a:pPr marL="742950" marR="0" indent="-285750">
              <a:lnSpc>
                <a:spcPts val="2000"/>
              </a:lnSpc>
              <a:spcBef>
                <a:spcPts val="1800"/>
              </a:spcBef>
              <a:buFont typeface="Arial" panose="020B0604020202020204" pitchFamily="34" charset="0"/>
              <a:buChar char="•"/>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A  sensitivity analysis was conducted to evaluate the cumulative reduction of NOx emissions from well head compressor engines regarding the proposed 0.2 g/hp-hr emission limit on engines greater than 500 hp but less than 1000 hp compared to current engine technology (2.0 g/hp-hr)  </a:t>
            </a:r>
          </a:p>
          <a:p>
            <a:pPr marL="742950" indent="-285750">
              <a:lnSpc>
                <a:spcPts val="2000"/>
              </a:lnSpc>
              <a:spcBef>
                <a:spcPts val="1800"/>
              </a:spcBef>
              <a:buFont typeface="Arial" panose="020B0604020202020204" pitchFamily="34" charset="0"/>
              <a:buChar char="•"/>
            </a:pP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Higher horsepower and more engines for a well with gas lift technology are needed at the onset of production</a:t>
            </a:r>
            <a:r>
              <a:rPr lang="en-US" sz="2000" dirty="0">
                <a:latin typeface="Times New Roman" panose="02020603050405020304" pitchFamily="18" charset="0"/>
                <a:ea typeface="Times New Roman" panose="02020603050405020304" pitchFamily="18" charset="0"/>
                <a:cs typeface="Times New Roman" panose="02020603050405020304" pitchFamily="18" charset="0"/>
              </a:rPr>
              <a:t> and</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as production declines over time, engines will be removed or de-rated</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p>
            <a:pPr marL="742950" marR="0" indent="-285750">
              <a:lnSpc>
                <a:spcPts val="2000"/>
              </a:lnSpc>
              <a:spcBef>
                <a:spcPts val="1800"/>
              </a:spcBef>
              <a:buFont typeface="Arial" panose="020B0604020202020204" pitchFamily="34" charset="0"/>
              <a:buChar char="•"/>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The analysis utilized a typical three well pad gas lift technology currently used on some wells in the San Juan Basin  </a:t>
            </a:r>
          </a:p>
          <a:p>
            <a:pPr marL="742950" marR="0" indent="-285750">
              <a:lnSpc>
                <a:spcPts val="2000"/>
              </a:lnSpc>
              <a:spcBef>
                <a:spcPts val="1800"/>
              </a:spcBef>
              <a:buFont typeface="Arial" panose="020B0604020202020204" pitchFamily="34" charset="0"/>
              <a:buChar char="•"/>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This example represents an upper bound of well head compression and most new development will instead utilize engines smaller than those used in this example </a:t>
            </a:r>
          </a:p>
          <a:p>
            <a:pPr marL="742950" marR="0" indent="-285750">
              <a:lnSpc>
                <a:spcPts val="2000"/>
              </a:lnSpc>
              <a:spcBef>
                <a:spcPts val="1800"/>
              </a:spcBef>
              <a:buFont typeface="Arial" panose="020B0604020202020204" pitchFamily="34" charset="0"/>
              <a:buChar char="•"/>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The actual magnitude of the NOx emission reduction from the implementation of a 0.2 g/hp-hr emission limit will be less than presented in this example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A1801E45-22EC-4FF1-8CE1-87B49E9DC068}"/>
              </a:ext>
            </a:extLst>
          </p:cNvPr>
          <p:cNvSpPr txBox="1"/>
          <p:nvPr/>
        </p:nvSpPr>
        <p:spPr>
          <a:xfrm>
            <a:off x="1233996" y="723278"/>
            <a:ext cx="4478983" cy="523220"/>
          </a:xfrm>
          <a:prstGeom prst="rect">
            <a:avLst/>
          </a:prstGeom>
          <a:noFill/>
        </p:spPr>
        <p:txBody>
          <a:bodyPr wrap="none" rtlCol="0">
            <a:spAutoFit/>
          </a:bodyPr>
          <a:lstStyle/>
          <a:p>
            <a:r>
              <a:rPr lang="en-US" sz="2800" b="1" dirty="0">
                <a:latin typeface="Times New Roman" panose="02020603050405020304" pitchFamily="18" charset="0"/>
                <a:cs typeface="Times New Roman" panose="02020603050405020304" pitchFamily="18" charset="0"/>
              </a:rPr>
              <a:t>Compressor NOx Emissions</a:t>
            </a:r>
          </a:p>
        </p:txBody>
      </p:sp>
      <p:sp>
        <p:nvSpPr>
          <p:cNvPr id="2" name="Date Placeholder 1">
            <a:extLst>
              <a:ext uri="{FF2B5EF4-FFF2-40B4-BE49-F238E27FC236}">
                <a16:creationId xmlns:a16="http://schemas.microsoft.com/office/drawing/2014/main" id="{3052B935-90AE-41C6-9BA9-9C0B9E90EF90}"/>
              </a:ext>
            </a:extLst>
          </p:cNvPr>
          <p:cNvSpPr>
            <a:spLocks noGrp="1"/>
          </p:cNvSpPr>
          <p:nvPr>
            <p:ph type="dt" sz="half" idx="10"/>
          </p:nvPr>
        </p:nvSpPr>
        <p:spPr/>
        <p:txBody>
          <a:bodyPr/>
          <a:lstStyle/>
          <a:p>
            <a:fld id="{1C57091B-A4C8-430C-BBE0-D68CB86808D6}" type="datetime1">
              <a:rPr lang="en-US" smtClean="0"/>
              <a:t>9/19/2021</a:t>
            </a:fld>
            <a:endParaRPr lang="en-US"/>
          </a:p>
        </p:txBody>
      </p:sp>
      <p:sp>
        <p:nvSpPr>
          <p:cNvPr id="3" name="Slide Number Placeholder 2">
            <a:extLst>
              <a:ext uri="{FF2B5EF4-FFF2-40B4-BE49-F238E27FC236}">
                <a16:creationId xmlns:a16="http://schemas.microsoft.com/office/drawing/2014/main" id="{08B0264C-9F1F-4141-B442-BA86330F1889}"/>
              </a:ext>
            </a:extLst>
          </p:cNvPr>
          <p:cNvSpPr>
            <a:spLocks noGrp="1"/>
          </p:cNvSpPr>
          <p:nvPr>
            <p:ph type="sldNum" sz="quarter" idx="12"/>
          </p:nvPr>
        </p:nvSpPr>
        <p:spPr/>
        <p:txBody>
          <a:bodyPr/>
          <a:lstStyle/>
          <a:p>
            <a:fld id="{506050B8-5517-480A-85A3-15279337EC96}" type="slidenum">
              <a:rPr lang="en-US" smtClean="0"/>
              <a:t>2</a:t>
            </a:fld>
            <a:endParaRPr lang="en-US"/>
          </a:p>
        </p:txBody>
      </p:sp>
    </p:spTree>
    <p:extLst>
      <p:ext uri="{BB962C8B-B14F-4D97-AF65-F5344CB8AC3E}">
        <p14:creationId xmlns:p14="http://schemas.microsoft.com/office/powerpoint/2010/main" val="34234469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1065D26-CC3A-4B38-B3D4-D816BFDF765B}"/>
              </a:ext>
            </a:extLst>
          </p:cNvPr>
          <p:cNvPicPr>
            <a:picLocks noChangeAspect="1"/>
          </p:cNvPicPr>
          <p:nvPr/>
        </p:nvPicPr>
        <p:blipFill>
          <a:blip r:embed="rId2"/>
          <a:stretch>
            <a:fillRect/>
          </a:stretch>
        </p:blipFill>
        <p:spPr>
          <a:xfrm>
            <a:off x="3107690" y="652780"/>
            <a:ext cx="5976620" cy="5552440"/>
          </a:xfrm>
          <a:prstGeom prst="rect">
            <a:avLst/>
          </a:prstGeom>
        </p:spPr>
      </p:pic>
      <p:sp>
        <p:nvSpPr>
          <p:cNvPr id="2" name="TextBox 1">
            <a:extLst>
              <a:ext uri="{FF2B5EF4-FFF2-40B4-BE49-F238E27FC236}">
                <a16:creationId xmlns:a16="http://schemas.microsoft.com/office/drawing/2014/main" id="{9588E3F4-96B0-4EB5-8C7A-B697BF519CB8}"/>
              </a:ext>
            </a:extLst>
          </p:cNvPr>
          <p:cNvSpPr txBox="1"/>
          <p:nvPr/>
        </p:nvSpPr>
        <p:spPr>
          <a:xfrm>
            <a:off x="3240350" y="6471821"/>
            <a:ext cx="3083986" cy="276999"/>
          </a:xfrm>
          <a:prstGeom prst="rect">
            <a:avLst/>
          </a:prstGeom>
          <a:noFill/>
        </p:spPr>
        <p:txBody>
          <a:bodyPr wrap="none" rtlCol="0">
            <a:spAutoFit/>
          </a:bodyPr>
          <a:lstStyle/>
          <a:p>
            <a:r>
              <a:rPr lang="en-US" sz="1200" dirty="0"/>
              <a:t>Page 25 of Doug N. Blewitt Rebuttal Testimony</a:t>
            </a:r>
          </a:p>
        </p:txBody>
      </p:sp>
      <p:sp>
        <p:nvSpPr>
          <p:cNvPr id="3" name="Date Placeholder 2">
            <a:extLst>
              <a:ext uri="{FF2B5EF4-FFF2-40B4-BE49-F238E27FC236}">
                <a16:creationId xmlns:a16="http://schemas.microsoft.com/office/drawing/2014/main" id="{745E356B-06E4-421D-8138-0473C7CBC7B0}"/>
              </a:ext>
            </a:extLst>
          </p:cNvPr>
          <p:cNvSpPr>
            <a:spLocks noGrp="1"/>
          </p:cNvSpPr>
          <p:nvPr>
            <p:ph type="dt" sz="half" idx="10"/>
          </p:nvPr>
        </p:nvSpPr>
        <p:spPr/>
        <p:txBody>
          <a:bodyPr/>
          <a:lstStyle/>
          <a:p>
            <a:fld id="{367E32E6-1AD9-456F-9AED-8AF92F8D3B90}" type="datetime1">
              <a:rPr lang="en-US" smtClean="0"/>
              <a:t>9/19/2021</a:t>
            </a:fld>
            <a:endParaRPr lang="en-US"/>
          </a:p>
        </p:txBody>
      </p:sp>
      <p:sp>
        <p:nvSpPr>
          <p:cNvPr id="5" name="Slide Number Placeholder 4">
            <a:extLst>
              <a:ext uri="{FF2B5EF4-FFF2-40B4-BE49-F238E27FC236}">
                <a16:creationId xmlns:a16="http://schemas.microsoft.com/office/drawing/2014/main" id="{916238E9-B913-48C2-A119-30E71FF52A39}"/>
              </a:ext>
            </a:extLst>
          </p:cNvPr>
          <p:cNvSpPr>
            <a:spLocks noGrp="1"/>
          </p:cNvSpPr>
          <p:nvPr>
            <p:ph type="sldNum" sz="quarter" idx="12"/>
          </p:nvPr>
        </p:nvSpPr>
        <p:spPr/>
        <p:txBody>
          <a:bodyPr/>
          <a:lstStyle/>
          <a:p>
            <a:fld id="{506050B8-5517-480A-85A3-15279337EC96}" type="slidenum">
              <a:rPr lang="en-US" smtClean="0"/>
              <a:t>3</a:t>
            </a:fld>
            <a:endParaRPr lang="en-US"/>
          </a:p>
        </p:txBody>
      </p:sp>
    </p:spTree>
    <p:extLst>
      <p:ext uri="{BB962C8B-B14F-4D97-AF65-F5344CB8AC3E}">
        <p14:creationId xmlns:p14="http://schemas.microsoft.com/office/powerpoint/2010/main" val="37881080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484EE9-CB40-4183-886C-A54954AE427E}"/>
              </a:ext>
            </a:extLst>
          </p:cNvPr>
          <p:cNvSpPr>
            <a:spLocks noGrp="1"/>
          </p:cNvSpPr>
          <p:nvPr>
            <p:ph type="title"/>
          </p:nvPr>
        </p:nvSpPr>
        <p:spPr/>
        <p:txBody>
          <a:bodyPr/>
          <a:lstStyle/>
          <a:p>
            <a:r>
              <a:rPr lang="en-US" b="1" dirty="0"/>
              <a:t>Cases Considered</a:t>
            </a:r>
          </a:p>
        </p:txBody>
      </p:sp>
      <p:sp>
        <p:nvSpPr>
          <p:cNvPr id="3" name="Content Placeholder 2">
            <a:extLst>
              <a:ext uri="{FF2B5EF4-FFF2-40B4-BE49-F238E27FC236}">
                <a16:creationId xmlns:a16="http://schemas.microsoft.com/office/drawing/2014/main" id="{6676546E-A43B-4719-AC95-42C58F957E32}"/>
              </a:ext>
            </a:extLst>
          </p:cNvPr>
          <p:cNvSpPr>
            <a:spLocks noGrp="1"/>
          </p:cNvSpPr>
          <p:nvPr>
            <p:ph idx="1"/>
          </p:nvPr>
        </p:nvSpPr>
        <p:spPr>
          <a:xfrm>
            <a:off x="838200" y="1825625"/>
            <a:ext cx="10515600" cy="4667250"/>
          </a:xfrm>
        </p:spPr>
        <p:txBody>
          <a:bodyPr>
            <a:normAutofit fontScale="70000" lnSpcReduction="20000"/>
          </a:bodyPr>
          <a:lstStyle/>
          <a:p>
            <a:pPr marL="457200" marR="0">
              <a:lnSpc>
                <a:spcPct val="160000"/>
              </a:lnSpc>
              <a:spcBef>
                <a:spcPts val="0"/>
              </a:spcBef>
              <a:spcAft>
                <a:spcPts val="0"/>
              </a:spcAft>
            </a:pPr>
            <a:r>
              <a:rPr lang="en-US" sz="2900" dirty="0">
                <a:effectLst/>
                <a:latin typeface="Times New Roman" panose="02020603050405020304" pitchFamily="18" charset="0"/>
                <a:ea typeface="Times New Roman" panose="02020603050405020304" pitchFamily="18" charset="0"/>
                <a:cs typeface="Times New Roman" panose="02020603050405020304" pitchFamily="18" charset="0"/>
              </a:rPr>
              <a:t>Annual emissions from a single well over a 10-year production window were calculated for the following cases: </a:t>
            </a:r>
          </a:p>
          <a:p>
            <a:pPr lvl="1" indent="0">
              <a:lnSpc>
                <a:spcPct val="160000"/>
              </a:lnSpc>
              <a:spcBef>
                <a:spcPts val="0"/>
              </a:spcBef>
              <a:buNone/>
            </a:pPr>
            <a:r>
              <a:rPr lang="en-US" sz="2900" dirty="0">
                <a:effectLst/>
                <a:latin typeface="Times New Roman" panose="02020603050405020304" pitchFamily="18" charset="0"/>
                <a:ea typeface="Times New Roman" panose="02020603050405020304" pitchFamily="18" charset="0"/>
                <a:cs typeface="Times New Roman" panose="02020603050405020304" pitchFamily="18" charset="0"/>
              </a:rPr>
              <a:t>1) Based on an emission profile presented in the previous slide and correlated to annual production </a:t>
            </a:r>
          </a:p>
          <a:p>
            <a:pPr lvl="1" indent="0">
              <a:lnSpc>
                <a:spcPct val="160000"/>
              </a:lnSpc>
              <a:spcBef>
                <a:spcPts val="0"/>
              </a:spcBef>
              <a:buNone/>
            </a:pPr>
            <a:r>
              <a:rPr lang="en-US" sz="2900" dirty="0">
                <a:effectLst/>
                <a:latin typeface="Times New Roman" panose="02020603050405020304" pitchFamily="18" charset="0"/>
                <a:ea typeface="Times New Roman" panose="02020603050405020304" pitchFamily="18" charset="0"/>
                <a:cs typeface="Times New Roman" panose="02020603050405020304" pitchFamily="18" charset="0"/>
              </a:rPr>
              <a:t>2) Using the compressor and emission profile presented, but controlling emissions for engines greater than 500 hp but less than 1000 hp at a level of 0.2 g/hp-hr as well as 2.0 g/hp-hr (current technology) at 100 percent load </a:t>
            </a:r>
          </a:p>
          <a:p>
            <a:pPr lvl="1" indent="0">
              <a:lnSpc>
                <a:spcPct val="160000"/>
              </a:lnSpc>
              <a:spcBef>
                <a:spcPts val="0"/>
              </a:spcBef>
              <a:buNone/>
            </a:pPr>
            <a:r>
              <a:rPr lang="en-US" sz="2900" dirty="0">
                <a:effectLst/>
                <a:latin typeface="Times New Roman" panose="02020603050405020304" pitchFamily="18" charset="0"/>
                <a:ea typeface="Times New Roman" panose="02020603050405020304" pitchFamily="18" charset="0"/>
                <a:cs typeface="Times New Roman" panose="02020603050405020304" pitchFamily="18" charset="0"/>
              </a:rPr>
              <a:t>3) Calculating emissions based on a constant rate of production  </a:t>
            </a:r>
            <a:endParaRPr lang="en-US" sz="2900" dirty="0">
              <a:effectLst/>
              <a:latin typeface="Times New Roman" panose="02020603050405020304" pitchFamily="18" charset="0"/>
              <a:ea typeface="Calibri" panose="020F0502020204030204" pitchFamily="34" charset="0"/>
              <a:cs typeface="Times New Roman" panose="02020603050405020304" pitchFamily="18" charset="0"/>
            </a:endParaRPr>
          </a:p>
          <a:p>
            <a:pPr lvl="1" indent="0">
              <a:lnSpc>
                <a:spcPct val="160000"/>
              </a:lnSpc>
              <a:spcBef>
                <a:spcPts val="0"/>
              </a:spcBef>
              <a:buNone/>
            </a:pPr>
            <a:r>
              <a:rPr lang="en-US" sz="2900" dirty="0">
                <a:effectLst/>
                <a:latin typeface="Times New Roman" panose="02020603050405020304" pitchFamily="18" charset="0"/>
                <a:ea typeface="Times New Roman" panose="02020603050405020304" pitchFamily="18" charset="0"/>
                <a:cs typeface="Times New Roman" panose="02020603050405020304" pitchFamily="18" charset="0"/>
              </a:rPr>
              <a:t>4) Cumulative emissions were </a:t>
            </a:r>
            <a:r>
              <a:rPr lang="en-US" sz="2900">
                <a:effectLst/>
                <a:latin typeface="Times New Roman" panose="02020603050405020304" pitchFamily="18" charset="0"/>
                <a:ea typeface="Times New Roman" panose="02020603050405020304" pitchFamily="18" charset="0"/>
                <a:cs typeface="Times New Roman" panose="02020603050405020304" pitchFamily="18" charset="0"/>
              </a:rPr>
              <a:t>computed with a </a:t>
            </a:r>
            <a:r>
              <a:rPr lang="en-US" sz="2900" dirty="0">
                <a:effectLst/>
                <a:latin typeface="Times New Roman" panose="02020603050405020304" pitchFamily="18" charset="0"/>
                <a:ea typeface="Times New Roman" panose="02020603050405020304" pitchFamily="18" charset="0"/>
                <a:cs typeface="Times New Roman" panose="02020603050405020304" pitchFamily="18" charset="0"/>
              </a:rPr>
              <a:t>development rate of 200 new wells per year as outlined in the Mancos EIS  </a:t>
            </a:r>
            <a:endParaRPr lang="en-US" sz="29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nSpc>
                <a:spcPts val="2400"/>
              </a:lnSpc>
              <a:buNone/>
            </a:pPr>
            <a:endParaRPr lang="en-US" dirty="0"/>
          </a:p>
        </p:txBody>
      </p:sp>
      <p:sp>
        <p:nvSpPr>
          <p:cNvPr id="4" name="Date Placeholder 3">
            <a:extLst>
              <a:ext uri="{FF2B5EF4-FFF2-40B4-BE49-F238E27FC236}">
                <a16:creationId xmlns:a16="http://schemas.microsoft.com/office/drawing/2014/main" id="{3B4BECE0-5E82-4BB5-840A-BA52FE2A6C53}"/>
              </a:ext>
            </a:extLst>
          </p:cNvPr>
          <p:cNvSpPr>
            <a:spLocks noGrp="1"/>
          </p:cNvSpPr>
          <p:nvPr>
            <p:ph type="dt" sz="half" idx="10"/>
          </p:nvPr>
        </p:nvSpPr>
        <p:spPr/>
        <p:txBody>
          <a:bodyPr/>
          <a:lstStyle/>
          <a:p>
            <a:fld id="{307B05A1-EEFA-40B9-B395-E462B24B5750}" type="datetime1">
              <a:rPr lang="en-US" smtClean="0"/>
              <a:t>9/19/2021</a:t>
            </a:fld>
            <a:endParaRPr lang="en-US"/>
          </a:p>
        </p:txBody>
      </p:sp>
      <p:sp>
        <p:nvSpPr>
          <p:cNvPr id="5" name="Slide Number Placeholder 4">
            <a:extLst>
              <a:ext uri="{FF2B5EF4-FFF2-40B4-BE49-F238E27FC236}">
                <a16:creationId xmlns:a16="http://schemas.microsoft.com/office/drawing/2014/main" id="{2F983A77-F4F8-4337-AC45-E3A145F20C28}"/>
              </a:ext>
            </a:extLst>
          </p:cNvPr>
          <p:cNvSpPr>
            <a:spLocks noGrp="1"/>
          </p:cNvSpPr>
          <p:nvPr>
            <p:ph type="sldNum" sz="quarter" idx="12"/>
          </p:nvPr>
        </p:nvSpPr>
        <p:spPr/>
        <p:txBody>
          <a:bodyPr/>
          <a:lstStyle/>
          <a:p>
            <a:fld id="{506050B8-5517-480A-85A3-15279337EC96}" type="slidenum">
              <a:rPr lang="en-US" smtClean="0"/>
              <a:t>4</a:t>
            </a:fld>
            <a:endParaRPr lang="en-US"/>
          </a:p>
        </p:txBody>
      </p:sp>
    </p:spTree>
    <p:extLst>
      <p:ext uri="{BB962C8B-B14F-4D97-AF65-F5344CB8AC3E}">
        <p14:creationId xmlns:p14="http://schemas.microsoft.com/office/powerpoint/2010/main" val="26107618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347663B-140C-46A0-8D7B-8839B3BF69B5}"/>
              </a:ext>
            </a:extLst>
          </p:cNvPr>
          <p:cNvPicPr>
            <a:picLocks noChangeAspect="1"/>
          </p:cNvPicPr>
          <p:nvPr/>
        </p:nvPicPr>
        <p:blipFill>
          <a:blip r:embed="rId2"/>
          <a:stretch>
            <a:fillRect/>
          </a:stretch>
        </p:blipFill>
        <p:spPr>
          <a:xfrm>
            <a:off x="2476499" y="1097248"/>
            <a:ext cx="6543675" cy="4976527"/>
          </a:xfrm>
          <a:prstGeom prst="rect">
            <a:avLst/>
          </a:prstGeom>
        </p:spPr>
      </p:pic>
      <p:sp>
        <p:nvSpPr>
          <p:cNvPr id="6" name="TextBox 5">
            <a:extLst>
              <a:ext uri="{FF2B5EF4-FFF2-40B4-BE49-F238E27FC236}">
                <a16:creationId xmlns:a16="http://schemas.microsoft.com/office/drawing/2014/main" id="{E9A4A3F3-E5D5-4B78-AD0E-BE0B4A2CEBCE}"/>
              </a:ext>
            </a:extLst>
          </p:cNvPr>
          <p:cNvSpPr txBox="1"/>
          <p:nvPr/>
        </p:nvSpPr>
        <p:spPr>
          <a:xfrm>
            <a:off x="236981" y="279962"/>
            <a:ext cx="9886489" cy="646331"/>
          </a:xfrm>
          <a:prstGeom prst="rect">
            <a:avLst/>
          </a:prstGeom>
          <a:noFill/>
        </p:spPr>
        <p:txBody>
          <a:bodyPr wrap="none" rtlCol="0">
            <a:spAutoFit/>
          </a:bodyPr>
          <a:lstStyle/>
          <a:p>
            <a:pPr algn="ctr"/>
            <a:r>
              <a:rPr lang="en-US" b="1" dirty="0"/>
              <a:t>Cumulative NOx Emission Calculations for 0.2 g/hp-hr With Decline and 2.0 g/hp-hr With Decline and </a:t>
            </a:r>
          </a:p>
          <a:p>
            <a:pPr algn="ctr"/>
            <a:r>
              <a:rPr lang="en-US" b="1" dirty="0"/>
              <a:t>0.2 g/hp-hr Without Decline</a:t>
            </a:r>
          </a:p>
        </p:txBody>
      </p:sp>
      <p:sp>
        <p:nvSpPr>
          <p:cNvPr id="2" name="TextBox 1">
            <a:extLst>
              <a:ext uri="{FF2B5EF4-FFF2-40B4-BE49-F238E27FC236}">
                <a16:creationId xmlns:a16="http://schemas.microsoft.com/office/drawing/2014/main" id="{4243EA06-0D76-4413-8628-1ADECBAC2FC7}"/>
              </a:ext>
            </a:extLst>
          </p:cNvPr>
          <p:cNvSpPr txBox="1"/>
          <p:nvPr/>
        </p:nvSpPr>
        <p:spPr>
          <a:xfrm>
            <a:off x="3036163" y="6445188"/>
            <a:ext cx="3083986" cy="276999"/>
          </a:xfrm>
          <a:prstGeom prst="rect">
            <a:avLst/>
          </a:prstGeom>
          <a:noFill/>
        </p:spPr>
        <p:txBody>
          <a:bodyPr wrap="none" rtlCol="0">
            <a:spAutoFit/>
          </a:bodyPr>
          <a:lstStyle/>
          <a:p>
            <a:r>
              <a:rPr lang="en-US" sz="1200" dirty="0"/>
              <a:t>Page 26 of Doug N. Blewitt Rebuttal Testimony</a:t>
            </a:r>
          </a:p>
        </p:txBody>
      </p:sp>
      <p:sp>
        <p:nvSpPr>
          <p:cNvPr id="3" name="Date Placeholder 2">
            <a:extLst>
              <a:ext uri="{FF2B5EF4-FFF2-40B4-BE49-F238E27FC236}">
                <a16:creationId xmlns:a16="http://schemas.microsoft.com/office/drawing/2014/main" id="{05F6DA45-B69E-4322-B798-A8F6DE53C088}"/>
              </a:ext>
            </a:extLst>
          </p:cNvPr>
          <p:cNvSpPr>
            <a:spLocks noGrp="1"/>
          </p:cNvSpPr>
          <p:nvPr>
            <p:ph type="dt" sz="half" idx="10"/>
          </p:nvPr>
        </p:nvSpPr>
        <p:spPr/>
        <p:txBody>
          <a:bodyPr/>
          <a:lstStyle/>
          <a:p>
            <a:fld id="{B925CDAB-9223-4640-BCC7-D1E769480AA8}" type="datetime1">
              <a:rPr lang="en-US" smtClean="0"/>
              <a:t>9/19/2021</a:t>
            </a:fld>
            <a:endParaRPr lang="en-US"/>
          </a:p>
        </p:txBody>
      </p:sp>
      <p:sp>
        <p:nvSpPr>
          <p:cNvPr id="4" name="Slide Number Placeholder 3">
            <a:extLst>
              <a:ext uri="{FF2B5EF4-FFF2-40B4-BE49-F238E27FC236}">
                <a16:creationId xmlns:a16="http://schemas.microsoft.com/office/drawing/2014/main" id="{EBF3E34F-9EE1-4279-9F71-CFCD18716895}"/>
              </a:ext>
            </a:extLst>
          </p:cNvPr>
          <p:cNvSpPr>
            <a:spLocks noGrp="1"/>
          </p:cNvSpPr>
          <p:nvPr>
            <p:ph type="sldNum" sz="quarter" idx="12"/>
          </p:nvPr>
        </p:nvSpPr>
        <p:spPr/>
        <p:txBody>
          <a:bodyPr/>
          <a:lstStyle/>
          <a:p>
            <a:fld id="{506050B8-5517-480A-85A3-15279337EC96}" type="slidenum">
              <a:rPr lang="en-US" smtClean="0"/>
              <a:t>5</a:t>
            </a:fld>
            <a:endParaRPr lang="en-US"/>
          </a:p>
        </p:txBody>
      </p:sp>
    </p:spTree>
    <p:extLst>
      <p:ext uri="{BB962C8B-B14F-4D97-AF65-F5344CB8AC3E}">
        <p14:creationId xmlns:p14="http://schemas.microsoft.com/office/powerpoint/2010/main" val="15578483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7DC986A-7503-494C-8039-A293D1C6AE81}"/>
              </a:ext>
            </a:extLst>
          </p:cNvPr>
          <p:cNvSpPr txBox="1"/>
          <p:nvPr/>
        </p:nvSpPr>
        <p:spPr>
          <a:xfrm>
            <a:off x="269291" y="1455938"/>
            <a:ext cx="11398927" cy="4692567"/>
          </a:xfrm>
          <a:prstGeom prst="rect">
            <a:avLst/>
          </a:prstGeom>
          <a:noFill/>
        </p:spPr>
        <p:txBody>
          <a:bodyPr wrap="square">
            <a:spAutoFit/>
          </a:bodyPr>
          <a:lstStyle/>
          <a:p>
            <a:pPr marL="91440" marR="0" indent="-285750">
              <a:lnSpc>
                <a:spcPts val="2160"/>
              </a:lnSpc>
              <a:spcBef>
                <a:spcPts val="600"/>
              </a:spcBef>
              <a:spcAft>
                <a:spcPts val="0"/>
              </a:spcAft>
              <a:buFont typeface="Arial" panose="020B0604020202020204" pitchFamily="34" charset="0"/>
              <a:buChar char="•"/>
            </a:pP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During the first year of development (200 wells drilled) there was a cumulative decrease of 295 tons per year of NOx emissions </a:t>
            </a:r>
            <a:r>
              <a:rPr lang="en-US" dirty="0">
                <a:latin typeface="Times New Roman" panose="02020603050405020304" pitchFamily="18" charset="0"/>
                <a:ea typeface="Times New Roman" panose="02020603050405020304" pitchFamily="18" charset="0"/>
                <a:cs typeface="Times New Roman" panose="02020603050405020304" pitchFamily="18" charset="0"/>
              </a:rPr>
              <a:t>by implementing an emission limit of </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0.2 g/</a:t>
            </a:r>
            <a:r>
              <a:rPr lang="en-US" dirty="0">
                <a:latin typeface="Times New Roman" panose="02020603050405020304" pitchFamily="18" charset="0"/>
                <a:ea typeface="Times New Roman" panose="02020603050405020304" pitchFamily="18" charset="0"/>
                <a:cs typeface="Times New Roman" panose="02020603050405020304" pitchFamily="18" charset="0"/>
              </a:rPr>
              <a:t>hp-hr </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compressor engines compared to 2.0 g/hp-hr engines </a:t>
            </a:r>
            <a:r>
              <a:rPr lang="en-US" dirty="0">
                <a:latin typeface="Times New Roman" panose="02020603050405020304" pitchFamily="18" charset="0"/>
                <a:ea typeface="Times New Roman" panose="02020603050405020304" pitchFamily="18" charset="0"/>
                <a:cs typeface="Times New Roman" panose="02020603050405020304" pitchFamily="18" charset="0"/>
              </a:rPr>
              <a:t>(</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approximately a 1.5 tons per year reduction per well by the implementation of the proposed regulation)  </a:t>
            </a:r>
          </a:p>
          <a:p>
            <a:pPr marL="91440" marR="0" indent="-285750">
              <a:lnSpc>
                <a:spcPts val="2160"/>
              </a:lnSpc>
              <a:spcBef>
                <a:spcPts val="600"/>
              </a:spcBef>
              <a:spcAft>
                <a:spcPts val="0"/>
              </a:spcAft>
              <a:buFont typeface="Arial" panose="020B0604020202020204" pitchFamily="34" charset="0"/>
              <a:buChar char="•"/>
            </a:pP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After 5-years the reduction in NOx emissions for the 0.2 g/hp-hr compressor engines compared to the 2.0 g/hp-hr compressor engines is 122 tons per year or 0.61 tons per year per well (the smaller reduction is associated with reduction in engine capacity in older wells related to production decline) </a:t>
            </a:r>
          </a:p>
          <a:p>
            <a:pPr marL="91440" marR="0" indent="-285750">
              <a:lnSpc>
                <a:spcPts val="2160"/>
              </a:lnSpc>
              <a:spcBef>
                <a:spcPts val="600"/>
              </a:spcBef>
              <a:spcAft>
                <a:spcPts val="0"/>
              </a:spcAft>
              <a:buFont typeface="Arial" panose="020B0604020202020204" pitchFamily="34" charset="0"/>
              <a:buChar char="•"/>
            </a:pP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Over the 10-year production window, total cumulative NOx emissions from compressor engines (summed over the 10-year period) for 0.2 g/hp-hr were </a:t>
            </a:r>
            <a:r>
              <a:rPr lang="en-US"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10,329 tons/10-year period and for the 2.0 g/hp-hr </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case were </a:t>
            </a:r>
            <a:r>
              <a:rPr lang="en-US"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12,034 tons/10-year period</a:t>
            </a:r>
          </a:p>
          <a:p>
            <a:pPr marL="91440" marR="0" indent="-285750">
              <a:lnSpc>
                <a:spcPts val="2160"/>
              </a:lnSpc>
              <a:spcBef>
                <a:spcPts val="600"/>
              </a:spcBef>
              <a:spcAft>
                <a:spcPts val="0"/>
              </a:spcAft>
              <a:buFont typeface="Arial" panose="020B0604020202020204" pitchFamily="34" charset="0"/>
              <a:buChar char="•"/>
            </a:pPr>
            <a:r>
              <a:rPr lang="en-US"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The net reduction </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by implementing the lower emission limit over a 10-year period was approximately 1,700 tons or a 16 percent reduction</a:t>
            </a:r>
          </a:p>
          <a:p>
            <a:pPr marL="91440" marR="0" indent="-285750">
              <a:lnSpc>
                <a:spcPts val="2160"/>
              </a:lnSpc>
              <a:spcBef>
                <a:spcPts val="600"/>
              </a:spcBef>
              <a:spcAft>
                <a:spcPts val="0"/>
              </a:spcAft>
              <a:buFont typeface="Arial" panose="020B0604020202020204" pitchFamily="34" charset="0"/>
              <a:buChar char="•"/>
            </a:pP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These cases reflect the actual reductions that would occur from implementation of the 0.2 g/hp-hr standard - the projected reductions are very modest, the cost to control is greater than reported and the data do not support implementation</a:t>
            </a:r>
            <a:endPar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91440" marR="0" algn="just">
              <a:lnSpc>
                <a:spcPts val="2160"/>
              </a:lnSpc>
              <a:spcBef>
                <a:spcPts val="600"/>
              </a:spcBef>
              <a:spcAft>
                <a:spcPts val="0"/>
              </a:spcAft>
            </a:pPr>
            <a:r>
              <a:rPr lang="en-US"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p>
        </p:txBody>
      </p:sp>
      <p:sp>
        <p:nvSpPr>
          <p:cNvPr id="4" name="TextBox 3">
            <a:extLst>
              <a:ext uri="{FF2B5EF4-FFF2-40B4-BE49-F238E27FC236}">
                <a16:creationId xmlns:a16="http://schemas.microsoft.com/office/drawing/2014/main" id="{51E2D961-8DA0-4AF8-9703-841A26630CC8}"/>
              </a:ext>
            </a:extLst>
          </p:cNvPr>
          <p:cNvSpPr txBox="1"/>
          <p:nvPr/>
        </p:nvSpPr>
        <p:spPr>
          <a:xfrm>
            <a:off x="523782" y="167567"/>
            <a:ext cx="10777491" cy="830997"/>
          </a:xfrm>
          <a:prstGeom prst="rect">
            <a:avLst/>
          </a:prstGeom>
          <a:noFill/>
        </p:spPr>
        <p:txBody>
          <a:bodyPr wrap="square" rtlCol="0">
            <a:spAutoFit/>
          </a:bodyPr>
          <a:lstStyle/>
          <a:p>
            <a:r>
              <a:rPr lang="en-US" sz="2400" b="1" dirty="0"/>
              <a:t>Cumulative NOx Emission Results for 0.2 g/hp-hr With Decline, 2.0 g/hp-hr With Decline and 0.2 g/hp-hr</a:t>
            </a:r>
          </a:p>
        </p:txBody>
      </p:sp>
      <p:sp>
        <p:nvSpPr>
          <p:cNvPr id="2" name="Date Placeholder 1">
            <a:extLst>
              <a:ext uri="{FF2B5EF4-FFF2-40B4-BE49-F238E27FC236}">
                <a16:creationId xmlns:a16="http://schemas.microsoft.com/office/drawing/2014/main" id="{D0A9C8D8-63CD-4CEC-B5C7-E2FF0E148919}"/>
              </a:ext>
            </a:extLst>
          </p:cNvPr>
          <p:cNvSpPr>
            <a:spLocks noGrp="1"/>
          </p:cNvSpPr>
          <p:nvPr>
            <p:ph type="dt" sz="half" idx="10"/>
          </p:nvPr>
        </p:nvSpPr>
        <p:spPr/>
        <p:txBody>
          <a:bodyPr/>
          <a:lstStyle/>
          <a:p>
            <a:fld id="{A67C7BE2-EA67-4F0C-AA7F-275D7F9E2D24}" type="datetime1">
              <a:rPr lang="en-US" smtClean="0"/>
              <a:t>9/19/2021</a:t>
            </a:fld>
            <a:endParaRPr lang="en-US"/>
          </a:p>
        </p:txBody>
      </p:sp>
      <p:sp>
        <p:nvSpPr>
          <p:cNvPr id="5" name="Slide Number Placeholder 4">
            <a:extLst>
              <a:ext uri="{FF2B5EF4-FFF2-40B4-BE49-F238E27FC236}">
                <a16:creationId xmlns:a16="http://schemas.microsoft.com/office/drawing/2014/main" id="{8E67EE0B-8603-4FDA-A678-D464F84AA979}"/>
              </a:ext>
            </a:extLst>
          </p:cNvPr>
          <p:cNvSpPr>
            <a:spLocks noGrp="1"/>
          </p:cNvSpPr>
          <p:nvPr>
            <p:ph type="sldNum" sz="quarter" idx="12"/>
          </p:nvPr>
        </p:nvSpPr>
        <p:spPr/>
        <p:txBody>
          <a:bodyPr/>
          <a:lstStyle/>
          <a:p>
            <a:fld id="{506050B8-5517-480A-85A3-15279337EC96}" type="slidenum">
              <a:rPr lang="en-US" smtClean="0"/>
              <a:t>6</a:t>
            </a:fld>
            <a:endParaRPr lang="en-US"/>
          </a:p>
        </p:txBody>
      </p:sp>
    </p:spTree>
    <p:extLst>
      <p:ext uri="{BB962C8B-B14F-4D97-AF65-F5344CB8AC3E}">
        <p14:creationId xmlns:p14="http://schemas.microsoft.com/office/powerpoint/2010/main" val="2686719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D5B63B6-DFF3-4921-8551-FC23EF09BF33}"/>
              </a:ext>
            </a:extLst>
          </p:cNvPr>
          <p:cNvSpPr txBox="1"/>
          <p:nvPr/>
        </p:nvSpPr>
        <p:spPr>
          <a:xfrm>
            <a:off x="221942" y="1426670"/>
            <a:ext cx="10981678" cy="5199885"/>
          </a:xfrm>
          <a:prstGeom prst="rect">
            <a:avLst/>
          </a:prstGeom>
          <a:noFill/>
        </p:spPr>
        <p:txBody>
          <a:bodyPr wrap="square">
            <a:spAutoFit/>
          </a:bodyPr>
          <a:lstStyle/>
          <a:p>
            <a:pPr marL="742950" marR="0" indent="-285750">
              <a:lnSpc>
                <a:spcPts val="3000"/>
              </a:lnSpc>
              <a:spcBef>
                <a:spcPts val="600"/>
              </a:spcBef>
              <a:spcAft>
                <a:spcPts val="0"/>
              </a:spcAft>
              <a:buFont typeface="Arial" panose="020B0604020202020204" pitchFamily="34" charset="0"/>
              <a:buChar char="•"/>
            </a:pP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After 4 years with compressors employing a 0.2 g/hp-hr emission limit assuming no decline, emissions are slightly greater than the 2.0 g/hp-hr case</a:t>
            </a:r>
          </a:p>
          <a:p>
            <a:pPr marL="742950" marR="0" indent="-285750">
              <a:lnSpc>
                <a:spcPts val="3000"/>
              </a:lnSpc>
              <a:spcBef>
                <a:spcPts val="600"/>
              </a:spcBef>
              <a:spcAft>
                <a:spcPts val="0"/>
              </a:spcAft>
              <a:buFont typeface="Arial" panose="020B0604020202020204" pitchFamily="34" charset="0"/>
              <a:buChar char="•"/>
            </a:pPr>
            <a:r>
              <a:rPr lang="en-US" sz="2000" dirty="0">
                <a:latin typeface="Times New Roman" panose="02020603050405020304" pitchFamily="18" charset="0"/>
                <a:ea typeface="Times New Roman" panose="02020603050405020304" pitchFamily="18" charset="0"/>
                <a:cs typeface="Times New Roman" panose="02020603050405020304" pitchFamily="18" charset="0"/>
              </a:rPr>
              <a:t>A</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fter 10 years, the no decline case (0.2 g/hp-hr) is 1,500 tons per year greater than the 2.0 g/hp-hr case (approximately a 50 percent increase in computed emissions)</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indent="-285750">
              <a:lnSpc>
                <a:spcPts val="3000"/>
              </a:lnSpc>
              <a:spcBef>
                <a:spcPts val="1200"/>
              </a:spcBef>
              <a:spcAft>
                <a:spcPts val="0"/>
              </a:spcAft>
              <a:buFont typeface="Arial" panose="020B0604020202020204" pitchFamily="34" charset="0"/>
              <a:buChar char="•"/>
            </a:pP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This example demonstrates that computing compressor emissions without decline is not representative of actual compressor emissions  </a:t>
            </a:r>
          </a:p>
          <a:p>
            <a:pPr marL="742950" marR="0" indent="-285750">
              <a:lnSpc>
                <a:spcPts val="3000"/>
              </a:lnSpc>
              <a:spcBef>
                <a:spcPts val="600"/>
              </a:spcBef>
              <a:spcAft>
                <a:spcPts val="0"/>
              </a:spcAft>
              <a:buFont typeface="Arial" panose="020B0604020202020204" pitchFamily="34" charset="0"/>
              <a:buChar char="•"/>
            </a:pPr>
            <a:r>
              <a:rPr lang="en-US" sz="2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The cost of NOx control is likely much higher than reported because the magnitude of NOx reductions will be lower </a:t>
            </a:r>
          </a:p>
          <a:p>
            <a:pPr marL="742950" marR="0" indent="-285750">
              <a:lnSpc>
                <a:spcPts val="3000"/>
              </a:lnSpc>
              <a:spcBef>
                <a:spcPts val="600"/>
              </a:spcBef>
              <a:spcAft>
                <a:spcPts val="0"/>
              </a:spcAft>
              <a:buFont typeface="Arial" panose="020B0604020202020204" pitchFamily="34" charset="0"/>
              <a:buChar char="•"/>
            </a:pPr>
            <a:r>
              <a:rPr lang="en-US" sz="2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Emission reductions used in the modeling analysis are over-stated.</a:t>
            </a:r>
            <a:endParaRPr lang="en-US" sz="2000" strike="sngStrike"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marL="742950" marR="0" indent="-285750">
              <a:lnSpc>
                <a:spcPts val="3000"/>
              </a:lnSpc>
              <a:spcBef>
                <a:spcPts val="600"/>
              </a:spcBef>
              <a:spcAft>
                <a:spcPts val="0"/>
              </a:spcAft>
              <a:buFont typeface="Arial" panose="020B0604020202020204" pitchFamily="34" charset="0"/>
              <a:buChar char="•"/>
            </a:pPr>
            <a:r>
              <a:rPr lang="en-US" sz="2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If emissions for the 0.2 and 2.0 g/hp-hr cases are compared without decline, the results are inaccurate and overstate the actual reduction in emissions </a:t>
            </a:r>
          </a:p>
          <a:p>
            <a:pPr marL="742950" marR="0" indent="-285750">
              <a:lnSpc>
                <a:spcPct val="150000"/>
              </a:lnSpc>
              <a:spcBef>
                <a:spcPts val="0"/>
              </a:spcBef>
              <a:spcAft>
                <a:spcPts val="0"/>
              </a:spcAft>
              <a:buFont typeface="Arial" panose="020B0604020202020204" pitchFamily="34" charset="0"/>
              <a:buChar char="•"/>
            </a:pP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FE9DDC3C-62DA-4921-BA4B-1B4011FE04D0}"/>
              </a:ext>
            </a:extLst>
          </p:cNvPr>
          <p:cNvSpPr txBox="1"/>
          <p:nvPr/>
        </p:nvSpPr>
        <p:spPr>
          <a:xfrm>
            <a:off x="987641" y="595673"/>
            <a:ext cx="9576786" cy="830997"/>
          </a:xfrm>
          <a:prstGeom prst="rect">
            <a:avLst/>
          </a:prstGeom>
          <a:noFill/>
        </p:spPr>
        <p:txBody>
          <a:bodyPr wrap="square">
            <a:spAutoFit/>
          </a:bodyPr>
          <a:lstStyle/>
          <a:p>
            <a:r>
              <a:rPr lang="en-US" sz="2400" b="1" dirty="0"/>
              <a:t>Comparison of Cumulative Reduction from the 0.2 g/hp-hr Case With No Decline to the 2.0 g/hp-hr Case With Decline</a:t>
            </a:r>
          </a:p>
        </p:txBody>
      </p:sp>
      <p:sp>
        <p:nvSpPr>
          <p:cNvPr id="2" name="Date Placeholder 1">
            <a:extLst>
              <a:ext uri="{FF2B5EF4-FFF2-40B4-BE49-F238E27FC236}">
                <a16:creationId xmlns:a16="http://schemas.microsoft.com/office/drawing/2014/main" id="{FF97093D-BB50-4211-A8E9-ACFC14093905}"/>
              </a:ext>
            </a:extLst>
          </p:cNvPr>
          <p:cNvSpPr>
            <a:spLocks noGrp="1"/>
          </p:cNvSpPr>
          <p:nvPr>
            <p:ph type="dt" sz="half" idx="10"/>
          </p:nvPr>
        </p:nvSpPr>
        <p:spPr/>
        <p:txBody>
          <a:bodyPr/>
          <a:lstStyle/>
          <a:p>
            <a:fld id="{EAC795C7-D351-4359-B279-90EEF7DC5E7F}" type="datetime1">
              <a:rPr lang="en-US" smtClean="0"/>
              <a:t>9/19/2021</a:t>
            </a:fld>
            <a:endParaRPr lang="en-US"/>
          </a:p>
        </p:txBody>
      </p:sp>
      <p:sp>
        <p:nvSpPr>
          <p:cNvPr id="4" name="Slide Number Placeholder 3">
            <a:extLst>
              <a:ext uri="{FF2B5EF4-FFF2-40B4-BE49-F238E27FC236}">
                <a16:creationId xmlns:a16="http://schemas.microsoft.com/office/drawing/2014/main" id="{C5EC0C67-2F3D-42C7-8FCC-886D90259875}"/>
              </a:ext>
            </a:extLst>
          </p:cNvPr>
          <p:cNvSpPr>
            <a:spLocks noGrp="1"/>
          </p:cNvSpPr>
          <p:nvPr>
            <p:ph type="sldNum" sz="quarter" idx="12"/>
          </p:nvPr>
        </p:nvSpPr>
        <p:spPr/>
        <p:txBody>
          <a:bodyPr/>
          <a:lstStyle/>
          <a:p>
            <a:fld id="{506050B8-5517-480A-85A3-15279337EC96}" type="slidenum">
              <a:rPr lang="en-US" smtClean="0"/>
              <a:t>7</a:t>
            </a:fld>
            <a:endParaRPr lang="en-US"/>
          </a:p>
        </p:txBody>
      </p:sp>
    </p:spTree>
    <p:extLst>
      <p:ext uri="{BB962C8B-B14F-4D97-AF65-F5344CB8AC3E}">
        <p14:creationId xmlns:p14="http://schemas.microsoft.com/office/powerpoint/2010/main" val="162626872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1302</TotalTime>
  <Words>804</Words>
  <Application>Microsoft Office PowerPoint</Application>
  <PresentationFormat>Widescreen</PresentationFormat>
  <Paragraphs>50</Paragraphs>
  <Slides>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Calibri</vt:lpstr>
      <vt:lpstr>Calibri Light</vt:lpstr>
      <vt:lpstr>Times New Roman</vt:lpstr>
      <vt:lpstr>Office Theme</vt:lpstr>
      <vt:lpstr>PowerPoint Presentation</vt:lpstr>
      <vt:lpstr>PowerPoint Presentation</vt:lpstr>
      <vt:lpstr>PowerPoint Presentation</vt:lpstr>
      <vt:lpstr>Cases Considered</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 blewitt</dc:creator>
  <cp:lastModifiedBy>Louis W. Rose</cp:lastModifiedBy>
  <cp:revision>17</cp:revision>
  <dcterms:created xsi:type="dcterms:W3CDTF">2021-09-16T19:28:42Z</dcterms:created>
  <dcterms:modified xsi:type="dcterms:W3CDTF">2021-09-20T01:54:31Z</dcterms:modified>
</cp:coreProperties>
</file>