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2" r:id="rId2"/>
    <p:sldId id="256" r:id="rId3"/>
    <p:sldId id="280" r:id="rId4"/>
    <p:sldId id="278" r:id="rId5"/>
    <p:sldId id="257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F552F-0911-4E57-8984-8940F0B3D995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599D6-4F5C-4DA2-A2B6-D1EB0D2CF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7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277C-DF26-4DF9-A5D5-3858A7F05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96AFE-18F4-46F8-A575-5BE728CB9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80753-370B-42EA-B6E6-833A4654B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E9BC1-1B69-4ECA-9C02-D8EFE886B64A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B4154-A73A-4EAD-9AE3-95F6144B0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5FC78-06C9-4B06-B087-13C0C263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6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F4690-82B7-43B2-960E-D8DA9284A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F09C5-479A-4C62-855A-25A6934AA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83D0B-E916-4D26-AD33-DABED8B1B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61E3-616F-4633-AB6C-04D48FBA873E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3A096-CFC8-4CD1-ABB1-105BFCF04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99265-CBB7-44A5-B1CA-B477BC25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2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0CF89-D3A7-49C4-A900-ED7CBF6C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5B9C1-BEC2-4181-96A1-C734FB0AF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1131E-05B6-405D-80C6-5C6DCA1F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3189-6501-497F-A9CF-F53A248B4414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761C5-7F0F-4767-B864-6BEDC102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F949D-0F01-426C-990B-FDFED875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74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ED84B-9B47-45B6-A42D-E166DB878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7861D-D035-4AB6-B90D-D26C1358C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1A91E-C18B-45B4-93C2-6BAF5206C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E552CA-E5CE-46EB-886F-1396F92EB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99982-FCD4-49A6-9FED-6C4608D1BEA9}" type="datetime1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88E97-5A5F-48B6-9D3A-CDEED58E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FB851-E916-4C6A-82A8-9E72B6173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8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4EDB7-3FF8-47B9-8E77-51A737288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0881E-AC99-4C52-A25F-B7DFD919F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035B-DBA7-4691-8EE1-93099FE41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F801DF-8D2C-474C-896A-AAD398E81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0EAA3-359A-4331-85F9-73639ABD1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D21386-5049-474B-A395-4C84AD9E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D6358-5981-4A3F-98CE-C598F73126EE}" type="datetime1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91AA5F-DC19-4B5F-8909-BB2C7009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06B1C3-A9E9-44FE-83F7-A97411942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0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D74BF-DFF7-4A1A-8E00-7F14D569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EA3ED2-E13A-452C-8F95-7DAA88EAD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0C9F-D4CA-4FD7-B612-71242789E944}" type="datetime1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B9F8D2-C6C7-4CD3-89F0-3D1DB1E08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C2F2D-4E32-404C-8E03-4DB04E16B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51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FF27F3-BD72-4529-9A54-26914762E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0C116-782C-4C46-831D-6F8F1BC6C229}" type="datetime1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6F6DA-F806-4E55-8CCA-975141899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2B3FF-095F-4B18-9255-C03AF5470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7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A12E0-2B62-493D-9F4B-E2BB1B06E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26CC1-3FF7-46D6-B40C-64645FC7C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F4FC6-3556-493A-B7A7-624D78891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94DCF-0E3B-41F6-BBA5-E2B39698D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C4D09-E542-492A-9D4E-B287F938E28D}" type="datetime1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4E8C4-04AD-4D97-AFE0-BDCB9D7E0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4774D-152B-4851-9947-D00F1ABE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08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7C21-CEC1-42D3-8A03-5E5540EE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C453F7-BB9F-4ABF-BA05-BEE305FFBE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6161A-22AF-496D-A712-913C1CCCB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FEF83C-1023-4850-845C-DDA77A0A1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7CF79-5006-4251-99A5-2F4FC99E162E}" type="datetime1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4B5D2-2B11-4ECA-8A7D-88B2EBF19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7A0C6-9AB8-4242-8D2E-F9B2FBAC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0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1EB6-059D-466E-960B-A418E8E4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BF6A0A-4414-4299-B136-D96D4EE4C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372DE-8572-4A10-9584-C446BD620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828-BE64-485D-B948-FD206126B7B5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73C5C-6D35-43B6-B701-7C66B1AA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12AB1-8570-44AE-BF79-CF289EB1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1CC454-CC91-48E3-B3AD-6189E7D6B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EC6ED9-AC46-4E66-B83F-68A57CA9A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6F558-6EE4-46BB-BC12-988C0948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7BB0-D20F-48E3-8552-D9F92CF01547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33E93-3860-4677-BB26-F66C3FFC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C3424-8DFF-4232-B451-FAB6F888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1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081998-63E7-4059-A74C-94D0928B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011C4-141A-4C2B-BD9C-D5C7E8922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0DB78-4721-42C2-A0DF-B0DE6D70C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D229A-B08A-4166-98E7-E5B378DD26E6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F4D78-9B61-44AD-A716-86A134784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70B1A-CA97-4D7A-A464-5242C573E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C19DE-68C0-4D59-92E1-0CE736D91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8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28C440-6DF4-4808-9AC9-F609DC7D533B}"/>
              </a:ext>
            </a:extLst>
          </p:cNvPr>
          <p:cNvSpPr txBox="1"/>
          <p:nvPr/>
        </p:nvSpPr>
        <p:spPr>
          <a:xfrm>
            <a:off x="648070" y="1982450"/>
            <a:ext cx="111059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WEG Proposed Changes to Definition of "PTE"</a:t>
            </a:r>
            <a:endParaRPr lang="en-US" sz="4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89DB62-4515-484C-B965-BC698FB34778}"/>
              </a:ext>
            </a:extLst>
          </p:cNvPr>
          <p:cNvSpPr txBox="1"/>
          <p:nvPr/>
        </p:nvSpPr>
        <p:spPr>
          <a:xfrm>
            <a:off x="2807562" y="3754332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Doug N. Blewitt</a:t>
            </a:r>
          </a:p>
          <a:p>
            <a:pPr algn="ctr"/>
            <a:r>
              <a:rPr lang="en-US" dirty="0"/>
              <a:t>Certified Consulting Meteorologist</a:t>
            </a:r>
          </a:p>
          <a:p>
            <a:pPr algn="ctr"/>
            <a:r>
              <a:rPr lang="en-US" dirty="0"/>
              <a:t>Air Quality Resource Management (AQRM)</a:t>
            </a:r>
          </a:p>
          <a:p>
            <a:pPr algn="ctr"/>
            <a:r>
              <a:rPr lang="en-US" dirty="0"/>
              <a:t>September 15, 2021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9C9A3-EAE2-4298-B4B0-57392882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FAF8-F920-440F-85D7-9E53BA048C2F}" type="datetime1">
              <a:rPr lang="en-US" smtClean="0"/>
              <a:t>9/19/2021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A1D6F-42D0-4AB3-92EE-AA29AD011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04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F88AB9-5E47-4B28-94BC-35ADCE5D21DF}"/>
              </a:ext>
            </a:extLst>
          </p:cNvPr>
          <p:cNvSpPr txBox="1"/>
          <p:nvPr/>
        </p:nvSpPr>
        <p:spPr>
          <a:xfrm>
            <a:off x="506027" y="1358282"/>
            <a:ext cx="11200660" cy="96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Potential to emit” is the maximum capacity of a stationary source to emit under its physical and operational design.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B10A35-8832-4E9D-8EAD-8BDC6766E09F}"/>
              </a:ext>
            </a:extLst>
          </p:cNvPr>
          <p:cNvSpPr txBox="1"/>
          <p:nvPr/>
        </p:nvSpPr>
        <p:spPr>
          <a:xfrm>
            <a:off x="2308193" y="541538"/>
            <a:ext cx="6029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Application of Potential to Emit for Oil and Gas 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5C3EF-D780-4C2C-868F-385C31CA7055}"/>
              </a:ext>
            </a:extLst>
          </p:cNvPr>
          <p:cNvSpPr txBox="1"/>
          <p:nvPr/>
        </p:nvSpPr>
        <p:spPr>
          <a:xfrm>
            <a:off x="506027" y="1158242"/>
            <a:ext cx="3735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EPA Definition of Potential to Emit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849369-CEA7-4E8E-83E4-E19FCCBE4882}"/>
              </a:ext>
            </a:extLst>
          </p:cNvPr>
          <p:cNvSpPr txBox="1"/>
          <p:nvPr/>
        </p:nvSpPr>
        <p:spPr>
          <a:xfrm>
            <a:off x="844775" y="2518650"/>
            <a:ext cx="1086191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600"/>
              </a:spcBef>
            </a:pPr>
            <a:r>
              <a:rPr lang="en-US" sz="2400" dirty="0"/>
              <a:t>For oil and gas wells the application of Potential to Emit (PTE) is problematic</a:t>
            </a:r>
          </a:p>
          <a:p>
            <a:pPr marL="285750" indent="-285750">
              <a:lnSpc>
                <a:spcPts val="2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Many emission sources associated with oil and gas wells are directly related to production rate</a:t>
            </a:r>
          </a:p>
          <a:p>
            <a:pPr marL="285750" indent="-285750">
              <a:lnSpc>
                <a:spcPts val="2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Production rate is not determined by design (rather by reservoir properties) and production rate decreases over time – thus for some sources emissions will decrease over time</a:t>
            </a:r>
          </a:p>
          <a:p>
            <a:pPr marL="285750" indent="-285750">
              <a:lnSpc>
                <a:spcPts val="2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The definition of PTE is applicable to stationary sources implying a single location</a:t>
            </a:r>
          </a:p>
          <a:p>
            <a:pPr marL="285750" indent="-285750">
              <a:lnSpc>
                <a:spcPts val="2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Because of decline after the first year of production, it is impossible to have emissions equal to the original level of PTE and thus PTE will be moot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5174D-D6E4-4D7F-BD26-35C60B5F9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CF5BD-B40E-4E0E-BEA3-0CD0B36F8015}" type="datetime1">
              <a:rPr lang="en-US" smtClean="0"/>
              <a:t>9/19/2021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CE38A0-8410-48CD-80C2-816F0C2C8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61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82019-5AFC-4D86-845B-105254A7D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WEG Suggests Drilling and Fracking Emissions Be Included in PTE Determination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EEAAD-F8B6-4F09-8219-8FD5E9C91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ts val="2880"/>
              </a:lnSpc>
              <a:spcBef>
                <a:spcPts val="600"/>
              </a:spcBef>
            </a:pPr>
            <a:r>
              <a:rPr lang="en-US" sz="2400" dirty="0"/>
              <a:t>Drilling and fracking engines are not stationary sources and emissions are regulated by EPA through Non-Road Engine Regulations which utilize prescribed control requirements</a:t>
            </a:r>
          </a:p>
          <a:p>
            <a:pPr>
              <a:lnSpc>
                <a:spcPts val="2880"/>
              </a:lnSpc>
              <a:spcBef>
                <a:spcPts val="600"/>
              </a:spcBef>
            </a:pPr>
            <a:r>
              <a:rPr lang="en-US" sz="2400" dirty="0"/>
              <a:t>Drilling and fracking engines are temporary emission sources at a specific well site and are only utilized for 2-3 months and then moved to a new location</a:t>
            </a:r>
          </a:p>
          <a:p>
            <a:pPr lvl="1">
              <a:lnSpc>
                <a:spcPts val="2880"/>
              </a:lnSpc>
              <a:spcBef>
                <a:spcPts val="600"/>
              </a:spcBef>
            </a:pPr>
            <a:r>
              <a:rPr lang="en-US" sz="2000" dirty="0"/>
              <a:t> Drilling and fracking engine emissions would be spread over an entire year in any PTE calculation)</a:t>
            </a:r>
          </a:p>
          <a:p>
            <a:pPr>
              <a:lnSpc>
                <a:spcPts val="2880"/>
              </a:lnSpc>
              <a:spcBef>
                <a:spcPts val="600"/>
              </a:spcBef>
            </a:pPr>
            <a:r>
              <a:rPr lang="en-US" sz="2400" dirty="0"/>
              <a:t>After completion of a well the engines are moved to a new well location where the new well drilling and fracking emissions would be reset to 0    </a:t>
            </a:r>
          </a:p>
          <a:p>
            <a:pPr>
              <a:lnSpc>
                <a:spcPts val="2880"/>
              </a:lnSpc>
              <a:spcBef>
                <a:spcPts val="600"/>
              </a:spcBef>
            </a:pPr>
            <a:r>
              <a:rPr lang="en-US" sz="2400" dirty="0"/>
              <a:t> Emissions from drilling and fracking engines are included in regional air quality modeling analyses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1E81F-EFB2-44DA-9346-0F58865F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3AAFC-23F3-4E72-B676-C4E1E420212D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D1B43-A7C1-4940-9858-2B5F08488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53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319CADA-5BD1-4A27-BC15-48218DE7626E}"/>
              </a:ext>
            </a:extLst>
          </p:cNvPr>
          <p:cNvSpPr txBox="1"/>
          <p:nvPr/>
        </p:nvSpPr>
        <p:spPr>
          <a:xfrm>
            <a:off x="6076950" y="1474052"/>
            <a:ext cx="609660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wells are drilled in a basin to replace declining </a:t>
            </a:r>
          </a:p>
          <a:p>
            <a:r>
              <a:rPr lang="en-US" dirty="0"/>
              <a:t>      production in existing wells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Emissions from sources which are dependent on production </a:t>
            </a:r>
          </a:p>
          <a:p>
            <a:r>
              <a:rPr lang="en-US" dirty="0"/>
              <a:t>      rate will be reduced as production declines (compressors,</a:t>
            </a:r>
          </a:p>
          <a:p>
            <a:r>
              <a:rPr lang="en-US" dirty="0"/>
              <a:t>      </a:t>
            </a:r>
            <a:r>
              <a:rPr lang="en-US" dirty="0" err="1"/>
              <a:t>dehys</a:t>
            </a:r>
            <a:r>
              <a:rPr lang="en-US" dirty="0"/>
              <a:t>, tank emissions, liquid unloading, etc.)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FD702-6F56-47B9-AFB7-3A3C10B20B04}"/>
              </a:ext>
            </a:extLst>
          </p:cNvPr>
          <p:cNvSpPr txBox="1"/>
          <p:nvPr/>
        </p:nvSpPr>
        <p:spPr>
          <a:xfrm>
            <a:off x="1990725" y="206053"/>
            <a:ext cx="3446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Example of Production Decline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D5DFD3-4FDF-4602-8746-F962B63CA104}"/>
              </a:ext>
            </a:extLst>
          </p:cNvPr>
          <p:cNvSpPr txBox="1"/>
          <p:nvPr/>
        </p:nvSpPr>
        <p:spPr>
          <a:xfrm>
            <a:off x="6096000" y="4387492"/>
            <a:ext cx="6115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Source:  2020, D.N. Blewitt, Technical Review of the Farmington Mancos-Gallup Draft Resource Management Plan Amendment and Environmental Impact Statement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75806-82CD-4B16-B84B-F8C2A4E62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73" y="606163"/>
            <a:ext cx="4207298" cy="21606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09C3E4-3C4A-409D-A687-F3E8A2BC0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092" y="2698946"/>
            <a:ext cx="4589894" cy="27844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001EC2-B827-4805-8492-E4828A24F92E}"/>
              </a:ext>
            </a:extLst>
          </p:cNvPr>
          <p:cNvSpPr txBox="1"/>
          <p:nvPr/>
        </p:nvSpPr>
        <p:spPr>
          <a:xfrm>
            <a:off x="218189" y="5383948"/>
            <a:ext cx="121002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decline curve for a single well indicates a 20 percent drop in production over the first year and a 50 percent drop in production over the second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Cumulative basin production depends on the rate of development for new wells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cumulative plot indicates that for a development rate of 200 wells per year, after 9 years cumulative basin production is approximately 300,000,000 MCF/yr</a:t>
            </a:r>
          </a:p>
          <a:p>
            <a:r>
              <a:rPr lang="en-US" sz="1400" dirty="0"/>
              <a:t>        and for the non decline case cumulative production is erroneously estimated to be 1,000,000,000 MCF/yr.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2FC8B8-F468-4330-BA21-EA7C89D97936}"/>
              </a:ext>
            </a:extLst>
          </p:cNvPr>
          <p:cNvSpPr txBox="1"/>
          <p:nvPr/>
        </p:nvSpPr>
        <p:spPr>
          <a:xfrm>
            <a:off x="6096000" y="6525087"/>
            <a:ext cx="23031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From IPAMS Exhibit 8, page 21/33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5DB259-F327-4EFB-9A61-FFAB8686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0A1-8908-43A0-8010-4965AB3B13AA}" type="datetime1">
              <a:rPr lang="en-US" smtClean="0"/>
              <a:t>9/19/2021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4ACBA2-DF8C-414A-ACEA-19B463D4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4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2E5CC1-7AD6-44E5-A420-A39FF67F0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41" y="516370"/>
            <a:ext cx="7081183" cy="4893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8F8650-4827-4A6E-B305-AB3B497D96C9}"/>
              </a:ext>
            </a:extLst>
          </p:cNvPr>
          <p:cNvSpPr txBox="1"/>
          <p:nvPr/>
        </p:nvSpPr>
        <p:spPr>
          <a:xfrm>
            <a:off x="1313232" y="5494242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Source:  2020, D.N. Blewitt, Technical Review of the Farmington Mancos-Gallup Draft Resource Management Plan Amendment and Environmental Impact Statement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6F8B82-9BD9-462E-9B12-3E11DF055406}"/>
              </a:ext>
            </a:extLst>
          </p:cNvPr>
          <p:cNvSpPr txBox="1"/>
          <p:nvPr/>
        </p:nvSpPr>
        <p:spPr>
          <a:xfrm>
            <a:off x="7547778" y="2701732"/>
            <a:ext cx="4542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Difference between no decline case and with decline case in 2028 is </a:t>
            </a:r>
          </a:p>
          <a:p>
            <a:r>
              <a:rPr lang="en-US" sz="1200" dirty="0"/>
              <a:t>800 tons/yr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B216CE-7DCD-4273-8777-85EDE2D44F38}"/>
              </a:ext>
            </a:extLst>
          </p:cNvPr>
          <p:cNvSpPr txBox="1"/>
          <p:nvPr/>
        </p:nvSpPr>
        <p:spPr>
          <a:xfrm>
            <a:off x="5166804" y="6285390"/>
            <a:ext cx="19661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From IPAMS Exhibit 8, 23/33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DA5AE-1C53-4B8D-997D-F187B1EB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67E0-23F9-4A40-A989-049DAC9BE8E4}" type="datetime1">
              <a:rPr lang="en-US" smtClean="0"/>
              <a:t>9/19/2021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086A6-83F2-480A-8838-1FF3274F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87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C74D7-CC4F-48DF-8BE2-CB7C0BB8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66568-3899-4B0D-9A10-4BB782BCC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00"/>
              </a:lnSpc>
            </a:pPr>
            <a:r>
              <a:rPr lang="en-US" dirty="0"/>
              <a:t>The determinization of PTE for oil and gas wells is complicated because of production decline</a:t>
            </a:r>
          </a:p>
          <a:p>
            <a:pPr>
              <a:lnSpc>
                <a:spcPts val="3300"/>
              </a:lnSpc>
            </a:pPr>
            <a:r>
              <a:rPr lang="en-US" dirty="0"/>
              <a:t>The inclusion of drilling and fracking engines into PTE calculations is not appropriate since these engines are non-road sources that are temporary in nature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A6438-5D86-4F9B-A37E-F2DA2B187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0519-2253-465A-99EE-91B1D92F3670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E1E2F9-EE13-4943-9C02-B6600159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C19DE-68C0-4D59-92E1-0CE736D91E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36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556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WEG Suggests Drilling and Fracking Emissions Be Included in PTE Determination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blewitt</dc:creator>
  <cp:lastModifiedBy>Louis W. Rose</cp:lastModifiedBy>
  <cp:revision>9</cp:revision>
  <dcterms:created xsi:type="dcterms:W3CDTF">2021-09-16T16:59:18Z</dcterms:created>
  <dcterms:modified xsi:type="dcterms:W3CDTF">2021-09-20T01:51:34Z</dcterms:modified>
</cp:coreProperties>
</file>