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60" r:id="rId5"/>
    <p:sldId id="261" r:id="rId6"/>
    <p:sldId id="258" r:id="rId7"/>
    <p:sldId id="259" r:id="rId8"/>
    <p:sldId id="26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52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232" y="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2C721-81C3-4110-A73F-E057D4C7B90D}" type="datetimeFigureOut">
              <a:rPr lang="en-US" smtClean="0"/>
              <a:t>9/21/21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60D6-6ED2-4787-9A40-A54AB785F8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537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2C721-81C3-4110-A73F-E057D4C7B90D}" type="datetimeFigureOut">
              <a:rPr lang="en-US" smtClean="0"/>
              <a:t>9/21/21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60D6-6ED2-4787-9A40-A54AB785F8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9128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2C721-81C3-4110-A73F-E057D4C7B90D}" type="datetimeFigureOut">
              <a:rPr lang="en-US" smtClean="0"/>
              <a:t>9/21/21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60D6-6ED2-4787-9A40-A54AB785F8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0216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2C721-81C3-4110-A73F-E057D4C7B90D}" type="datetimeFigureOut">
              <a:rPr lang="en-US" smtClean="0"/>
              <a:t>9/21/21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60D6-6ED2-4787-9A40-A54AB785F8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749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2C721-81C3-4110-A73F-E057D4C7B90D}" type="datetimeFigureOut">
              <a:rPr lang="en-US" smtClean="0"/>
              <a:t>9/21/21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60D6-6ED2-4787-9A40-A54AB785F8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612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2C721-81C3-4110-A73F-E057D4C7B90D}" type="datetimeFigureOut">
              <a:rPr lang="en-US" smtClean="0"/>
              <a:t>9/21/21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60D6-6ED2-4787-9A40-A54AB785F8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40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2C721-81C3-4110-A73F-E057D4C7B90D}" type="datetimeFigureOut">
              <a:rPr lang="en-US" smtClean="0"/>
              <a:t>9/21/21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60D6-6ED2-4787-9A40-A54AB785F8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0484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2C721-81C3-4110-A73F-E057D4C7B90D}" type="datetimeFigureOut">
              <a:rPr lang="en-US" smtClean="0"/>
              <a:t>9/21/21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60D6-6ED2-4787-9A40-A54AB785F8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359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2C721-81C3-4110-A73F-E057D4C7B90D}" type="datetimeFigureOut">
              <a:rPr lang="en-US" smtClean="0"/>
              <a:t>9/21/21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60D6-6ED2-4787-9A40-A54AB785F8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967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2C721-81C3-4110-A73F-E057D4C7B90D}" type="datetimeFigureOut">
              <a:rPr lang="en-US" smtClean="0"/>
              <a:t>9/21/21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60D6-6ED2-4787-9A40-A54AB785F8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14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2C721-81C3-4110-A73F-E057D4C7B90D}" type="datetimeFigureOut">
              <a:rPr lang="en-US" smtClean="0"/>
              <a:t>9/21/21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60D6-6ED2-4787-9A40-A54AB785F8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272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2C721-81C3-4110-A73F-E057D4C7B90D}" type="datetimeFigureOut">
              <a:rPr lang="en-US" smtClean="0"/>
              <a:t>9/21/21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2A60D6-6ED2-4787-9A40-A54AB785F8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328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Comments on Modeling of Ozone from Oil and Gas Production Emissions in New Mexico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281306"/>
            <a:ext cx="9144000" cy="1655762"/>
          </a:xfrm>
        </p:spPr>
        <p:txBody>
          <a:bodyPr/>
          <a:lstStyle/>
          <a:p>
            <a:r>
              <a:rPr lang="en-US" dirty="0"/>
              <a:t>Tammy M. Thompson</a:t>
            </a:r>
          </a:p>
          <a:p>
            <a:r>
              <a:rPr lang="en-US" dirty="0"/>
              <a:t>Senior Air Quality Scientist, Environmental Defense Fund</a:t>
            </a:r>
          </a:p>
          <a:p>
            <a:r>
              <a:rPr lang="en-US" dirty="0"/>
              <a:t>September 22, 2021</a:t>
            </a:r>
          </a:p>
        </p:txBody>
      </p:sp>
    </p:spTree>
    <p:extLst>
      <p:ext uri="{BB962C8B-B14F-4D97-AF65-F5344CB8AC3E}">
        <p14:creationId xmlns:p14="http://schemas.microsoft.com/office/powerpoint/2010/main" val="33312076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37991"/>
          </a:xfrm>
        </p:spPr>
        <p:txBody>
          <a:bodyPr/>
          <a:lstStyle/>
          <a:p>
            <a:pPr algn="ctr"/>
            <a:r>
              <a:rPr lang="en-US" dirty="0"/>
              <a:t>Ozone VOC Sensitivity is often highest in areas of relatively higher ozone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are most interested in areas with high ozone concentrations, and especially areas that overlap with O&amp;G regions, so let’s talk about the NOx/VOC sensitivity of those areas, not the state “on average”</a:t>
            </a:r>
          </a:p>
          <a:p>
            <a:r>
              <a:rPr lang="en-US" dirty="0"/>
              <a:t>The modeling (NMED Exhibit 17, pp 158 – 184) shows, on high ozone days, </a:t>
            </a:r>
            <a:r>
              <a:rPr lang="en-US" b="1" dirty="0"/>
              <a:t>the areas with highest MDA8 ozone are often co-located with the highest VOC sensitivity.</a:t>
            </a:r>
          </a:p>
        </p:txBody>
      </p:sp>
    </p:spTree>
    <p:extLst>
      <p:ext uri="{BB962C8B-B14F-4D97-AF65-F5344CB8AC3E}">
        <p14:creationId xmlns:p14="http://schemas.microsoft.com/office/powerpoint/2010/main" val="1669244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37991"/>
          </a:xfrm>
        </p:spPr>
        <p:txBody>
          <a:bodyPr/>
          <a:lstStyle/>
          <a:p>
            <a:pPr algn="ctr"/>
            <a:r>
              <a:rPr lang="en-US" dirty="0"/>
              <a:t>Location of modeled Oil and Gas emissions:</a:t>
            </a:r>
            <a:br>
              <a:rPr lang="en-US" dirty="0"/>
            </a:br>
            <a:r>
              <a:rPr lang="en-US" dirty="0"/>
              <a:t>NMED Exhibit 16 pp 52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1217" y="1485990"/>
            <a:ext cx="5362965" cy="6370271"/>
          </a:xfrm>
        </p:spPr>
      </p:pic>
    </p:spTree>
    <p:extLst>
      <p:ext uri="{BB962C8B-B14F-4D97-AF65-F5344CB8AC3E}">
        <p14:creationId xmlns:p14="http://schemas.microsoft.com/office/powerpoint/2010/main" val="39100969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The San Juan region shows both high contribution of NM emissions to ozone (left) and high VOC sensitivity (right) </a:t>
            </a:r>
            <a:br>
              <a:rPr lang="en-US" dirty="0"/>
            </a:br>
            <a:r>
              <a:rPr lang="en-US" dirty="0"/>
              <a:t>May 26, 2014 (pp 163)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8953" y="2355894"/>
            <a:ext cx="4029681" cy="35831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8862" y="2355893"/>
            <a:ext cx="4029681" cy="358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8143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Southeast NM shows both high contribution of NM emissions to ozone (left) and higher VOC sensitivity (right) </a:t>
            </a:r>
            <a:br>
              <a:rPr lang="en-US" dirty="0"/>
            </a:br>
            <a:r>
              <a:rPr lang="en-US" dirty="0"/>
              <a:t>May 28, 2014 (pp 164)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6519" y="2260830"/>
            <a:ext cx="4029681" cy="37732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0485" y="2260830"/>
            <a:ext cx="4029681" cy="3751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8112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The San Juan region shows both high contribution of NM emissions to ozone (left) and high VOC sensitivity (right) </a:t>
            </a:r>
            <a:br>
              <a:rPr lang="en-US" dirty="0"/>
            </a:br>
            <a:r>
              <a:rPr lang="en-US" dirty="0"/>
              <a:t>June 5, 2014 (pp 166)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457" y="2143268"/>
            <a:ext cx="4295503" cy="402215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9624" y="2143268"/>
            <a:ext cx="4245428" cy="3952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9688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25466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The San Juan region shows both high contribution of NM emissions to ozone (left) and high VOC sensitivity (right) </a:t>
            </a:r>
            <a:br>
              <a:rPr lang="en-US" dirty="0"/>
            </a:br>
            <a:r>
              <a:rPr lang="en-US" dirty="0"/>
              <a:t>July 12, 2014 (pp 167)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9765" y="2131233"/>
            <a:ext cx="4029681" cy="369281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3993" y="2131232"/>
            <a:ext cx="4029681" cy="3692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0060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37991"/>
          </a:xfrm>
        </p:spPr>
        <p:txBody>
          <a:bodyPr/>
          <a:lstStyle/>
          <a:p>
            <a:pPr algn="ctr"/>
            <a:r>
              <a:rPr lang="en-US" dirty="0"/>
              <a:t>VOC emissions from Oil &amp; Gas Production will produce ozone </a:t>
            </a:r>
            <a:r>
              <a:rPr lang="en-US" b="1" dirty="0"/>
              <a:t>SOMEWHERE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Often, especially in the San Juan region, ozone production from VOCs will occur locally</a:t>
            </a:r>
          </a:p>
          <a:p>
            <a:r>
              <a:rPr lang="en-US" dirty="0"/>
              <a:t>And further downwind, VOC emissions from New Mexico Oil and Gas production will increase background ozone concentrations for everyone (in the </a:t>
            </a:r>
            <a:r>
              <a:rPr lang="en-US"/>
              <a:t>Northern Hemisphere).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6898659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311</Words>
  <Application>Microsoft Macintosh PowerPoint</Application>
  <PresentationFormat>Widescreen</PresentationFormat>
  <Paragraphs>15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Comments on Modeling of Ozone from Oil and Gas Production Emissions in New Mexico</vt:lpstr>
      <vt:lpstr>Ozone VOC Sensitivity is often highest in areas of relatively higher ozone</vt:lpstr>
      <vt:lpstr>Location of modeled Oil and Gas emissions: NMED Exhibit 16 pp 52</vt:lpstr>
      <vt:lpstr>The San Juan region shows both high contribution of NM emissions to ozone (left) and high VOC sensitivity (right)  May 26, 2014 (pp 163)</vt:lpstr>
      <vt:lpstr>Southeast NM shows both high contribution of NM emissions to ozone (left) and higher VOC sensitivity (right)  May 28, 2014 (pp 164)</vt:lpstr>
      <vt:lpstr>The San Juan region shows both high contribution of NM emissions to ozone (left) and high VOC sensitivity (right)  June 5, 2014 (pp 166)</vt:lpstr>
      <vt:lpstr>The San Juan region shows both high contribution of NM emissions to ozone (left) and high VOC sensitivity (right)  July 12, 2014 (pp 167)</vt:lpstr>
      <vt:lpstr>VOC emissions from Oil &amp; Gas Production will produce ozone SOMEWHERE</vt:lpstr>
    </vt:vector>
  </TitlesOfParts>
  <Company>Environmental Defense Fund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Comments on Modeling of Ozone from Oil and Gas Production Emissions in New Mexico</dc:title>
  <dc:creator>Tammy Thompson</dc:creator>
  <cp:lastModifiedBy>Elizabeth Paranhos</cp:lastModifiedBy>
  <cp:revision>13</cp:revision>
  <dcterms:created xsi:type="dcterms:W3CDTF">2021-09-22T00:44:24Z</dcterms:created>
  <dcterms:modified xsi:type="dcterms:W3CDTF">2021-09-22T03:42:37Z</dcterms:modified>
</cp:coreProperties>
</file>