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6"/>
  </p:notesMasterIdLst>
  <p:sldIdLst>
    <p:sldId id="613" r:id="rId5"/>
    <p:sldId id="644" r:id="rId6"/>
    <p:sldId id="798" r:id="rId7"/>
    <p:sldId id="859" r:id="rId8"/>
    <p:sldId id="362" r:id="rId9"/>
    <p:sldId id="854" r:id="rId10"/>
    <p:sldId id="855" r:id="rId11"/>
    <p:sldId id="856" r:id="rId12"/>
    <p:sldId id="857" r:id="rId13"/>
    <p:sldId id="858" r:id="rId14"/>
    <p:sldId id="807" r:id="rId15"/>
  </p:sldIdLst>
  <p:sldSz cx="9144000" cy="6858000" type="screen4x3"/>
  <p:notesSz cx="7023100" cy="9309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690E"/>
    <a:srgbClr val="0D2345"/>
    <a:srgbClr val="718C55"/>
    <a:srgbClr val="026773"/>
    <a:srgbClr val="F4F1E2"/>
    <a:srgbClr val="8F2B29"/>
    <a:srgbClr val="FFC859"/>
    <a:srgbClr val="FFFF33"/>
    <a:srgbClr val="90F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494A6C-744E-4AB9-8C5E-E9ED71829856}" v="28" dt="2024-09-04T22:59:31.4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29" autoAdjust="0"/>
    <p:restoredTop sz="95521" autoAdjust="0"/>
  </p:normalViewPr>
  <p:slideViewPr>
    <p:cSldViewPr snapToGrid="0">
      <p:cViewPr varScale="1">
        <p:scale>
          <a:sx n="111" d="100"/>
          <a:sy n="111" d="100"/>
        </p:scale>
        <p:origin x="2106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512878A-C084-3468-043E-4BECAF94E3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396DF8-B72F-CD9E-D363-BE9036EE4C9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182BA1E-096E-41DD-8C4D-65F84BE82BA8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20FE863-B5D1-329E-AC39-0D8958EEB1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5" tIns="46657" rIns="93315" bIns="4665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AFA15D4-49A6-69CF-9B2F-622F7BC869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15" tIns="46657" rIns="93315" bIns="4665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20F249-F05A-5E63-A121-0720105D39E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D9804F-6DAB-DA45-B890-4837EBEC2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15" tIns="46657" rIns="93315" bIns="46657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63E2925-B91B-491E-BFF2-D2FA1B5BA3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819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SWP is a </a:t>
            </a:r>
            <a:r>
              <a:rPr lang="en-US" i="1" dirty="0"/>
              <a:t>voluntary</a:t>
            </a:r>
            <a:r>
              <a:rPr lang="en-US" i="0" dirty="0"/>
              <a:t> process laid out by the Safe Drinking Water Act.</a:t>
            </a:r>
          </a:p>
          <a:p>
            <a:r>
              <a:rPr lang="en-US" i="0" dirty="0"/>
              <a:t>• Public water utilities are not out of compliance if they don’t have a SWP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11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Monitoring and public communication might also be considered separate components of the multi-barrier approach.</a:t>
            </a:r>
          </a:p>
          <a:p>
            <a:r>
              <a:rPr lang="en-US" dirty="0"/>
              <a:t>• SWP is a never-ending process – SWP Plans provide the most solid foundation for evaluating new risks to drinking water sources.</a:t>
            </a:r>
          </a:p>
          <a:p>
            <a:r>
              <a:rPr lang="en-US" dirty="0"/>
              <a:t>• The next part of this presentation describes how we develop Source Water Protection Assessments and Plans.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028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6053B-4268-4113-BA84-4A652EB4C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1E3BF8-C88B-0EEC-6CA9-08044688A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C57317-495A-084A-CC80-E8F4D78C9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Monitoring and public communication might also be considered separate components of the multi-barrier approach.</a:t>
            </a:r>
          </a:p>
          <a:p>
            <a:r>
              <a:rPr lang="en-US" dirty="0"/>
              <a:t>• SWP is a never-ending process – SWP Plans provide the most solid foundation for evaluating new risks to drinking water sources.</a:t>
            </a:r>
          </a:p>
          <a:p>
            <a:r>
              <a:rPr lang="en-US" dirty="0"/>
              <a:t>• The next part of this presentation describes how we develop Source Water Protection Assessments and Plans.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CC7534-7C05-0CCF-E5B4-1CA00E33E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63E2925-B91B-491E-BFF2-D2FA1B5BA317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27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1: Delineate SWP Areas around drinking water sources.</a:t>
            </a:r>
          </a:p>
          <a:p>
            <a:r>
              <a:rPr lang="en-US" dirty="0"/>
              <a:t>• This example is from Roswell, NM.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BCAEC-836F-4DD3-AFE1-056C42FBC59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602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4B811-36AF-C39F-C236-407EE8BA1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B798A7-3F9E-F90F-6D52-B9922F9ED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0E2768-4313-AF6C-65A9-0A1ED5813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2: Create an inventory of potential and, in some cases, actual sources of contamination to drinking water sources.</a:t>
            </a:r>
          </a:p>
          <a:p>
            <a:r>
              <a:rPr lang="en-US" dirty="0"/>
              <a:t>• Note the many individual PSOCs/ASOCs in these SWP Areas. A similar density may be expected for southern Doña Ana County.</a:t>
            </a:r>
          </a:p>
          <a:p>
            <a:r>
              <a:rPr lang="en-US" dirty="0"/>
              <a:t>	-Note also that what is not necessarily shown are </a:t>
            </a:r>
            <a:r>
              <a:rPr lang="en-US" i="1" dirty="0"/>
              <a:t>naturally occurring</a:t>
            </a:r>
            <a:r>
              <a:rPr lang="en-US" i="0" dirty="0"/>
              <a:t> contaminants. More on this at </a:t>
            </a:r>
            <a:r>
              <a:rPr lang="en-US" i="0"/>
              <a:t>the end.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CEE34-4CCC-3CA4-6FBD-A057945AE8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BCAEC-836F-4DD3-AFE1-056C42FBC59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450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B709E-A01B-FE1D-60CA-8D58642D8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EDD4F7-C05A-0643-C4B8-CD9F2C404B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402595-A766-8EB0-2A79-2F2AE47BAB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3: Determine and describe the risk that each individual PSOC/ASOC poses to a drinking water source.</a:t>
            </a:r>
          </a:p>
          <a:p>
            <a:r>
              <a:rPr lang="en-US" dirty="0"/>
              <a:t>• NMED uses a “risk matrix” approach developed for public water utilities in Colorado:</a:t>
            </a:r>
          </a:p>
          <a:p>
            <a:r>
              <a:rPr lang="en-US" dirty="0"/>
              <a:t>	-Probability of impact: How likely is it that a PSOC will impact a drinking water source?</a:t>
            </a:r>
          </a:p>
          <a:p>
            <a:r>
              <a:rPr lang="en-US" dirty="0"/>
              <a:t>	-Impact to PWS: If a PSOC does impact a source, how bad will it be?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40E297-FF63-154D-C067-518FB5AEC4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BCAEC-836F-4DD3-AFE1-056C42FBC59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73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5D152-6124-CA6B-4EB2-2E7842DB4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744787-3191-DC61-CA89-57DB1F91C4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F79269-CEB7-71A4-EB32-270C71758B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Step 4: Develop an Action Plan based on SWP Areas and PSOC/ASOC risk assessment (i.e., the Source Water Assessment phase).</a:t>
            </a:r>
          </a:p>
          <a:p>
            <a:r>
              <a:rPr lang="en-US" dirty="0"/>
              <a:t>• SWP Management Strategies often involve:</a:t>
            </a:r>
          </a:p>
          <a:p>
            <a:r>
              <a:rPr lang="en-US" dirty="0"/>
              <a:t>	-Regular and consistent communications between stakeholders</a:t>
            </a:r>
          </a:p>
          <a:p>
            <a:r>
              <a:rPr lang="en-US" dirty="0"/>
              <a:t>	-Connecting utilities to funding sources to address source water threats</a:t>
            </a:r>
          </a:p>
          <a:p>
            <a:r>
              <a:rPr lang="en-US" dirty="0"/>
              <a:t>• Other recommended strategies could include municipal or county SWP ordinances.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6846F7-9E1E-FF2F-95A2-4FA02579B8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BCAEC-836F-4DD3-AFE1-056C42FBC59D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478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938F0-B740-1F56-9F8B-28F7886CD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BF82B6-9D10-A98E-75DA-980E90ADF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259169-593C-0ED5-4C31-3FE8DD08AB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Community members and advocates have a major seat at the table.</a:t>
            </a:r>
          </a:p>
          <a:p>
            <a:r>
              <a:rPr lang="en-US" dirty="0"/>
              <a:t>• SWP Committee participation is either through:</a:t>
            </a:r>
          </a:p>
          <a:p>
            <a:r>
              <a:rPr lang="en-US" dirty="0"/>
              <a:t>	-Direct attendance and feedback throughout SWP Plan development</a:t>
            </a:r>
          </a:p>
          <a:p>
            <a:r>
              <a:rPr lang="en-US" dirty="0"/>
              <a:t>		• Most effective is to have a community advocacy group in this case; and/or</a:t>
            </a:r>
          </a:p>
          <a:p>
            <a:r>
              <a:rPr lang="en-US" dirty="0"/>
              <a:t>	-Public participation and feedback at meetings such as this.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B5B8A-215E-695F-1E54-C7ABCE8B7D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BCAEC-836F-4DD3-AFE1-056C42FBC59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785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27DE1-09A3-65FA-C46A-034DA09FF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53C9CE-F38E-B4EA-13D7-9163AA6931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FCA2CF-CF62-4E01-7262-A62F4BCF0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Star shows our location this evening.</a:t>
            </a:r>
          </a:p>
          <a:p>
            <a:r>
              <a:rPr lang="en-US" dirty="0"/>
              <a:t>• Project area extends to but does not include Anthony because their utility (and most others up to Las Cruces) already has a SWP Plan.</a:t>
            </a:r>
          </a:p>
          <a:p>
            <a:r>
              <a:rPr lang="en-US" dirty="0"/>
              <a:t>• Arsenic is a naturally occurring contaminant with the following management strategies: monitoring, mapping/modelling groundwater quality, treatment, and/or new source(s).</a:t>
            </a:r>
          </a:p>
          <a:p>
            <a:r>
              <a:rPr lang="en-US" dirty="0"/>
              <a:t>• NMED and utilities are still early in the SWP process – there is plenty of time for engagement and feedback.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9E6620-57A8-B41F-8B75-1F52A9EF2D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DBCAEC-836F-4DD3-AFE1-056C42FBC59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83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43000" y="152400"/>
            <a:ext cx="7772400" cy="838200"/>
          </a:xfrm>
        </p:spPr>
        <p:txBody>
          <a:bodyPr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New Mexico Environment Department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1047255" y="1371600"/>
            <a:ext cx="7049489" cy="15372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noProof="0"/>
              <a:t>Presentation Title</a:t>
            </a:r>
          </a:p>
          <a:p>
            <a:pPr lvl="0"/>
            <a:r>
              <a:rPr lang="en-US" noProof="0"/>
              <a:t>Presenter Name(s), Title(s)</a:t>
            </a:r>
          </a:p>
          <a:p>
            <a:pPr lvl="0"/>
            <a:r>
              <a:rPr lang="en-US" noProof="0"/>
              <a:t>Presentation Date</a:t>
            </a:r>
          </a:p>
        </p:txBody>
      </p:sp>
    </p:spTree>
    <p:extLst>
      <p:ext uri="{BB962C8B-B14F-4D97-AF65-F5344CB8AC3E}">
        <p14:creationId xmlns:p14="http://schemas.microsoft.com/office/powerpoint/2010/main" val="2325107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1"/>
          <p:cNvSpPr>
            <a:spLocks noGrp="1"/>
          </p:cNvSpPr>
          <p:nvPr>
            <p:ph type="title"/>
          </p:nvPr>
        </p:nvSpPr>
        <p:spPr>
          <a:xfrm>
            <a:off x="1143000" y="76200"/>
            <a:ext cx="7848600" cy="990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7653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43AA1B-15A2-121E-365B-9B9024E7B1EE}"/>
              </a:ext>
            </a:extLst>
          </p:cNvPr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noFill/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F81E21-DC6A-BFE2-FE03-328B5DB9513A}"/>
              </a:ext>
            </a:extLst>
          </p:cNvPr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rgbClr val="718C5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  <a:solidFill>
            <a:srgbClr val="026773"/>
          </a:solidFill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12">
            <a:extLst>
              <a:ext uri="{FF2B5EF4-FFF2-40B4-BE49-F238E27FC236}">
                <a16:creationId xmlns:a16="http://schemas.microsoft.com/office/drawing/2014/main" id="{23249DAF-CC9A-4C4C-79E9-6A7190F7026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1752600"/>
            <a:ext cx="1295400" cy="701675"/>
          </a:xfrm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Oswald Medium" panose="00000600000000000000" pitchFamily="50" charset="0"/>
              </a:defRPr>
            </a:lvl1pPr>
          </a:lstStyle>
          <a:p>
            <a:pPr>
              <a:defRPr/>
            </a:pPr>
            <a:r>
              <a:rPr lang="en-US"/>
              <a:t>#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A62CA7-1C32-A29C-7B90-2C8B193EF818}"/>
              </a:ext>
            </a:extLst>
          </p:cNvPr>
          <p:cNvSpPr txBox="1">
            <a:spLocks/>
          </p:cNvSpPr>
          <p:nvPr userDrawn="1"/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defPPr>
              <a:defRPr lang="en-US"/>
            </a:defPPr>
            <a:lvl1pPr algn="ct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Lato Semibold" panose="020F0702020204030203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w Cen MT" panose="020B0602020104020603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0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447800"/>
            <a:ext cx="8153400" cy="51054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4509DAA-020A-41FE-D4CF-E27DB9601F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9F5B89-AE73-4BAA-92C9-1AC8FC83F5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82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7"/>
          </p:nvPr>
        </p:nvSpPr>
        <p:spPr>
          <a:xfrm>
            <a:off x="412899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7"/>
          <p:cNvSpPr>
            <a:spLocks noGrp="1"/>
          </p:cNvSpPr>
          <p:nvPr>
            <p:ph sz="quarter" idx="18"/>
          </p:nvPr>
        </p:nvSpPr>
        <p:spPr>
          <a:xfrm>
            <a:off x="5198193" y="1599265"/>
            <a:ext cx="3532908" cy="4562302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9">
            <a:extLst>
              <a:ext uri="{FF2B5EF4-FFF2-40B4-BE49-F238E27FC236}">
                <a16:creationId xmlns:a16="http://schemas.microsoft.com/office/drawing/2014/main" id="{8EDF449C-D81D-5582-974E-B0CF17A68EF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3D14B331-C8C3-4174-9750-65D5A81972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5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546980" y="1524000"/>
            <a:ext cx="3886200" cy="640080"/>
          </a:xfrm>
          <a:prstGeom prst="rect">
            <a:avLst/>
          </a:prstGeom>
          <a:solidFill>
            <a:srgbClr val="718C5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737980" y="1524000"/>
            <a:ext cx="3886200" cy="640080"/>
          </a:xfrm>
          <a:prstGeom prst="rect">
            <a:avLst/>
          </a:prstGeom>
          <a:solidFill>
            <a:srgbClr val="0D2345"/>
          </a:solidFill>
          <a:ln>
            <a:noFill/>
          </a:ln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546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quarter" idx="18"/>
          </p:nvPr>
        </p:nvSpPr>
        <p:spPr>
          <a:xfrm>
            <a:off x="4737980" y="2213956"/>
            <a:ext cx="3886200" cy="3577244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11">
            <a:extLst>
              <a:ext uri="{FF2B5EF4-FFF2-40B4-BE49-F238E27FC236}">
                <a16:creationId xmlns:a16="http://schemas.microsoft.com/office/drawing/2014/main" id="{9661E3C2-5993-5593-0F04-AFB7A1426F9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 rtlCol="0"/>
          <a:lstStyle>
            <a:lvl1pPr>
              <a:defRPr sz="1600"/>
            </a:lvl1pPr>
          </a:lstStyle>
          <a:p>
            <a:pPr>
              <a:defRPr/>
            </a:pPr>
            <a:fld id="{4484D1E7-4E03-4120-A586-48E4AB399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604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419600"/>
          </a:xfrm>
          <a:prstGeom prst="rect">
            <a:avLst/>
          </a:prstGeom>
          <a:solidFill>
            <a:srgbClr val="0D2345"/>
          </a:solidFill>
          <a:ln w="50800" cap="sq" cmpd="dbl" algn="ctr">
            <a:noFill/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Placeholder 21"/>
          <p:cNvSpPr>
            <a:spLocks noGrp="1"/>
          </p:cNvSpPr>
          <p:nvPr>
            <p:ph type="title"/>
          </p:nvPr>
        </p:nvSpPr>
        <p:spPr>
          <a:xfrm>
            <a:off x="1143000" y="152400"/>
            <a:ext cx="7848600" cy="8712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7"/>
          <p:cNvSpPr>
            <a:spLocks noGrp="1"/>
          </p:cNvSpPr>
          <p:nvPr>
            <p:ph sz="quarter" idx="17"/>
          </p:nvPr>
        </p:nvSpPr>
        <p:spPr>
          <a:xfrm>
            <a:off x="2362200" y="1752600"/>
            <a:ext cx="6400800" cy="4419600"/>
          </a:xfrm>
          <a:prstGeom prst="rect">
            <a:avLst/>
          </a:prstGeom>
        </p:spPr>
        <p:txBody>
          <a:bodyPr/>
          <a:lstStyle>
            <a:lvl1pPr>
              <a:buClr>
                <a:srgbClr val="0D2345"/>
              </a:buClr>
              <a:defRPr/>
            </a:lvl1pPr>
            <a:lvl2pPr>
              <a:buClr>
                <a:srgbClr val="026773"/>
              </a:buClr>
              <a:defRPr/>
            </a:lvl2pPr>
            <a:lvl3pPr>
              <a:buClr>
                <a:srgbClr val="718C55"/>
              </a:buClr>
              <a:defRPr/>
            </a:lvl3pPr>
            <a:lvl4pPr>
              <a:buClr>
                <a:srgbClr val="FFA168"/>
              </a:buClr>
              <a:defRPr/>
            </a:lvl4pPr>
            <a:lvl5pPr>
              <a:buClr>
                <a:srgbClr val="0D234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3A44071C-AF5D-D4FD-4306-D8271092A4B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5B70139-7108-4D29-ADD7-EAAF23BE6C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9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4F1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4B48287-6391-246B-CF8D-0461FF97393F}"/>
              </a:ext>
            </a:extLst>
          </p:cNvPr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rgbClr val="026773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7" name="Title Placeholder 21">
            <a:extLst>
              <a:ext uri="{FF2B5EF4-FFF2-40B4-BE49-F238E27FC236}">
                <a16:creationId xmlns:a16="http://schemas.microsoft.com/office/drawing/2014/main" id="{535AD94D-6232-B0E0-FB09-D85EEC8E3E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152400"/>
            <a:ext cx="7772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12">
            <a:extLst>
              <a:ext uri="{FF2B5EF4-FFF2-40B4-BE49-F238E27FC236}">
                <a16:creationId xmlns:a16="http://schemas.microsoft.com/office/drawing/2014/main" id="{208B5325-965B-A34C-A862-09E78185BA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12775" y="1463675"/>
            <a:ext cx="8378825" cy="516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8302CC-431E-D10D-886C-A5DD713AF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37325"/>
            <a:ext cx="533400" cy="244475"/>
          </a:xfrm>
          <a:prstGeom prst="rect">
            <a:avLst/>
          </a:prstGeom>
        </p:spPr>
        <p:txBody>
          <a:bodyPr vert="horz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2000" b="1">
                <a:solidFill>
                  <a:schemeClr val="tx1"/>
                </a:solidFill>
                <a:latin typeface="Lato Semibold" panose="020F0702020204030203" pitchFamily="34" charset="0"/>
                <a:cs typeface="Lato Semibold" panose="020F0702020204030203" pitchFamily="34" charset="0"/>
              </a:defRPr>
            </a:lvl1pPr>
          </a:lstStyle>
          <a:p>
            <a:pPr>
              <a:defRPr/>
            </a:pPr>
            <a:fld id="{5CCCF42B-CA38-4E21-BF6E-450AF76DE7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0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3FECAB38-199C-CC95-30F4-22CF984BA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800" kern="1200">
          <a:solidFill>
            <a:schemeClr val="bg1"/>
          </a:solidFill>
          <a:latin typeface="Oswald Medium" panose="00000600000000000000" pitchFamily="50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Oswald Medium" panose="00000600000000000000" pitchFamily="50" charset="0"/>
        </a:defRPr>
      </a:lvl9pPr>
    </p:titleStyle>
    <p:bodyStyle>
      <a:lvl1pPr marL="319088" indent="-319088" algn="l" rtl="0" eaLnBrk="1" fontAlgn="base" hangingPunct="1">
        <a:spcBef>
          <a:spcPts val="700"/>
        </a:spcBef>
        <a:spcAft>
          <a:spcPct val="0"/>
        </a:spcAft>
        <a:buClr>
          <a:srgbClr val="0D2345"/>
        </a:buClr>
        <a:buSzPct val="60000"/>
        <a:buFont typeface="Wingdings" panose="05000000000000000000" pitchFamily="2" charset="2"/>
        <a:buChar char=""/>
        <a:defRPr sz="2900" kern="1200">
          <a:solidFill>
            <a:schemeClr val="tx1"/>
          </a:solidFill>
          <a:latin typeface="Lato Semibold" panose="020F0702020204030203" pitchFamily="34" charset="0"/>
          <a:ea typeface="+mn-ea"/>
          <a:cs typeface="Lato Semibold" panose="020F0702020204030203" pitchFamily="34" charset="0"/>
        </a:defRPr>
      </a:lvl1pPr>
      <a:lvl2pPr marL="639763" indent="-273050" algn="l" rtl="0" eaLnBrk="1" fontAlgn="base" hangingPunct="1">
        <a:spcBef>
          <a:spcPts val="550"/>
        </a:spcBef>
        <a:spcAft>
          <a:spcPct val="0"/>
        </a:spcAft>
        <a:buClr>
          <a:srgbClr val="026773"/>
        </a:buClr>
        <a:buSzPct val="70000"/>
        <a:buFont typeface="Wingdings 2" panose="05020102010507070707" pitchFamily="18" charset="2"/>
        <a:buChar char=""/>
        <a:defRPr sz="26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2pPr>
      <a:lvl3pPr marL="914400" indent="-228600" algn="l" rtl="0" eaLnBrk="1" fontAlgn="base" hangingPunct="1">
        <a:spcBef>
          <a:spcPts val="500"/>
        </a:spcBef>
        <a:spcAft>
          <a:spcPct val="0"/>
        </a:spcAft>
        <a:buClr>
          <a:srgbClr val="718C55"/>
        </a:buClr>
        <a:buSzPct val="75000"/>
        <a:buFont typeface="Wingdings" panose="05000000000000000000" pitchFamily="2" charset="2"/>
        <a:buChar char=""/>
        <a:defRPr sz="23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3pPr>
      <a:lvl4pPr marL="1371600" indent="-228600" algn="l" rtl="0" eaLnBrk="1" fontAlgn="base" hangingPunct="1">
        <a:spcBef>
          <a:spcPts val="400"/>
        </a:spcBef>
        <a:spcAft>
          <a:spcPct val="0"/>
        </a:spcAft>
        <a:buClr>
          <a:srgbClr val="FFA168"/>
        </a:buClr>
        <a:buSzPct val="7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4pPr>
      <a:lvl5pPr marL="1828800" indent="-228600" algn="l" rtl="0" eaLnBrk="1" fontAlgn="base" hangingPunct="1">
        <a:spcBef>
          <a:spcPts val="400"/>
        </a:spcBef>
        <a:spcAft>
          <a:spcPct val="0"/>
        </a:spcAft>
        <a:buClr>
          <a:srgbClr val="0D2345"/>
        </a:buClr>
        <a:buSzPct val="65000"/>
        <a:buFont typeface="Wingdings" panose="05000000000000000000" pitchFamily="2" charset="2"/>
        <a:buChar char=""/>
        <a:defRPr sz="2000" kern="1200">
          <a:solidFill>
            <a:schemeClr val="tx1"/>
          </a:solidFill>
          <a:latin typeface="Lato Medium" panose="020F0602020204030203" pitchFamily="34" charset="0"/>
          <a:ea typeface="+mn-ea"/>
          <a:cs typeface="Lato Medium" panose="020F0602020204030203" pitchFamily="34" charset="0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w.sourcewaterprotection@env.nm.gov" TargetMode="External"/><Relationship Id="rId2" Type="http://schemas.openxmlformats.org/officeDocument/2006/relationships/hyperlink" Target="mailto:Andy.Jochems@env.nm.gov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5AA82FA7-2CB2-617D-DC17-CC9C3FD2E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71600" y="207963"/>
            <a:ext cx="7772400" cy="782637"/>
          </a:xfrm>
        </p:spPr>
        <p:txBody>
          <a:bodyPr/>
          <a:lstStyle/>
          <a:p>
            <a:pPr eaLnBrk="1" hangingPunct="1"/>
            <a:r>
              <a:rPr lang="en-US" altLang="en-US" dirty="0"/>
              <a:t>New Mexico Environment Department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84175A6-F078-7D57-AABA-956340415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6152"/>
            <a:ext cx="9144000" cy="330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r" rtl="0" eaLnBrk="1" fontAlgn="base" hangingPunct="1">
              <a:spcBef>
                <a:spcPts val="0"/>
              </a:spcBef>
              <a:spcAft>
                <a:spcPct val="0"/>
              </a:spcAft>
              <a:buClr>
                <a:srgbClr val="0D2345"/>
              </a:buClr>
              <a:buSzPct val="60000"/>
              <a:buFont typeface="Wingdings" panose="05000000000000000000" pitchFamily="2" charset="2"/>
              <a:buNone/>
              <a:defRPr sz="2400" kern="1200">
                <a:solidFill>
                  <a:schemeClr val="bg1"/>
                </a:solidFill>
                <a:latin typeface="Lato Semibold" panose="020F0702020204030203" pitchFamily="34" charset="0"/>
                <a:ea typeface="+mn-ea"/>
                <a:cs typeface="Lato Semibold" panose="020F0702020204030203" pitchFamily="34" charset="0"/>
              </a:defRPr>
            </a:lvl1pPr>
            <a:lvl2pPr marL="639763" indent="-273050" algn="l" rtl="0" eaLnBrk="1" fontAlgn="base" hangingPunct="1">
              <a:spcBef>
                <a:spcPts val="550"/>
              </a:spcBef>
              <a:spcAft>
                <a:spcPct val="0"/>
              </a:spcAft>
              <a:buClr>
                <a:srgbClr val="026773"/>
              </a:buClr>
              <a:buSzPct val="70000"/>
              <a:buFont typeface="Wingdings 2" panose="05020102010507070707" pitchFamily="18" charset="2"/>
              <a:buChar char=""/>
              <a:defRPr sz="135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2pPr>
            <a:lvl3pPr marL="914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718C55"/>
              </a:buClr>
              <a:buSzPct val="75000"/>
              <a:buFont typeface="Wingdings" panose="05000000000000000000" pitchFamily="2" charset="2"/>
              <a:buChar char=""/>
              <a:defRPr sz="135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3pPr>
            <a:lvl4pPr marL="1371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FFA168"/>
              </a:buClr>
              <a:buSzPct val="75000"/>
              <a:buFont typeface="Wingdings" panose="05000000000000000000" pitchFamily="2" charset="2"/>
              <a:buChar char=""/>
              <a:defRPr sz="135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4pPr>
            <a:lvl5pPr marL="18288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D2345"/>
              </a:buClr>
              <a:buSzPct val="65000"/>
              <a:buFont typeface="Wingdings" panose="05000000000000000000" pitchFamily="2" charset="2"/>
              <a:buChar char=""/>
              <a:defRPr sz="135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600" b="1" dirty="0"/>
              <a:t>Safe Drinking Water Starts at the Source:</a:t>
            </a:r>
          </a:p>
          <a:p>
            <a:pPr algn="ctr"/>
            <a:r>
              <a:rPr lang="en-US" sz="2500" b="1" dirty="0"/>
              <a:t>Source Water Protection Planning</a:t>
            </a:r>
            <a:endParaRPr lang="en-US" altLang="en-US" sz="2500" b="1" dirty="0"/>
          </a:p>
          <a:p>
            <a:pPr algn="ctr">
              <a:spcBef>
                <a:spcPct val="0"/>
              </a:spcBef>
            </a:pPr>
            <a:endParaRPr lang="en-US" altLang="en-US" sz="2000" b="1" dirty="0"/>
          </a:p>
          <a:p>
            <a:pPr algn="ctr">
              <a:spcBef>
                <a:spcPct val="0"/>
              </a:spcBef>
            </a:pPr>
            <a:r>
              <a:rPr lang="en-US" altLang="en-US" sz="2000" b="1" dirty="0"/>
              <a:t>Andy Jochems</a:t>
            </a:r>
          </a:p>
          <a:p>
            <a:pPr algn="ctr">
              <a:spcBef>
                <a:spcPct val="0"/>
              </a:spcBef>
            </a:pPr>
            <a:r>
              <a:rPr lang="en-US" altLang="en-US" sz="2000" dirty="0"/>
              <a:t>NMED Drinking Water Bureau</a:t>
            </a:r>
          </a:p>
          <a:p>
            <a:pPr algn="ctr">
              <a:spcBef>
                <a:spcPct val="0"/>
              </a:spcBef>
            </a:pPr>
            <a:endParaRPr lang="en-US" altLang="en-US" sz="2000" b="1" dirty="0"/>
          </a:p>
          <a:p>
            <a:pPr algn="ctr">
              <a:spcBef>
                <a:spcPct val="0"/>
              </a:spcBef>
            </a:pPr>
            <a:r>
              <a:rPr lang="en-US" altLang="en-US" sz="2000" b="1" dirty="0"/>
              <a:t>Santa Teresa, NM</a:t>
            </a:r>
          </a:p>
          <a:p>
            <a:pPr algn="ctr">
              <a:spcBef>
                <a:spcPct val="0"/>
              </a:spcBef>
            </a:pPr>
            <a:r>
              <a:rPr lang="en-US" altLang="en-US" sz="1700" dirty="0"/>
              <a:t>September 30,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tree next to a body of water&#10;&#10;Description automatically generated">
            <a:extLst>
              <a:ext uri="{FF2B5EF4-FFF2-40B4-BE49-F238E27FC236}">
                <a16:creationId xmlns:a16="http://schemas.microsoft.com/office/drawing/2014/main" id="{FFB6A87F-CF22-CC6E-66C4-22143EC584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96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61C812D-942A-895B-C84C-56FAE4BB9661}"/>
              </a:ext>
            </a:extLst>
          </p:cNvPr>
          <p:cNvSpPr/>
          <p:nvPr/>
        </p:nvSpPr>
        <p:spPr>
          <a:xfrm>
            <a:off x="0" y="1"/>
            <a:ext cx="9144000" cy="2856322"/>
          </a:xfrm>
          <a:prstGeom prst="rect">
            <a:avLst/>
          </a:prstGeom>
          <a:solidFill>
            <a:srgbClr val="D9D9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1482246-CFB2-73FC-F56E-088ACED47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71246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What is Source Water Protection?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45DDA2-FBF4-3FE0-C426-5B78E5C4B2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9F5B89-AE73-4BAA-92C9-1AC8FC83F57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5763892F-BDB3-68E9-9929-C724D34F96A0}"/>
              </a:ext>
            </a:extLst>
          </p:cNvPr>
          <p:cNvSpPr txBox="1">
            <a:spLocks/>
          </p:cNvSpPr>
          <p:nvPr/>
        </p:nvSpPr>
        <p:spPr bwMode="auto">
          <a:xfrm>
            <a:off x="0" y="1744009"/>
            <a:ext cx="8991600" cy="111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Lato Semibold" panose="020F0702020204030203" pitchFamily="34" charset="0"/>
                <a:ea typeface="+mn-ea"/>
                <a:cs typeface="Lato Semibold" panose="020F0702020204030203" pitchFamily="34" charset="0"/>
              </a:defRPr>
            </a:lvl1pPr>
            <a:lvl2pPr marL="639763" indent="-273050" algn="l" rtl="0" eaLnBrk="1" fontAlgn="base" hangingPunct="1">
              <a:spcBef>
                <a:spcPts val="550"/>
              </a:spcBef>
              <a:spcAft>
                <a:spcPct val="0"/>
              </a:spcAft>
              <a:buClr>
                <a:srgbClr val="026773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2pPr>
            <a:lvl3pPr marL="914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718C55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3pPr>
            <a:lvl4pPr marL="1371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FFA168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4pPr>
            <a:lvl5pPr marL="18288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D2345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300" b="1" dirty="0">
                <a:solidFill>
                  <a:srgbClr val="002060"/>
                </a:solidFill>
                <a:latin typeface="Lato-Bold"/>
              </a:rPr>
              <a:t>Source water protection</a:t>
            </a:r>
            <a:r>
              <a:rPr lang="en-US" sz="2300" dirty="0">
                <a:solidFill>
                  <a:srgbClr val="002060"/>
                </a:solidFill>
                <a:latin typeface="Lato-Regular"/>
              </a:rPr>
              <a:t> reduces the risk of water getting contaminated.</a:t>
            </a:r>
            <a:endParaRPr lang="en-US" sz="2300" dirty="0">
              <a:solidFill>
                <a:srgbClr val="002060"/>
              </a:solidFill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0F78F9-0799-CBBE-AFBC-78D5EDD770A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0" y="948179"/>
            <a:ext cx="9144000" cy="871246"/>
          </a:xfrm>
        </p:spPr>
        <p:txBody>
          <a:bodyPr/>
          <a:lstStyle/>
          <a:p>
            <a:r>
              <a:rPr lang="en-US" sz="2300" b="1" i="0" dirty="0">
                <a:solidFill>
                  <a:srgbClr val="002060"/>
                </a:solidFill>
                <a:effectLst/>
                <a:latin typeface="Lato-Bold"/>
              </a:rPr>
              <a:t>Source </a:t>
            </a:r>
            <a:r>
              <a:rPr lang="en-US" sz="2300" b="1" dirty="0">
                <a:solidFill>
                  <a:srgbClr val="002060"/>
                </a:solidFill>
                <a:latin typeface="Lato-Bold"/>
              </a:rPr>
              <a:t>w</a:t>
            </a:r>
            <a:r>
              <a:rPr lang="en-US" sz="2300" b="1" i="0" dirty="0">
                <a:solidFill>
                  <a:srgbClr val="002060"/>
                </a:solidFill>
                <a:effectLst/>
                <a:latin typeface="Lato-Bold"/>
              </a:rPr>
              <a:t>ater</a:t>
            </a:r>
            <a:r>
              <a:rPr lang="en-US" sz="2300" b="0" i="0" dirty="0">
                <a:solidFill>
                  <a:srgbClr val="002060"/>
                </a:solidFill>
                <a:effectLst/>
                <a:latin typeface="Lato-Regular"/>
              </a:rPr>
              <a:t> is the raw supply of surface or groundwater used for current or future drinking water.</a:t>
            </a:r>
          </a:p>
        </p:txBody>
      </p:sp>
      <p:pic>
        <p:nvPicPr>
          <p:cNvPr id="12" name="Picture 11" descr="A tree next to a body of water&#10;&#10;Description automatically generated">
            <a:extLst>
              <a:ext uri="{FF2B5EF4-FFF2-40B4-BE49-F238E27FC236}">
                <a16:creationId xmlns:a16="http://schemas.microsoft.com/office/drawing/2014/main" id="{288C80D0-5E27-B615-A3F8-3DAE1CA9A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62"/>
          <a:stretch>
            <a:fillRect/>
          </a:stretch>
        </p:blipFill>
        <p:spPr>
          <a:xfrm>
            <a:off x="0" y="6081208"/>
            <a:ext cx="9144000" cy="77679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7B4E862-B134-4158-2CD5-D9B8DD00F14D}"/>
              </a:ext>
            </a:extLst>
          </p:cNvPr>
          <p:cNvSpPr/>
          <p:nvPr/>
        </p:nvSpPr>
        <p:spPr>
          <a:xfrm>
            <a:off x="0" y="6081207"/>
            <a:ext cx="9144000" cy="776793"/>
          </a:xfrm>
          <a:prstGeom prst="rect">
            <a:avLst/>
          </a:prstGeom>
          <a:gradFill>
            <a:gsLst>
              <a:gs pos="100000">
                <a:schemeClr val="bg1">
                  <a:alpha val="70000"/>
                </a:schemeClr>
              </a:gs>
              <a:gs pos="0">
                <a:schemeClr val="bg1">
                  <a:alpha val="3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02BA330-CF60-C1D6-89EE-C406AA557564}"/>
              </a:ext>
            </a:extLst>
          </p:cNvPr>
          <p:cNvSpPr txBox="1">
            <a:spLocks/>
          </p:cNvSpPr>
          <p:nvPr/>
        </p:nvSpPr>
        <p:spPr bwMode="auto">
          <a:xfrm>
            <a:off x="804169" y="6244775"/>
            <a:ext cx="7535662" cy="411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Lato Semibold" panose="020F0702020204030203" pitchFamily="34" charset="0"/>
                <a:ea typeface="+mn-ea"/>
                <a:cs typeface="Lato Semibold" panose="020F0702020204030203" pitchFamily="34" charset="0"/>
              </a:defRPr>
            </a:lvl1pPr>
            <a:lvl2pPr marL="639763" indent="-273050" algn="l" rtl="0" eaLnBrk="1" fontAlgn="base" hangingPunct="1">
              <a:spcBef>
                <a:spcPts val="550"/>
              </a:spcBef>
              <a:spcAft>
                <a:spcPct val="0"/>
              </a:spcAft>
              <a:buClr>
                <a:srgbClr val="026773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2pPr>
            <a:lvl3pPr marL="914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718C55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3pPr>
            <a:lvl4pPr marL="1371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FFA168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4pPr>
            <a:lvl5pPr marL="18288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D2345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chemeClr val="bg1"/>
              </a:buClr>
              <a:buNone/>
            </a:pPr>
            <a:r>
              <a:rPr lang="en-US" sz="2300" b="1" dirty="0">
                <a:solidFill>
                  <a:srgbClr val="0D2345"/>
                </a:solidFill>
                <a:latin typeface="Lato-Bold"/>
              </a:rPr>
              <a:t>Preventing loss of drinking water quality </a:t>
            </a:r>
            <a:r>
              <a:rPr lang="en-US" sz="2300" b="1" i="1" dirty="0">
                <a:solidFill>
                  <a:srgbClr val="0D2345"/>
                </a:solidFill>
                <a:latin typeface="Lato-Bold"/>
              </a:rPr>
              <a:t>and</a:t>
            </a:r>
            <a:r>
              <a:rPr lang="en-US" sz="2300" b="1" dirty="0">
                <a:solidFill>
                  <a:srgbClr val="0D2345"/>
                </a:solidFill>
                <a:latin typeface="Lato-Bold"/>
              </a:rPr>
              <a:t> quantity</a:t>
            </a:r>
            <a:endParaRPr lang="en-US" sz="2300" dirty="0">
              <a:solidFill>
                <a:srgbClr val="0D23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4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itle 3">
            <a:extLst>
              <a:ext uri="{FF2B5EF4-FFF2-40B4-BE49-F238E27FC236}">
                <a16:creationId xmlns:a16="http://schemas.microsoft.com/office/drawing/2014/main" id="{042DC8CD-CDE8-202B-ADAD-AD7BDCD1CD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Source Water Protection Process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67BDB7C-F968-84A0-01A5-D3A7DEC0B28C}"/>
              </a:ext>
            </a:extLst>
          </p:cNvPr>
          <p:cNvSpPr/>
          <p:nvPr/>
        </p:nvSpPr>
        <p:spPr>
          <a:xfrm>
            <a:off x="355348" y="2914969"/>
            <a:ext cx="1575303" cy="1575303"/>
          </a:xfrm>
          <a:prstGeom prst="rect">
            <a:avLst/>
          </a:prstGeom>
          <a:ln w="12700">
            <a:noFill/>
          </a:ln>
          <a:scene3d>
            <a:camera prst="isometricOffAxis1Right">
              <a:rot lat="1200000" lon="19800000" rev="0"/>
            </a:camera>
            <a:lightRig rig="twoPt" dir="t">
              <a:rot lat="0" lon="0" rev="16200000"/>
            </a:lightRig>
          </a:scene3d>
          <a:sp3d extrusionH="254000">
            <a:extrusionClr>
              <a:srgbClr val="066F7B"/>
            </a:extrusionClr>
            <a:contourClr>
              <a:srgbClr val="00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E86B908-3125-5EE5-D937-AD48C0F14F76}"/>
              </a:ext>
            </a:extLst>
          </p:cNvPr>
          <p:cNvSpPr/>
          <p:nvPr/>
        </p:nvSpPr>
        <p:spPr>
          <a:xfrm flipH="1" flipV="1">
            <a:off x="1021557" y="3811552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66F7B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670906-8EFB-B654-EB11-0E3D1F1B70E5}"/>
              </a:ext>
            </a:extLst>
          </p:cNvPr>
          <p:cNvSpPr/>
          <p:nvPr/>
        </p:nvSpPr>
        <p:spPr>
          <a:xfrm>
            <a:off x="1187020" y="3429000"/>
            <a:ext cx="1575303" cy="1575303"/>
          </a:xfrm>
          <a:prstGeom prst="rect">
            <a:avLst/>
          </a:prstGeom>
          <a:solidFill>
            <a:srgbClr val="0D2345"/>
          </a:solidFill>
          <a:ln w="12700">
            <a:noFill/>
          </a:ln>
          <a:scene3d>
            <a:camera prst="isometricOffAxis1Right">
              <a:rot lat="1200000" lon="19800000" rev="0"/>
            </a:camera>
            <a:lightRig rig="twoPt" dir="t">
              <a:rot lat="0" lon="0" rev="16200000"/>
            </a:lightRig>
          </a:scene3d>
          <a:sp3d extrusionH="254000">
            <a:extrusionClr>
              <a:srgbClr val="0D2345"/>
            </a:extrusionClr>
            <a:contourClr>
              <a:srgbClr val="00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C826502-DD6D-1EE3-2EA2-A5CEE45474D6}"/>
              </a:ext>
            </a:extLst>
          </p:cNvPr>
          <p:cNvSpPr/>
          <p:nvPr/>
        </p:nvSpPr>
        <p:spPr>
          <a:xfrm flipH="1" flipV="1">
            <a:off x="2139599" y="3844679"/>
            <a:ext cx="344453" cy="344450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D234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E4663E-116F-509C-62E1-DEB2A03E3C5D}"/>
              </a:ext>
            </a:extLst>
          </p:cNvPr>
          <p:cNvSpPr/>
          <p:nvPr/>
        </p:nvSpPr>
        <p:spPr>
          <a:xfrm>
            <a:off x="2018692" y="3958909"/>
            <a:ext cx="1575303" cy="1575303"/>
          </a:xfrm>
          <a:prstGeom prst="rect">
            <a:avLst/>
          </a:prstGeom>
          <a:solidFill>
            <a:srgbClr val="FFA168"/>
          </a:solidFill>
          <a:ln w="12700">
            <a:noFill/>
          </a:ln>
          <a:scene3d>
            <a:camera prst="isometricOffAxis1Right">
              <a:rot lat="1200000" lon="19800000" rev="0"/>
            </a:camera>
            <a:lightRig rig="twoPt" dir="t">
              <a:rot lat="0" lon="0" rev="16200000"/>
            </a:lightRig>
          </a:scene3d>
          <a:sp3d extrusionH="254000">
            <a:extrusionClr>
              <a:srgbClr val="FFA168"/>
            </a:extrusionClr>
            <a:contourClr>
              <a:srgbClr val="00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D56E3C-2C1E-5325-E434-F4D55B26F602}"/>
              </a:ext>
            </a:extLst>
          </p:cNvPr>
          <p:cNvSpPr/>
          <p:nvPr/>
        </p:nvSpPr>
        <p:spPr>
          <a:xfrm flipH="1" flipV="1">
            <a:off x="2196956" y="4256894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FFA168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CB53D52-97F2-F3A9-70CB-AB87B31F7E5E}"/>
              </a:ext>
            </a:extLst>
          </p:cNvPr>
          <p:cNvSpPr/>
          <p:nvPr/>
        </p:nvSpPr>
        <p:spPr>
          <a:xfrm flipH="1" flipV="1">
            <a:off x="2245839" y="5042855"/>
            <a:ext cx="151355" cy="151355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FFA168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E4663BE-1BBB-8A69-66E4-A1A83553C120}"/>
              </a:ext>
            </a:extLst>
          </p:cNvPr>
          <p:cNvSpPr/>
          <p:nvPr/>
        </p:nvSpPr>
        <p:spPr>
          <a:xfrm flipH="1" flipV="1">
            <a:off x="1602530" y="4475581"/>
            <a:ext cx="151355" cy="151355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D234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F71BBFD5-2F59-6003-D4DB-39BCBB62DA87}"/>
              </a:ext>
            </a:extLst>
          </p:cNvPr>
          <p:cNvSpPr/>
          <p:nvPr/>
        </p:nvSpPr>
        <p:spPr>
          <a:xfrm flipH="1" flipV="1">
            <a:off x="1496176" y="3852228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D234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DF0E63C-7FC5-967F-1581-ED5717ADD930}"/>
              </a:ext>
            </a:extLst>
          </p:cNvPr>
          <p:cNvSpPr/>
          <p:nvPr/>
        </p:nvSpPr>
        <p:spPr>
          <a:xfrm flipH="1" flipV="1">
            <a:off x="2913023" y="4277038"/>
            <a:ext cx="344453" cy="344450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FFA168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9673F05-0ED8-8AAA-DE93-4C0DC89D0BF0}"/>
              </a:ext>
            </a:extLst>
          </p:cNvPr>
          <p:cNvSpPr/>
          <p:nvPr/>
        </p:nvSpPr>
        <p:spPr>
          <a:xfrm flipH="1" flipV="1">
            <a:off x="547328" y="3206088"/>
            <a:ext cx="344453" cy="344450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66F7B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E20DFAA-B952-75B3-98E4-98FAC4F01C5C}"/>
              </a:ext>
            </a:extLst>
          </p:cNvPr>
          <p:cNvSpPr/>
          <p:nvPr/>
        </p:nvSpPr>
        <p:spPr>
          <a:xfrm flipH="1" flipV="1">
            <a:off x="1187020" y="3164952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66F7B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05A1E9-7881-3011-20F6-724C294065CF}"/>
              </a:ext>
            </a:extLst>
          </p:cNvPr>
          <p:cNvSpPr txBox="1"/>
          <p:nvPr/>
        </p:nvSpPr>
        <p:spPr>
          <a:xfrm rot="20950811">
            <a:off x="81906" y="2253138"/>
            <a:ext cx="1625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66F7B"/>
                </a:solidFill>
                <a:latin typeface="+mn-lt"/>
              </a:rPr>
              <a:t>Source Water </a:t>
            </a:r>
          </a:p>
          <a:p>
            <a:pPr algn="ctr"/>
            <a:r>
              <a:rPr lang="en-US" dirty="0">
                <a:solidFill>
                  <a:srgbClr val="066F7B"/>
                </a:solidFill>
                <a:latin typeface="+mn-lt"/>
              </a:rPr>
              <a:t>Protection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ACB61BE-19A5-A217-F226-5D615CB24A93}"/>
              </a:ext>
            </a:extLst>
          </p:cNvPr>
          <p:cNvSpPr txBox="1"/>
          <p:nvPr/>
        </p:nvSpPr>
        <p:spPr>
          <a:xfrm rot="20950811">
            <a:off x="1790689" y="2937540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D2345"/>
                </a:solidFill>
                <a:latin typeface="+mn-lt"/>
              </a:rPr>
              <a:t>Treatment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B70BB9-2CB5-7F5C-F36E-A160DBDD0BA6}"/>
              </a:ext>
            </a:extLst>
          </p:cNvPr>
          <p:cNvSpPr txBox="1"/>
          <p:nvPr/>
        </p:nvSpPr>
        <p:spPr>
          <a:xfrm rot="20950811">
            <a:off x="2618956" y="3451156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904B"/>
                </a:solidFill>
                <a:latin typeface="+mn-lt"/>
              </a:rPr>
              <a:t>Distribution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754A96D-7B27-13C7-79D2-C4EFD450F1D8}"/>
              </a:ext>
            </a:extLst>
          </p:cNvPr>
          <p:cNvSpPr txBox="1"/>
          <p:nvPr/>
        </p:nvSpPr>
        <p:spPr>
          <a:xfrm>
            <a:off x="422170" y="1472780"/>
            <a:ext cx="2879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Safe Drinking Water Act</a:t>
            </a:r>
          </a:p>
          <a:p>
            <a:pPr algn="ctr"/>
            <a:r>
              <a:rPr lang="en-US" dirty="0">
                <a:latin typeface="+mn-lt"/>
              </a:rPr>
              <a:t>Multi-Barrier Approach: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01494BF-990A-5764-F7F6-3B4CC9F02366}"/>
              </a:ext>
            </a:extLst>
          </p:cNvPr>
          <p:cNvSpPr/>
          <p:nvPr/>
        </p:nvSpPr>
        <p:spPr>
          <a:xfrm>
            <a:off x="2937767" y="4521163"/>
            <a:ext cx="1575303" cy="1575303"/>
          </a:xfrm>
          <a:prstGeom prst="rect">
            <a:avLst/>
          </a:prstGeom>
          <a:solidFill>
            <a:srgbClr val="718C55"/>
          </a:solidFill>
          <a:ln w="12700">
            <a:noFill/>
          </a:ln>
          <a:scene3d>
            <a:camera prst="isometricOffAxis1Right">
              <a:rot lat="1200000" lon="19800000" rev="0"/>
            </a:camera>
            <a:lightRig rig="twoPt" dir="t">
              <a:rot lat="0" lon="0" rev="16200000"/>
            </a:lightRig>
          </a:scene3d>
          <a:sp3d extrusionH="254000">
            <a:extrusionClr>
              <a:srgbClr val="718C55"/>
            </a:extrusionClr>
            <a:contourClr>
              <a:srgbClr val="00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05134DE-2661-B9FC-D86B-7AF02FB10717}"/>
              </a:ext>
            </a:extLst>
          </p:cNvPr>
          <p:cNvSpPr/>
          <p:nvPr/>
        </p:nvSpPr>
        <p:spPr>
          <a:xfrm flipH="1" flipV="1">
            <a:off x="3215368" y="5740939"/>
            <a:ext cx="151355" cy="151355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718C5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B089D57-8606-73A3-F1BA-2029891D6218}"/>
              </a:ext>
            </a:extLst>
          </p:cNvPr>
          <p:cNvSpPr/>
          <p:nvPr/>
        </p:nvSpPr>
        <p:spPr>
          <a:xfrm flipH="1" flipV="1">
            <a:off x="3448998" y="4841309"/>
            <a:ext cx="151355" cy="151355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718C5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396F473-38AB-0573-13B8-FC267891561B}"/>
              </a:ext>
            </a:extLst>
          </p:cNvPr>
          <p:cNvSpPr/>
          <p:nvPr/>
        </p:nvSpPr>
        <p:spPr>
          <a:xfrm flipH="1" flipV="1">
            <a:off x="3801555" y="5298439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718C5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D38FDF-460E-D5AB-E9A8-C8E4389FC1BE}"/>
              </a:ext>
            </a:extLst>
          </p:cNvPr>
          <p:cNvSpPr txBox="1"/>
          <p:nvPr/>
        </p:nvSpPr>
        <p:spPr>
          <a:xfrm rot="20950811">
            <a:off x="2999172" y="5948876"/>
            <a:ext cx="1818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18C55"/>
                </a:solidFill>
                <a:latin typeface="+mn-lt"/>
              </a:rPr>
              <a:t>Monitoring,</a:t>
            </a:r>
          </a:p>
          <a:p>
            <a:pPr algn="ctr"/>
            <a:r>
              <a:rPr lang="en-US" dirty="0">
                <a:solidFill>
                  <a:srgbClr val="718C55"/>
                </a:solidFill>
                <a:latin typeface="+mn-lt"/>
              </a:rPr>
              <a:t>Public Outreach</a:t>
            </a:r>
          </a:p>
        </p:txBody>
      </p:sp>
    </p:spTree>
    <p:extLst>
      <p:ext uri="{BB962C8B-B14F-4D97-AF65-F5344CB8AC3E}">
        <p14:creationId xmlns:p14="http://schemas.microsoft.com/office/powerpoint/2010/main" val="2878338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3DF45E-3C27-78DC-722A-29C4C2C27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A9B582D-24E4-D8FE-81A4-E7AD1DC98513}"/>
              </a:ext>
            </a:extLst>
          </p:cNvPr>
          <p:cNvGrpSpPr>
            <a:grpSpLocks/>
          </p:cNvGrpSpPr>
          <p:nvPr/>
        </p:nvGrpSpPr>
        <p:grpSpPr>
          <a:xfrm>
            <a:off x="4385821" y="1288114"/>
            <a:ext cx="4605779" cy="4799383"/>
            <a:chOff x="4385821" y="1288114"/>
            <a:chExt cx="4605779" cy="4799383"/>
          </a:xfrm>
        </p:grpSpPr>
        <p:pic>
          <p:nvPicPr>
            <p:cNvPr id="5" name="Content Placeholder 4">
              <a:extLst>
                <a:ext uri="{FF2B5EF4-FFF2-40B4-BE49-F238E27FC236}">
                  <a16:creationId xmlns:a16="http://schemas.microsoft.com/office/drawing/2014/main" id="{6C23C7DF-3BCF-A834-D1CB-FE4A85C49D54}"/>
                </a:ext>
              </a:extLst>
            </p:cNvPr>
            <p:cNvPicPr>
              <a:picLocks noGrp="1" noChangeAspect="1"/>
            </p:cNvPicPr>
            <p:nvPr>
              <p:ph sz="quarter" idx="1"/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398538" y="1535607"/>
              <a:ext cx="4593062" cy="4551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2B350FA-5DD8-4ED4-6BD5-CEA78495ECAD}"/>
                </a:ext>
              </a:extLst>
            </p:cNvPr>
            <p:cNvSpPr txBox="1">
              <a:spLocks/>
            </p:cNvSpPr>
            <p:nvPr/>
          </p:nvSpPr>
          <p:spPr>
            <a:xfrm>
              <a:off x="4385821" y="1288114"/>
              <a:ext cx="447906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n-lt"/>
                </a:rPr>
                <a:t>Source Water Assessment &amp; Protection:</a:t>
              </a:r>
              <a:endParaRPr lang="en-US" dirty="0">
                <a:latin typeface="+mn-lt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7B2D4EE-796D-405D-2B77-5EA5BB8B1D5E}"/>
                </a:ext>
              </a:extLst>
            </p:cNvPr>
            <p:cNvSpPr txBox="1">
              <a:spLocks/>
            </p:cNvSpPr>
            <p:nvPr/>
          </p:nvSpPr>
          <p:spPr>
            <a:xfrm>
              <a:off x="7886574" y="5678118"/>
              <a:ext cx="6901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latin typeface="+mn-lt"/>
                </a:rPr>
                <a:t>USEPA</a:t>
              </a:r>
            </a:p>
          </p:txBody>
        </p:sp>
      </p:grpSp>
      <p:sp>
        <p:nvSpPr>
          <p:cNvPr id="11268" name="Title 3">
            <a:extLst>
              <a:ext uri="{FF2B5EF4-FFF2-40B4-BE49-F238E27FC236}">
                <a16:creationId xmlns:a16="http://schemas.microsoft.com/office/drawing/2014/main" id="{D165DE1C-0289-E2B4-4CA0-8C54F6F13D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3338"/>
            <a:ext cx="7848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Source Water Protection Process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FB96DBE-B6F4-D921-5C87-D833F50C8B16}"/>
              </a:ext>
            </a:extLst>
          </p:cNvPr>
          <p:cNvSpPr/>
          <p:nvPr/>
        </p:nvSpPr>
        <p:spPr>
          <a:xfrm>
            <a:off x="355348" y="2914969"/>
            <a:ext cx="1575303" cy="1575303"/>
          </a:xfrm>
          <a:prstGeom prst="rect">
            <a:avLst/>
          </a:prstGeom>
          <a:ln w="12700">
            <a:noFill/>
          </a:ln>
          <a:scene3d>
            <a:camera prst="isometricOffAxis1Right">
              <a:rot lat="1200000" lon="19800000" rev="0"/>
            </a:camera>
            <a:lightRig rig="twoPt" dir="t">
              <a:rot lat="0" lon="0" rev="16200000"/>
            </a:lightRig>
          </a:scene3d>
          <a:sp3d extrusionH="254000">
            <a:extrusionClr>
              <a:srgbClr val="066F7B"/>
            </a:extrusionClr>
            <a:contourClr>
              <a:srgbClr val="00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A5072EC-944E-63AE-9023-29DFF8C352E9}"/>
              </a:ext>
            </a:extLst>
          </p:cNvPr>
          <p:cNvSpPr/>
          <p:nvPr/>
        </p:nvSpPr>
        <p:spPr>
          <a:xfrm flipH="1" flipV="1">
            <a:off x="1021557" y="3811552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66F7B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9D6764E-CEAB-8153-2404-B0169A6A9C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87020" y="3429000"/>
            <a:ext cx="1575303" cy="1575303"/>
          </a:xfrm>
          <a:prstGeom prst="rect">
            <a:avLst/>
          </a:prstGeom>
          <a:solidFill>
            <a:srgbClr val="0D2345"/>
          </a:solidFill>
          <a:ln w="12700">
            <a:noFill/>
          </a:ln>
          <a:scene3d>
            <a:camera prst="isometricOffAxis1Right">
              <a:rot lat="1200000" lon="19800000" rev="0"/>
            </a:camera>
            <a:lightRig rig="twoPt" dir="t">
              <a:rot lat="0" lon="0" rev="16200000"/>
            </a:lightRig>
          </a:scene3d>
          <a:sp3d extrusionH="254000">
            <a:extrusionClr>
              <a:srgbClr val="0D2345"/>
            </a:extrusionClr>
            <a:contourClr>
              <a:srgbClr val="00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793A746-8E9B-E760-04D7-160733C10320}"/>
              </a:ext>
            </a:extLst>
          </p:cNvPr>
          <p:cNvSpPr/>
          <p:nvPr/>
        </p:nvSpPr>
        <p:spPr>
          <a:xfrm flipH="1" flipV="1">
            <a:off x="2139599" y="3844679"/>
            <a:ext cx="344453" cy="344450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D234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B83F835-28B2-A6ED-71A1-C51676FEA6AA}"/>
              </a:ext>
            </a:extLst>
          </p:cNvPr>
          <p:cNvSpPr/>
          <p:nvPr/>
        </p:nvSpPr>
        <p:spPr>
          <a:xfrm>
            <a:off x="2018692" y="3958909"/>
            <a:ext cx="1575303" cy="1575303"/>
          </a:xfrm>
          <a:prstGeom prst="rect">
            <a:avLst/>
          </a:prstGeom>
          <a:solidFill>
            <a:srgbClr val="FFA168"/>
          </a:solidFill>
          <a:ln w="12700">
            <a:noFill/>
          </a:ln>
          <a:scene3d>
            <a:camera prst="isometricOffAxis1Right">
              <a:rot lat="1200000" lon="19800000" rev="0"/>
            </a:camera>
            <a:lightRig rig="twoPt" dir="t">
              <a:rot lat="0" lon="0" rev="16200000"/>
            </a:lightRig>
          </a:scene3d>
          <a:sp3d extrusionH="254000">
            <a:extrusionClr>
              <a:srgbClr val="FFA168"/>
            </a:extrusionClr>
            <a:contourClr>
              <a:srgbClr val="00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83A3FBA-D49F-69FE-337C-CF1380A81C80}"/>
              </a:ext>
            </a:extLst>
          </p:cNvPr>
          <p:cNvSpPr/>
          <p:nvPr/>
        </p:nvSpPr>
        <p:spPr>
          <a:xfrm flipH="1" flipV="1">
            <a:off x="2196956" y="4256894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FFA168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8ECF6D6-F70F-BA73-579C-26E1449758B7}"/>
              </a:ext>
            </a:extLst>
          </p:cNvPr>
          <p:cNvSpPr/>
          <p:nvPr/>
        </p:nvSpPr>
        <p:spPr>
          <a:xfrm flipH="1" flipV="1">
            <a:off x="2245839" y="5042855"/>
            <a:ext cx="151355" cy="151355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FFA168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06EDCEEE-D89E-8DC4-A7E1-A8462A55CFB6}"/>
              </a:ext>
            </a:extLst>
          </p:cNvPr>
          <p:cNvSpPr/>
          <p:nvPr/>
        </p:nvSpPr>
        <p:spPr>
          <a:xfrm flipH="1" flipV="1">
            <a:off x="1602530" y="4475581"/>
            <a:ext cx="151355" cy="151355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D234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EF46D94-FC92-2732-1202-859FB47678B5}"/>
              </a:ext>
            </a:extLst>
          </p:cNvPr>
          <p:cNvSpPr/>
          <p:nvPr/>
        </p:nvSpPr>
        <p:spPr>
          <a:xfrm flipH="1" flipV="1">
            <a:off x="1496176" y="3852228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D234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CBC8D4C-C6C4-61C5-BFFC-033A209E5B77}"/>
              </a:ext>
            </a:extLst>
          </p:cNvPr>
          <p:cNvSpPr/>
          <p:nvPr/>
        </p:nvSpPr>
        <p:spPr>
          <a:xfrm flipH="1" flipV="1">
            <a:off x="2913023" y="4277038"/>
            <a:ext cx="344453" cy="344450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FFA168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54FE63E-9EC5-6EC2-62C7-5B4DDCB88123}"/>
              </a:ext>
            </a:extLst>
          </p:cNvPr>
          <p:cNvSpPr/>
          <p:nvPr/>
        </p:nvSpPr>
        <p:spPr>
          <a:xfrm flipH="1" flipV="1">
            <a:off x="547328" y="3206088"/>
            <a:ext cx="344453" cy="344450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66F7B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A5C169E-069C-B146-A15D-1CB63CC17318}"/>
              </a:ext>
            </a:extLst>
          </p:cNvPr>
          <p:cNvSpPr/>
          <p:nvPr/>
        </p:nvSpPr>
        <p:spPr>
          <a:xfrm flipH="1" flipV="1">
            <a:off x="1187020" y="3164952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066F7B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69668D3-A2A2-824B-6DC0-70847F7396B2}"/>
              </a:ext>
            </a:extLst>
          </p:cNvPr>
          <p:cNvSpPr txBox="1"/>
          <p:nvPr/>
        </p:nvSpPr>
        <p:spPr>
          <a:xfrm rot="20950811">
            <a:off x="81906" y="2253138"/>
            <a:ext cx="16257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66F7B"/>
                </a:solidFill>
                <a:latin typeface="+mn-lt"/>
              </a:rPr>
              <a:t>Source Water </a:t>
            </a:r>
          </a:p>
          <a:p>
            <a:pPr algn="ctr"/>
            <a:r>
              <a:rPr lang="en-US" dirty="0">
                <a:solidFill>
                  <a:srgbClr val="066F7B"/>
                </a:solidFill>
                <a:latin typeface="+mn-lt"/>
              </a:rPr>
              <a:t>Protection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612EE55-5F22-31CE-40C5-1D5FC0F8D1B6}"/>
              </a:ext>
            </a:extLst>
          </p:cNvPr>
          <p:cNvSpPr txBox="1"/>
          <p:nvPr/>
        </p:nvSpPr>
        <p:spPr>
          <a:xfrm rot="20950811">
            <a:off x="1790689" y="2937540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D2345"/>
                </a:solidFill>
                <a:latin typeface="+mn-lt"/>
              </a:rPr>
              <a:t>Treatment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29B114C-0D2C-F27B-D77D-2E4BD0FB04D3}"/>
              </a:ext>
            </a:extLst>
          </p:cNvPr>
          <p:cNvSpPr txBox="1"/>
          <p:nvPr/>
        </p:nvSpPr>
        <p:spPr>
          <a:xfrm rot="20950811">
            <a:off x="2618956" y="3451156"/>
            <a:ext cx="1414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904B"/>
                </a:solidFill>
                <a:latin typeface="+mn-lt"/>
              </a:rPr>
              <a:t>Distribution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0E51895-BBA3-2C28-4184-2E5BC7B0A9B2}"/>
              </a:ext>
            </a:extLst>
          </p:cNvPr>
          <p:cNvSpPr txBox="1"/>
          <p:nvPr/>
        </p:nvSpPr>
        <p:spPr>
          <a:xfrm>
            <a:off x="422170" y="1472780"/>
            <a:ext cx="2879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n-lt"/>
              </a:rPr>
              <a:t>Safe Drinking Water Act</a:t>
            </a:r>
          </a:p>
          <a:p>
            <a:pPr algn="ctr"/>
            <a:r>
              <a:rPr lang="en-US" dirty="0">
                <a:latin typeface="+mn-lt"/>
              </a:rPr>
              <a:t>Multi-Barrier Approach: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79D6BC6-3122-74A9-AE62-6DD5328C7910}"/>
              </a:ext>
            </a:extLst>
          </p:cNvPr>
          <p:cNvCxnSpPr>
            <a:stCxn id="41" idx="3"/>
          </p:cNvCxnSpPr>
          <p:nvPr/>
        </p:nvCxnSpPr>
        <p:spPr>
          <a:xfrm>
            <a:off x="1693221" y="2423709"/>
            <a:ext cx="3195650" cy="2620"/>
          </a:xfrm>
          <a:prstGeom prst="straightConnector1">
            <a:avLst/>
          </a:prstGeom>
          <a:ln w="38100">
            <a:solidFill>
              <a:schemeClr val="accent3">
                <a:lumMod val="7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9087EB4E-13D3-6475-48FC-65715EDB2A13}"/>
              </a:ext>
            </a:extLst>
          </p:cNvPr>
          <p:cNvSpPr/>
          <p:nvPr/>
        </p:nvSpPr>
        <p:spPr>
          <a:xfrm>
            <a:off x="2937767" y="4521163"/>
            <a:ext cx="1575303" cy="1575303"/>
          </a:xfrm>
          <a:prstGeom prst="rect">
            <a:avLst/>
          </a:prstGeom>
          <a:solidFill>
            <a:srgbClr val="718C55"/>
          </a:solidFill>
          <a:ln w="12700">
            <a:noFill/>
          </a:ln>
          <a:scene3d>
            <a:camera prst="isometricOffAxis1Right">
              <a:rot lat="1200000" lon="19800000" rev="0"/>
            </a:camera>
            <a:lightRig rig="twoPt" dir="t">
              <a:rot lat="0" lon="0" rev="16200000"/>
            </a:lightRig>
          </a:scene3d>
          <a:sp3d extrusionH="254000">
            <a:extrusionClr>
              <a:srgbClr val="718C55"/>
            </a:extrusionClr>
            <a:contourClr>
              <a:srgbClr val="000000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F5CA8EA-B3FD-6B69-A947-FA00410BE752}"/>
              </a:ext>
            </a:extLst>
          </p:cNvPr>
          <p:cNvSpPr/>
          <p:nvPr/>
        </p:nvSpPr>
        <p:spPr>
          <a:xfrm flipH="1" flipV="1">
            <a:off x="3215368" y="5740939"/>
            <a:ext cx="151355" cy="151355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718C5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ACCBCE0-75D2-A2AF-A3E0-EDD71F6B501B}"/>
              </a:ext>
            </a:extLst>
          </p:cNvPr>
          <p:cNvSpPr/>
          <p:nvPr/>
        </p:nvSpPr>
        <p:spPr>
          <a:xfrm flipH="1" flipV="1">
            <a:off x="3448998" y="4841309"/>
            <a:ext cx="151355" cy="151355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718C5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53BA15-F794-8A31-A1E2-AE4B57F0546E}"/>
              </a:ext>
            </a:extLst>
          </p:cNvPr>
          <p:cNvSpPr/>
          <p:nvPr/>
        </p:nvSpPr>
        <p:spPr>
          <a:xfrm flipH="1" flipV="1">
            <a:off x="3801555" y="5298439"/>
            <a:ext cx="213361" cy="213361"/>
          </a:xfrm>
          <a:prstGeom prst="ellipse">
            <a:avLst/>
          </a:prstGeom>
          <a:solidFill>
            <a:schemeClr val="bg1"/>
          </a:solidFill>
          <a:ln w="12700">
            <a:noFill/>
          </a:ln>
          <a:scene3d>
            <a:camera prst="isometricRightUp">
              <a:rot lat="19800000" lon="2700000" rev="0"/>
            </a:camera>
            <a:lightRig rig="threePt" dir="t">
              <a:rot lat="0" lon="0" rev="16200000"/>
            </a:lightRig>
          </a:scene3d>
          <a:sp3d extrusionH="127000">
            <a:extrusionClr>
              <a:srgbClr val="718C55"/>
            </a:extrusionClr>
            <a:contourClr>
              <a:srgbClr val="FFA168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4C9CB0A-E964-6154-5680-005523004233}"/>
              </a:ext>
            </a:extLst>
          </p:cNvPr>
          <p:cNvSpPr txBox="1"/>
          <p:nvPr/>
        </p:nvSpPr>
        <p:spPr>
          <a:xfrm rot="20950811">
            <a:off x="2999172" y="5948876"/>
            <a:ext cx="18181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718C55"/>
                </a:solidFill>
                <a:latin typeface="+mn-lt"/>
              </a:rPr>
              <a:t>Monitoring,</a:t>
            </a:r>
          </a:p>
          <a:p>
            <a:pPr algn="ctr"/>
            <a:r>
              <a:rPr lang="en-US" dirty="0">
                <a:solidFill>
                  <a:srgbClr val="718C55"/>
                </a:solidFill>
                <a:latin typeface="+mn-lt"/>
              </a:rPr>
              <a:t>Public Outreach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B5D3544-CDA5-543D-01FF-A3713C125563}"/>
              </a:ext>
            </a:extLst>
          </p:cNvPr>
          <p:cNvSpPr/>
          <p:nvPr/>
        </p:nvSpPr>
        <p:spPr>
          <a:xfrm>
            <a:off x="5800725" y="2914650"/>
            <a:ext cx="647700" cy="900113"/>
          </a:xfrm>
          <a:custGeom>
            <a:avLst/>
            <a:gdLst>
              <a:gd name="csX0" fmla="*/ 0 w 647700"/>
              <a:gd name="csY0" fmla="*/ 900113 h 900113"/>
              <a:gd name="csX1" fmla="*/ 166688 w 647700"/>
              <a:gd name="csY1" fmla="*/ 314325 h 900113"/>
              <a:gd name="csX2" fmla="*/ 647700 w 647700"/>
              <a:gd name="csY2" fmla="*/ 0 h 9001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647700" h="900113">
                <a:moveTo>
                  <a:pt x="0" y="900113"/>
                </a:moveTo>
                <a:cubicBezTo>
                  <a:pt x="29369" y="682228"/>
                  <a:pt x="58738" y="464344"/>
                  <a:pt x="166688" y="314325"/>
                </a:cubicBezTo>
                <a:cubicBezTo>
                  <a:pt x="274638" y="164306"/>
                  <a:pt x="461169" y="82153"/>
                  <a:pt x="647700" y="0"/>
                </a:cubicBezTo>
              </a:path>
            </a:pathLst>
          </a:custGeom>
          <a:noFill/>
          <a:ln>
            <a:solidFill>
              <a:srgbClr val="FF690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5BF8FAF-EF03-297E-5C7A-1FB090D7DDE9}"/>
              </a:ext>
            </a:extLst>
          </p:cNvPr>
          <p:cNvSpPr/>
          <p:nvPr/>
        </p:nvSpPr>
        <p:spPr>
          <a:xfrm>
            <a:off x="6781800" y="4076700"/>
            <a:ext cx="890588" cy="742950"/>
          </a:xfrm>
          <a:custGeom>
            <a:avLst/>
            <a:gdLst>
              <a:gd name="csX0" fmla="*/ 890588 w 890588"/>
              <a:gd name="csY0" fmla="*/ 0 h 742950"/>
              <a:gd name="csX1" fmla="*/ 681038 w 890588"/>
              <a:gd name="csY1" fmla="*/ 428625 h 742950"/>
              <a:gd name="csX2" fmla="*/ 276225 w 890588"/>
              <a:gd name="csY2" fmla="*/ 685800 h 742950"/>
              <a:gd name="csX3" fmla="*/ 0 w 890588"/>
              <a:gd name="csY3" fmla="*/ 742950 h 742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90588" h="742950">
                <a:moveTo>
                  <a:pt x="890588" y="0"/>
                </a:moveTo>
                <a:cubicBezTo>
                  <a:pt x="837010" y="157162"/>
                  <a:pt x="783432" y="314325"/>
                  <a:pt x="681038" y="428625"/>
                </a:cubicBezTo>
                <a:cubicBezTo>
                  <a:pt x="578644" y="542925"/>
                  <a:pt x="389731" y="633412"/>
                  <a:pt x="276225" y="685800"/>
                </a:cubicBezTo>
                <a:cubicBezTo>
                  <a:pt x="162719" y="738188"/>
                  <a:pt x="81359" y="740569"/>
                  <a:pt x="0" y="742950"/>
                </a:cubicBezTo>
              </a:path>
            </a:pathLst>
          </a:custGeom>
          <a:noFill/>
          <a:ln>
            <a:solidFill>
              <a:srgbClr val="FF690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D80032E-DA56-3C7A-2714-E777F483A4CC}"/>
              </a:ext>
            </a:extLst>
          </p:cNvPr>
          <p:cNvGrpSpPr/>
          <p:nvPr/>
        </p:nvGrpSpPr>
        <p:grpSpPr>
          <a:xfrm>
            <a:off x="1161942" y="2866746"/>
            <a:ext cx="3612464" cy="3890747"/>
            <a:chOff x="1161942" y="2866746"/>
            <a:chExt cx="3612464" cy="389074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F353822-1AA8-16C8-13A5-32A0089B9078}"/>
                </a:ext>
              </a:extLst>
            </p:cNvPr>
            <p:cNvSpPr/>
            <p:nvPr/>
          </p:nvSpPr>
          <p:spPr>
            <a:xfrm>
              <a:off x="1854678" y="2866746"/>
              <a:ext cx="2717321" cy="3890747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1E9023-D8D2-8499-1835-88B0F5BFFC4C}"/>
                </a:ext>
              </a:extLst>
            </p:cNvPr>
            <p:cNvSpPr/>
            <p:nvPr/>
          </p:nvSpPr>
          <p:spPr>
            <a:xfrm>
              <a:off x="1163707" y="3534130"/>
              <a:ext cx="689207" cy="1575303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CE9AC25-75BA-59AC-43ED-D4BB45A2C23B}"/>
                </a:ext>
              </a:extLst>
            </p:cNvPr>
            <p:cNvSpPr/>
            <p:nvPr/>
          </p:nvSpPr>
          <p:spPr>
            <a:xfrm>
              <a:off x="4571999" y="6162675"/>
              <a:ext cx="202407" cy="229420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ight Triangle 26">
              <a:extLst>
                <a:ext uri="{FF2B5EF4-FFF2-40B4-BE49-F238E27FC236}">
                  <a16:creationId xmlns:a16="http://schemas.microsoft.com/office/drawing/2014/main" id="{BF6A10FD-EB5D-B0C1-5D0F-C3ECBA3DCD4E}"/>
                </a:ext>
              </a:extLst>
            </p:cNvPr>
            <p:cNvSpPr/>
            <p:nvPr/>
          </p:nvSpPr>
          <p:spPr>
            <a:xfrm flipH="1">
              <a:off x="1161942" y="3401560"/>
              <a:ext cx="690971" cy="132570"/>
            </a:xfrm>
            <a:prstGeom prst="rtTriangl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2356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E11D7D9-EA90-2893-93C7-44D6DD430FA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8259" y="1256267"/>
            <a:ext cx="6974285" cy="5035892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42012"/>
            <a:ext cx="8153400" cy="914082"/>
          </a:xfrm>
        </p:spPr>
        <p:txBody>
          <a:bodyPr>
            <a:noAutofit/>
          </a:bodyPr>
          <a:lstStyle/>
          <a:p>
            <a:r>
              <a:rPr lang="en-US" sz="3700" dirty="0"/>
              <a:t>Step 1: Map Source Water Protection Areas</a:t>
            </a:r>
            <a:endParaRPr lang="en-US" sz="3700" cap="none" dirty="0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1B39D20-F741-C9A0-D69F-61F29BECA3A0}"/>
              </a:ext>
            </a:extLst>
          </p:cNvPr>
          <p:cNvPicPr>
            <a:picLocks noGrp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1905" y="1256267"/>
            <a:ext cx="2192385" cy="217273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59145260-6663-143C-ADB4-E193D9E4318F}"/>
              </a:ext>
            </a:extLst>
          </p:cNvPr>
          <p:cNvSpPr/>
          <p:nvPr/>
        </p:nvSpPr>
        <p:spPr>
          <a:xfrm rot="793338">
            <a:off x="6674008" y="1718328"/>
            <a:ext cx="619040" cy="862085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FD4ED2-C588-6E2F-2B3E-EEBA8E8792EB}"/>
              </a:ext>
            </a:extLst>
          </p:cNvPr>
          <p:cNvSpPr/>
          <p:nvPr/>
        </p:nvSpPr>
        <p:spPr>
          <a:xfrm>
            <a:off x="636171" y="2052984"/>
            <a:ext cx="728050" cy="367363"/>
          </a:xfrm>
          <a:prstGeom prst="rect">
            <a:avLst/>
          </a:prstGeom>
          <a:solidFill>
            <a:srgbClr val="FF5758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A9332E-0FF9-C6CE-89FF-009E46B4E390}"/>
              </a:ext>
            </a:extLst>
          </p:cNvPr>
          <p:cNvSpPr/>
          <p:nvPr/>
        </p:nvSpPr>
        <p:spPr>
          <a:xfrm>
            <a:off x="636171" y="3241674"/>
            <a:ext cx="728050" cy="367363"/>
          </a:xfrm>
          <a:prstGeom prst="rect">
            <a:avLst/>
          </a:prstGeom>
          <a:solidFill>
            <a:srgbClr val="FFC85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3730D-D63F-0195-C749-852AB28CFDDC}"/>
              </a:ext>
            </a:extLst>
          </p:cNvPr>
          <p:cNvSpPr/>
          <p:nvPr/>
        </p:nvSpPr>
        <p:spPr>
          <a:xfrm>
            <a:off x="615171" y="4430364"/>
            <a:ext cx="728050" cy="367363"/>
          </a:xfrm>
          <a:prstGeom prst="rect">
            <a:avLst/>
          </a:prstGeom>
          <a:solidFill>
            <a:srgbClr val="FFFF3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80A9F4E-DCB8-2848-F44F-84122EC90903}"/>
              </a:ext>
            </a:extLst>
          </p:cNvPr>
          <p:cNvSpPr/>
          <p:nvPr/>
        </p:nvSpPr>
        <p:spPr>
          <a:xfrm>
            <a:off x="636171" y="5619053"/>
            <a:ext cx="728050" cy="367363"/>
          </a:xfrm>
          <a:prstGeom prst="rect">
            <a:avLst/>
          </a:prstGeom>
          <a:solidFill>
            <a:srgbClr val="90FF59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E059C4-33BD-AA89-3DE8-E32AFFBA0CC4}"/>
              </a:ext>
            </a:extLst>
          </p:cNvPr>
          <p:cNvSpPr txBox="1"/>
          <p:nvPr/>
        </p:nvSpPr>
        <p:spPr>
          <a:xfrm>
            <a:off x="271599" y="1687812"/>
            <a:ext cx="1457194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Zone A: 0-200 ft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54F6E24-779E-04B4-8F3D-E7CCB4C1C332}"/>
              </a:ext>
            </a:extLst>
          </p:cNvPr>
          <p:cNvSpPr txBox="1"/>
          <p:nvPr/>
        </p:nvSpPr>
        <p:spPr>
          <a:xfrm>
            <a:off x="146275" y="2891039"/>
            <a:ext cx="1665841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Zone B: 200-500 ft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464F959-8954-0430-4634-884E97432867}"/>
              </a:ext>
            </a:extLst>
          </p:cNvPr>
          <p:cNvSpPr txBox="1"/>
          <p:nvPr/>
        </p:nvSpPr>
        <p:spPr>
          <a:xfrm>
            <a:off x="146274" y="4094266"/>
            <a:ext cx="182453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Zone C: 500-1,000 ft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54D5ACD-72BF-E5FF-8556-0348A9B541C6}"/>
              </a:ext>
            </a:extLst>
          </p:cNvPr>
          <p:cNvSpPr txBox="1"/>
          <p:nvPr/>
        </p:nvSpPr>
        <p:spPr>
          <a:xfrm>
            <a:off x="87927" y="5297493"/>
            <a:ext cx="1992853" cy="30008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Zone D: 1,000 ft to 1 mi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6AB6061-6D01-CFD1-2F38-E3350256DC11}"/>
              </a:ext>
            </a:extLst>
          </p:cNvPr>
          <p:cNvGrpSpPr/>
          <p:nvPr/>
        </p:nvGrpSpPr>
        <p:grpSpPr>
          <a:xfrm>
            <a:off x="2120160" y="5685084"/>
            <a:ext cx="284052" cy="454857"/>
            <a:chOff x="2120160" y="5685084"/>
            <a:chExt cx="284052" cy="45485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20BA894-7A38-9CD0-E2F4-C719051DD58E}"/>
                </a:ext>
              </a:extLst>
            </p:cNvPr>
            <p:cNvGrpSpPr/>
            <p:nvPr/>
          </p:nvGrpSpPr>
          <p:grpSpPr>
            <a:xfrm>
              <a:off x="2162175" y="5685084"/>
              <a:ext cx="200025" cy="239467"/>
              <a:chOff x="2162175" y="5685084"/>
              <a:chExt cx="200025" cy="239467"/>
            </a:xfrm>
          </p:grpSpPr>
          <p:sp>
            <p:nvSpPr>
              <p:cNvPr id="38" name="Isosceles Triangle 37">
                <a:extLst>
                  <a:ext uri="{FF2B5EF4-FFF2-40B4-BE49-F238E27FC236}">
                    <a16:creationId xmlns:a16="http://schemas.microsoft.com/office/drawing/2014/main" id="{5963F9FC-910D-91BF-2728-B98F7D85B7AD}"/>
                  </a:ext>
                </a:extLst>
              </p:cNvPr>
              <p:cNvSpPr/>
              <p:nvPr/>
            </p:nvSpPr>
            <p:spPr>
              <a:xfrm>
                <a:off x="2162175" y="5685084"/>
                <a:ext cx="200025" cy="191841"/>
              </a:xfrm>
              <a:prstGeom prst="triangl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46F4A38A-F25C-C9B7-EA01-06972F79141A}"/>
                  </a:ext>
                </a:extLst>
              </p:cNvPr>
              <p:cNvSpPr/>
              <p:nvPr/>
            </p:nvSpPr>
            <p:spPr>
              <a:xfrm>
                <a:off x="2225277" y="5860257"/>
                <a:ext cx="73819" cy="6429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B2D780-7A19-395D-F3CB-D094E8079322}"/>
                </a:ext>
              </a:extLst>
            </p:cNvPr>
            <p:cNvSpPr txBox="1"/>
            <p:nvPr/>
          </p:nvSpPr>
          <p:spPr>
            <a:xfrm>
              <a:off x="2120160" y="5847553"/>
              <a:ext cx="284052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300" b="1" dirty="0">
                  <a:latin typeface="Arial Narrow" panose="020B0606020202030204" pitchFamily="34" charset="0"/>
                </a:rPr>
                <a:t>N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89FF2AA-DD80-C808-A53E-8DFCD6B56BE3}"/>
              </a:ext>
            </a:extLst>
          </p:cNvPr>
          <p:cNvGrpSpPr/>
          <p:nvPr/>
        </p:nvGrpSpPr>
        <p:grpSpPr>
          <a:xfrm>
            <a:off x="1878378" y="6035632"/>
            <a:ext cx="1024639" cy="230386"/>
            <a:chOff x="1878378" y="6035632"/>
            <a:chExt cx="1024639" cy="230386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8FB45394-B215-47ED-BDA4-A6E48A394DB8}"/>
                </a:ext>
              </a:extLst>
            </p:cNvPr>
            <p:cNvGrpSpPr/>
            <p:nvPr/>
          </p:nvGrpSpPr>
          <p:grpSpPr>
            <a:xfrm>
              <a:off x="1988344" y="6174580"/>
              <a:ext cx="561974" cy="91438"/>
              <a:chOff x="1988344" y="6174580"/>
              <a:chExt cx="561974" cy="91438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2ED23EB7-AAF3-35CC-98C7-E9D48B792859}"/>
                  </a:ext>
                </a:extLst>
              </p:cNvPr>
              <p:cNvSpPr/>
              <p:nvPr/>
            </p:nvSpPr>
            <p:spPr>
              <a:xfrm>
                <a:off x="1988344" y="6174580"/>
                <a:ext cx="280987" cy="4571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3F3E776F-8A98-C691-3021-6B14E3913D71}"/>
                  </a:ext>
                </a:extLst>
              </p:cNvPr>
              <p:cNvSpPr/>
              <p:nvPr/>
            </p:nvSpPr>
            <p:spPr>
              <a:xfrm>
                <a:off x="2269331" y="6174580"/>
                <a:ext cx="280987" cy="45719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27BA152-FA81-6C7C-CAE0-DC9AEA5DE583}"/>
                  </a:ext>
                </a:extLst>
              </p:cNvPr>
              <p:cNvSpPr/>
              <p:nvPr/>
            </p:nvSpPr>
            <p:spPr>
              <a:xfrm>
                <a:off x="1988344" y="6220299"/>
                <a:ext cx="280987" cy="45719"/>
              </a:xfrm>
              <a:prstGeom prst="rect">
                <a:avLst/>
              </a:prstGeom>
              <a:solidFill>
                <a:schemeClr val="tx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E3581A3F-738A-C937-5D5C-B5272DE7A3DF}"/>
                  </a:ext>
                </a:extLst>
              </p:cNvPr>
              <p:cNvSpPr/>
              <p:nvPr/>
            </p:nvSpPr>
            <p:spPr>
              <a:xfrm>
                <a:off x="2269330" y="6220298"/>
                <a:ext cx="280987" cy="4571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DAEBC15-EFF7-A389-998F-EDEEF568782F}"/>
                </a:ext>
              </a:extLst>
            </p:cNvPr>
            <p:cNvSpPr txBox="1"/>
            <p:nvPr/>
          </p:nvSpPr>
          <p:spPr>
            <a:xfrm>
              <a:off x="1878378" y="6035632"/>
              <a:ext cx="1024639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0        1000     2000 Feet</a:t>
              </a:r>
            </a:p>
          </p:txBody>
        </p:sp>
      </p:grp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D6715A88-83B2-D570-860C-0F2120C0E40A}"/>
              </a:ext>
            </a:extLst>
          </p:cNvPr>
          <p:cNvSpPr/>
          <p:nvPr/>
        </p:nvSpPr>
        <p:spPr>
          <a:xfrm>
            <a:off x="3832045" y="6414128"/>
            <a:ext cx="426141" cy="367363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BD7A039-688E-9529-CD53-71977696CA76}"/>
              </a:ext>
            </a:extLst>
          </p:cNvPr>
          <p:cNvSpPr txBox="1"/>
          <p:nvPr/>
        </p:nvSpPr>
        <p:spPr>
          <a:xfrm>
            <a:off x="4258186" y="6428533"/>
            <a:ext cx="2473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Public Water Supply Well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DA53562-1C52-A79F-68E9-4E76DCF0AC1A}"/>
              </a:ext>
            </a:extLst>
          </p:cNvPr>
          <p:cNvGrpSpPr/>
          <p:nvPr/>
        </p:nvGrpSpPr>
        <p:grpSpPr>
          <a:xfrm>
            <a:off x="1859756" y="4094266"/>
            <a:ext cx="111056" cy="307777"/>
            <a:chOff x="1859756" y="4094266"/>
            <a:chExt cx="111056" cy="307777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8EB0386F-3058-C9E9-CE2B-F75B02EBD1AC}"/>
                </a:ext>
              </a:extLst>
            </p:cNvPr>
            <p:cNvCxnSpPr>
              <a:cxnSpLocks/>
            </p:cNvCxnSpPr>
            <p:nvPr/>
          </p:nvCxnSpPr>
          <p:spPr>
            <a:xfrm>
              <a:off x="1861592" y="4094266"/>
              <a:ext cx="109220" cy="0"/>
            </a:xfrm>
            <a:prstGeom prst="line">
              <a:avLst/>
            </a:prstGeom>
            <a:ln w="317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2B3D4A5-E7A0-81AB-F819-FEF4C6C0C370}"/>
                </a:ext>
              </a:extLst>
            </p:cNvPr>
            <p:cNvCxnSpPr>
              <a:cxnSpLocks/>
            </p:cNvCxnSpPr>
            <p:nvPr/>
          </p:nvCxnSpPr>
          <p:spPr>
            <a:xfrm>
              <a:off x="1970812" y="4094266"/>
              <a:ext cx="0" cy="307777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44CCEF0-5D5C-4865-96FC-103AF09A24AC}"/>
                </a:ext>
              </a:extLst>
            </p:cNvPr>
            <p:cNvCxnSpPr>
              <a:cxnSpLocks/>
            </p:cNvCxnSpPr>
            <p:nvPr/>
          </p:nvCxnSpPr>
          <p:spPr>
            <a:xfrm>
              <a:off x="1859756" y="4402043"/>
              <a:ext cx="111056" cy="0"/>
            </a:xfrm>
            <a:prstGeom prst="line">
              <a:avLst/>
            </a:prstGeom>
            <a:ln w="317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F777398-CE85-4FD9-F9CC-7726C06C2472}"/>
              </a:ext>
            </a:extLst>
          </p:cNvPr>
          <p:cNvGrpSpPr/>
          <p:nvPr/>
        </p:nvGrpSpPr>
        <p:grpSpPr>
          <a:xfrm>
            <a:off x="1859755" y="5293645"/>
            <a:ext cx="221021" cy="307777"/>
            <a:chOff x="1859756" y="4094266"/>
            <a:chExt cx="111056" cy="307777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822C124-B62D-FF5E-26C7-F25686CDE4BF}"/>
                </a:ext>
              </a:extLst>
            </p:cNvPr>
            <p:cNvCxnSpPr>
              <a:cxnSpLocks/>
            </p:cNvCxnSpPr>
            <p:nvPr/>
          </p:nvCxnSpPr>
          <p:spPr>
            <a:xfrm>
              <a:off x="1861592" y="4094266"/>
              <a:ext cx="109220" cy="0"/>
            </a:xfrm>
            <a:prstGeom prst="line">
              <a:avLst/>
            </a:prstGeom>
            <a:ln w="317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53B26CC-A6BA-8624-17C7-715368EFCB4F}"/>
                </a:ext>
              </a:extLst>
            </p:cNvPr>
            <p:cNvCxnSpPr>
              <a:cxnSpLocks/>
            </p:cNvCxnSpPr>
            <p:nvPr/>
          </p:nvCxnSpPr>
          <p:spPr>
            <a:xfrm>
              <a:off x="1970812" y="4094266"/>
              <a:ext cx="0" cy="307777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C18C50F4-7679-7513-2DCE-F194D682C85E}"/>
                </a:ext>
              </a:extLst>
            </p:cNvPr>
            <p:cNvCxnSpPr>
              <a:cxnSpLocks/>
            </p:cNvCxnSpPr>
            <p:nvPr/>
          </p:nvCxnSpPr>
          <p:spPr>
            <a:xfrm>
              <a:off x="1859756" y="4402043"/>
              <a:ext cx="111056" cy="0"/>
            </a:xfrm>
            <a:prstGeom prst="line">
              <a:avLst/>
            </a:prstGeom>
            <a:ln w="31750" cap="sq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7226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0E1CE9-BEF0-A0F0-2AEA-C821CA296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75C9C-997B-5DB8-3EB7-D0F791621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42012"/>
            <a:ext cx="8153400" cy="914082"/>
          </a:xfrm>
        </p:spPr>
        <p:txBody>
          <a:bodyPr>
            <a:noAutofit/>
          </a:bodyPr>
          <a:lstStyle/>
          <a:p>
            <a:r>
              <a:rPr lang="en-US" sz="3650" dirty="0"/>
              <a:t>Step 2: Determine Sources of Contamination</a:t>
            </a:r>
            <a:endParaRPr lang="en-US" sz="3650" cap="non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20E1610-08E3-3582-9B86-80FC938047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193" y="1172916"/>
            <a:ext cx="8627952" cy="5685084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4A58A80C-DC9F-C205-918F-C5053C8800E7}"/>
              </a:ext>
            </a:extLst>
          </p:cNvPr>
          <p:cNvPicPr>
            <a:picLocks noGrp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1905" y="1256267"/>
            <a:ext cx="2192385" cy="217273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F8514F5-0DAA-99A3-13CC-8DE94A161DB8}"/>
              </a:ext>
            </a:extLst>
          </p:cNvPr>
          <p:cNvSpPr/>
          <p:nvPr/>
        </p:nvSpPr>
        <p:spPr>
          <a:xfrm rot="3271580">
            <a:off x="7105192" y="1259220"/>
            <a:ext cx="619040" cy="789978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Up 31">
            <a:extLst>
              <a:ext uri="{FF2B5EF4-FFF2-40B4-BE49-F238E27FC236}">
                <a16:creationId xmlns:a16="http://schemas.microsoft.com/office/drawing/2014/main" id="{CD0347DF-8977-565E-0C3B-C8CDC8542CF3}"/>
              </a:ext>
            </a:extLst>
          </p:cNvPr>
          <p:cNvSpPr/>
          <p:nvPr/>
        </p:nvSpPr>
        <p:spPr>
          <a:xfrm rot="7690240">
            <a:off x="5812325" y="3105338"/>
            <a:ext cx="425513" cy="461727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876558A9-A9BB-B188-8442-B1D85BCF6196}"/>
              </a:ext>
            </a:extLst>
          </p:cNvPr>
          <p:cNvSpPr>
            <a:spLocks noChangeAspect="1"/>
          </p:cNvSpPr>
          <p:nvPr/>
        </p:nvSpPr>
        <p:spPr>
          <a:xfrm>
            <a:off x="4761370" y="2767191"/>
            <a:ext cx="106071" cy="9144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3740D143-65AC-1EA5-C693-6E1E51A142DE}"/>
              </a:ext>
            </a:extLst>
          </p:cNvPr>
          <p:cNvSpPr>
            <a:spLocks noChangeAspect="1"/>
          </p:cNvSpPr>
          <p:nvPr/>
        </p:nvSpPr>
        <p:spPr>
          <a:xfrm>
            <a:off x="4088270" y="3587721"/>
            <a:ext cx="106071" cy="9144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6E79DBCD-8A9C-FB3B-E1E6-65053FB4D22D}"/>
              </a:ext>
            </a:extLst>
          </p:cNvPr>
          <p:cNvSpPr>
            <a:spLocks noChangeAspect="1"/>
          </p:cNvSpPr>
          <p:nvPr/>
        </p:nvSpPr>
        <p:spPr>
          <a:xfrm>
            <a:off x="4043820" y="4419571"/>
            <a:ext cx="106071" cy="9144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9ED570A-9521-969A-1604-D8C6F1DF7A71}"/>
              </a:ext>
            </a:extLst>
          </p:cNvPr>
          <p:cNvSpPr>
            <a:spLocks noChangeAspect="1"/>
          </p:cNvSpPr>
          <p:nvPr/>
        </p:nvSpPr>
        <p:spPr>
          <a:xfrm>
            <a:off x="4655299" y="4635471"/>
            <a:ext cx="106071" cy="9144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389DC46F-5C57-F0DE-D109-A821FD8C6107}"/>
              </a:ext>
            </a:extLst>
          </p:cNvPr>
          <p:cNvSpPr>
            <a:spLocks noChangeAspect="1"/>
          </p:cNvSpPr>
          <p:nvPr/>
        </p:nvSpPr>
        <p:spPr>
          <a:xfrm>
            <a:off x="6369982" y="4394171"/>
            <a:ext cx="106071" cy="91440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0D6060E8-58CA-80A2-5DDC-E7A7325D4C99}"/>
              </a:ext>
            </a:extLst>
          </p:cNvPr>
          <p:cNvSpPr>
            <a:spLocks noChangeAspect="1"/>
          </p:cNvSpPr>
          <p:nvPr/>
        </p:nvSpPr>
        <p:spPr>
          <a:xfrm>
            <a:off x="483112" y="1455693"/>
            <a:ext cx="127286" cy="109728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9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91F35C-4CE8-E745-0E86-B7B95060F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able&#10;&#10;AI-generated content may be incorrect.">
            <a:extLst>
              <a:ext uri="{FF2B5EF4-FFF2-40B4-BE49-F238E27FC236}">
                <a16:creationId xmlns:a16="http://schemas.microsoft.com/office/drawing/2014/main" id="{23732F3C-60F4-85F6-FD4D-10CF7EE8AC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4138" y="3706137"/>
            <a:ext cx="4209862" cy="25236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34D8F1-9FF4-279E-985F-92209F597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42012"/>
            <a:ext cx="8153400" cy="914082"/>
          </a:xfrm>
        </p:spPr>
        <p:txBody>
          <a:bodyPr>
            <a:noAutofit/>
          </a:bodyPr>
          <a:lstStyle/>
          <a:p>
            <a:r>
              <a:rPr lang="en-US" sz="3650" dirty="0"/>
              <a:t>Step 3: Evaluate Risk to Water Sources</a:t>
            </a:r>
            <a:endParaRPr lang="en-US" sz="3650" cap="none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592A33D2-0F7A-6DA5-0B4B-510D01CB954A}"/>
              </a:ext>
            </a:extLst>
          </p:cNvPr>
          <p:cNvPicPr>
            <a:picLocks noGrp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1905" y="1256267"/>
            <a:ext cx="2192385" cy="217273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1A0ABFCD-E4D5-0D2F-14FD-FE81150B115A}"/>
              </a:ext>
            </a:extLst>
          </p:cNvPr>
          <p:cNvSpPr/>
          <p:nvPr/>
        </p:nvSpPr>
        <p:spPr>
          <a:xfrm rot="6554223">
            <a:off x="7775149" y="1227464"/>
            <a:ext cx="619040" cy="789978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961E7E-CF2B-ADED-105D-5A03110FE8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81" y="1489786"/>
            <a:ext cx="4790957" cy="488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8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CD0852-7130-9DD5-8D7F-890BBD39A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AEE0E-035E-C712-8E10-BC76ACACE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42012"/>
            <a:ext cx="8153400" cy="914082"/>
          </a:xfrm>
        </p:spPr>
        <p:txBody>
          <a:bodyPr>
            <a:noAutofit/>
          </a:bodyPr>
          <a:lstStyle/>
          <a:p>
            <a:r>
              <a:rPr lang="en-US" sz="3650" dirty="0"/>
              <a:t>Step 4: Develop an Action Plan</a:t>
            </a:r>
            <a:endParaRPr lang="en-US" sz="3650" cap="none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D8FDBB21-27A3-EE58-521E-0E609A6BE3C8}"/>
              </a:ext>
            </a:extLst>
          </p:cNvPr>
          <p:cNvPicPr>
            <a:picLocks noGrp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1905" y="1256267"/>
            <a:ext cx="2192385" cy="217273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49834CC-8787-6D46-A3E7-B414A39397F6}"/>
              </a:ext>
            </a:extLst>
          </p:cNvPr>
          <p:cNvSpPr/>
          <p:nvPr/>
        </p:nvSpPr>
        <p:spPr>
          <a:xfrm rot="13500000">
            <a:off x="8046608" y="2445808"/>
            <a:ext cx="619040" cy="789978"/>
          </a:xfrm>
          <a:prstGeom prst="ellipse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694127-2AC4-B3A2-699B-966DA0D6A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0551" y="3629174"/>
            <a:ext cx="4513740" cy="2853108"/>
          </a:xfrm>
          <a:prstGeom prst="rect">
            <a:avLst/>
          </a:prstGeom>
          <a:noFill/>
          <a:ln w="28575">
            <a:noFill/>
          </a:ln>
          <a:effectLst>
            <a:outerShdw blurRad="762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81AEBA7C-DCD1-4040-D64B-1EEC0102032B}"/>
              </a:ext>
            </a:extLst>
          </p:cNvPr>
          <p:cNvSpPr txBox="1">
            <a:spLocks/>
          </p:cNvSpPr>
          <p:nvPr/>
        </p:nvSpPr>
        <p:spPr bwMode="auto">
          <a:xfrm>
            <a:off x="202728" y="1376882"/>
            <a:ext cx="64591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Lato Semibold" panose="020F0702020204030203" pitchFamily="34" charset="0"/>
                <a:ea typeface="+mn-ea"/>
                <a:cs typeface="Lato Semibold" panose="020F0702020204030203" pitchFamily="34" charset="0"/>
              </a:defRPr>
            </a:lvl1pPr>
            <a:lvl2pPr marL="639763" indent="-273050" algn="l" rtl="0" eaLnBrk="1" fontAlgn="base" hangingPunct="1">
              <a:spcBef>
                <a:spcPts val="550"/>
              </a:spcBef>
              <a:spcAft>
                <a:spcPct val="0"/>
              </a:spcAft>
              <a:buClr>
                <a:srgbClr val="026773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2pPr>
            <a:lvl3pPr marL="914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718C55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3pPr>
            <a:lvl4pPr marL="1371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FFA168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4pPr>
            <a:lvl5pPr marL="18288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D2345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en-US" sz="3200" dirty="0"/>
              <a:t>The “Plan” part of the Source Water Protection Plan</a:t>
            </a:r>
          </a:p>
          <a:p>
            <a:pPr>
              <a:spcAft>
                <a:spcPts val="1200"/>
              </a:spcAft>
            </a:pPr>
            <a:r>
              <a:rPr lang="en-US" sz="2800" dirty="0">
                <a:latin typeface="+mn-lt"/>
              </a:rPr>
              <a:t>SWP management strategies for leaking underground tanks: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2B1EFA3-A44A-B876-945A-768BA0B07B77}"/>
              </a:ext>
            </a:extLst>
          </p:cNvPr>
          <p:cNvSpPr txBox="1">
            <a:spLocks/>
          </p:cNvSpPr>
          <p:nvPr/>
        </p:nvSpPr>
        <p:spPr bwMode="auto">
          <a:xfrm>
            <a:off x="117696" y="3719965"/>
            <a:ext cx="3811508" cy="2671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19088" indent="-319088" algn="l" rtl="0" eaLnBrk="1" fontAlgn="base" hangingPunct="1">
              <a:spcBef>
                <a:spcPts val="700"/>
              </a:spcBef>
              <a:spcAft>
                <a:spcPct val="0"/>
              </a:spcAft>
              <a:buClr>
                <a:srgbClr val="0D2345"/>
              </a:buClr>
              <a:buSzPct val="60000"/>
              <a:buFont typeface="Wingdings" panose="05000000000000000000" pitchFamily="2" charset="2"/>
              <a:buChar char=""/>
              <a:defRPr sz="2900" kern="1200">
                <a:solidFill>
                  <a:schemeClr val="tx1"/>
                </a:solidFill>
                <a:latin typeface="Lato Semibold" panose="020F0702020204030203" pitchFamily="34" charset="0"/>
                <a:ea typeface="+mn-ea"/>
                <a:cs typeface="Lato Semibold" panose="020F0702020204030203" pitchFamily="34" charset="0"/>
              </a:defRPr>
            </a:lvl1pPr>
            <a:lvl2pPr marL="639763" indent="-273050" algn="l" rtl="0" eaLnBrk="1" fontAlgn="base" hangingPunct="1">
              <a:spcBef>
                <a:spcPts val="550"/>
              </a:spcBef>
              <a:spcAft>
                <a:spcPct val="0"/>
              </a:spcAft>
              <a:buClr>
                <a:srgbClr val="026773"/>
              </a:buClr>
              <a:buSzPct val="70000"/>
              <a:buFont typeface="Wingdings 2" panose="05020102010507070707" pitchFamily="18" charset="2"/>
              <a:buChar char=""/>
              <a:defRPr sz="26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2pPr>
            <a:lvl3pPr marL="914400" indent="-228600" algn="l" rtl="0" eaLnBrk="1" fontAlgn="base" hangingPunct="1">
              <a:spcBef>
                <a:spcPts val="500"/>
              </a:spcBef>
              <a:spcAft>
                <a:spcPct val="0"/>
              </a:spcAft>
              <a:buClr>
                <a:srgbClr val="718C55"/>
              </a:buClr>
              <a:buSzPct val="75000"/>
              <a:buFont typeface="Wingdings" panose="05000000000000000000" pitchFamily="2" charset="2"/>
              <a:buChar char=""/>
              <a:defRPr sz="23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3pPr>
            <a:lvl4pPr marL="13716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FFA168"/>
              </a:buClr>
              <a:buSzPct val="7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4pPr>
            <a:lvl5pPr marL="1828800" indent="-228600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rgbClr val="0D2345"/>
              </a:buClr>
              <a:buSzPct val="65000"/>
              <a:buFont typeface="Wingdings" panose="05000000000000000000" pitchFamily="2" charset="2"/>
              <a:buChar char=""/>
              <a:defRPr sz="2000" kern="1200">
                <a:solidFill>
                  <a:schemeClr val="tx1"/>
                </a:solidFill>
                <a:latin typeface="Lato Medium" panose="020F0602020204030203" pitchFamily="34" charset="0"/>
                <a:ea typeface="+mn-ea"/>
                <a:cs typeface="Lato Medium" panose="020F0602020204030203" pitchFamily="34" charset="0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Aft>
                <a:spcPts val="1200"/>
              </a:spcAft>
            </a:pPr>
            <a:r>
              <a:rPr lang="en-US" sz="1800" dirty="0">
                <a:latin typeface="+mn-lt"/>
              </a:rPr>
              <a:t>Coordinate with regulators for notification of new releases</a:t>
            </a:r>
          </a:p>
          <a:p>
            <a:pPr lvl="1">
              <a:spcAft>
                <a:spcPts val="1200"/>
              </a:spcAft>
            </a:pPr>
            <a:r>
              <a:rPr lang="en-US" sz="1800" dirty="0">
                <a:latin typeface="+mn-lt"/>
              </a:rPr>
              <a:t>Review status of existing sites and cleanup actions</a:t>
            </a:r>
          </a:p>
          <a:p>
            <a:pPr lvl="1">
              <a:spcAft>
                <a:spcPts val="1200"/>
              </a:spcAft>
            </a:pPr>
            <a:r>
              <a:rPr lang="en-US" sz="1800" dirty="0">
                <a:latin typeface="+mn-lt"/>
              </a:rPr>
              <a:t>Ensure that required setbacks are observed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4F991B-6ACC-223C-F731-306E4234CEB3}"/>
              </a:ext>
            </a:extLst>
          </p:cNvPr>
          <p:cNvSpPr txBox="1"/>
          <p:nvPr/>
        </p:nvSpPr>
        <p:spPr>
          <a:xfrm>
            <a:off x="7860292" y="6543956"/>
            <a:ext cx="993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+mn-lt"/>
              </a:rPr>
              <a:t>NMED-PSTB</a:t>
            </a:r>
          </a:p>
        </p:txBody>
      </p:sp>
    </p:spTree>
    <p:extLst>
      <p:ext uri="{BB962C8B-B14F-4D97-AF65-F5344CB8AC3E}">
        <p14:creationId xmlns:p14="http://schemas.microsoft.com/office/powerpoint/2010/main" val="2299534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825C72-DF08-66E2-54F8-04319A312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E5BEE-BBA8-9328-2D0D-D7A7FFE15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42012"/>
            <a:ext cx="8153400" cy="914082"/>
          </a:xfrm>
        </p:spPr>
        <p:txBody>
          <a:bodyPr>
            <a:noAutofit/>
          </a:bodyPr>
          <a:lstStyle/>
          <a:p>
            <a:r>
              <a:rPr lang="en-US" sz="3650" dirty="0"/>
              <a:t>Source Water Protection Committee</a:t>
            </a:r>
            <a:endParaRPr lang="en-US" sz="3650" cap="none" dirty="0"/>
          </a:p>
        </p:txBody>
      </p:sp>
      <p:pic>
        <p:nvPicPr>
          <p:cNvPr id="9" name="Graphic 8" descr="Meeting with solid fill">
            <a:extLst>
              <a:ext uri="{FF2B5EF4-FFF2-40B4-BE49-F238E27FC236}">
                <a16:creationId xmlns:a16="http://schemas.microsoft.com/office/drawing/2014/main" id="{0F6DAE8B-4862-B46D-9FF5-40FE9910E2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1470" y="2247840"/>
            <a:ext cx="3481059" cy="348105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93C069-955E-2FBB-5015-AA9BE9244BE4}"/>
              </a:ext>
            </a:extLst>
          </p:cNvPr>
          <p:cNvCxnSpPr>
            <a:cxnSpLocks/>
          </p:cNvCxnSpPr>
          <p:nvPr/>
        </p:nvCxnSpPr>
        <p:spPr>
          <a:xfrm flipH="1" flipV="1">
            <a:off x="2622550" y="2567607"/>
            <a:ext cx="528056" cy="510571"/>
          </a:xfrm>
          <a:prstGeom prst="line">
            <a:avLst/>
          </a:prstGeom>
          <a:ln w="38100">
            <a:solidFill>
              <a:srgbClr val="0D2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4E5A9F2-00C0-BD76-4B9E-44BEA501C9DA}"/>
              </a:ext>
            </a:extLst>
          </p:cNvPr>
          <p:cNvCxnSpPr>
            <a:cxnSpLocks/>
          </p:cNvCxnSpPr>
          <p:nvPr/>
        </p:nvCxnSpPr>
        <p:spPr>
          <a:xfrm flipV="1">
            <a:off x="5993396" y="2759934"/>
            <a:ext cx="319133" cy="304663"/>
          </a:xfrm>
          <a:prstGeom prst="line">
            <a:avLst/>
          </a:prstGeom>
          <a:ln w="38100">
            <a:solidFill>
              <a:srgbClr val="0D2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748FA8E-3287-4A7F-4E7D-198DF522C8F5}"/>
              </a:ext>
            </a:extLst>
          </p:cNvPr>
          <p:cNvCxnSpPr>
            <a:cxnSpLocks/>
          </p:cNvCxnSpPr>
          <p:nvPr/>
        </p:nvCxnSpPr>
        <p:spPr>
          <a:xfrm rot="2700000" flipH="1" flipV="1">
            <a:off x="4183416" y="1937441"/>
            <a:ext cx="777171" cy="751437"/>
          </a:xfrm>
          <a:prstGeom prst="line">
            <a:avLst/>
          </a:prstGeom>
          <a:ln w="38100">
            <a:solidFill>
              <a:srgbClr val="0D2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F814A58-4D7C-824B-A7BA-78AEDCC60C45}"/>
              </a:ext>
            </a:extLst>
          </p:cNvPr>
          <p:cNvSpPr txBox="1"/>
          <p:nvPr/>
        </p:nvSpPr>
        <p:spPr>
          <a:xfrm>
            <a:off x="2750025" y="1315295"/>
            <a:ext cx="36439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rgbClr val="0D2345"/>
                </a:solidFill>
                <a:latin typeface="+mn-lt"/>
              </a:rPr>
              <a:t>Public Water Utility or Utilities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1555FD-4BED-2742-7701-C28EAFA6A06C}"/>
              </a:ext>
            </a:extLst>
          </p:cNvPr>
          <p:cNvSpPr txBox="1"/>
          <p:nvPr/>
        </p:nvSpPr>
        <p:spPr>
          <a:xfrm>
            <a:off x="1365789" y="2229578"/>
            <a:ext cx="2015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D2345"/>
                </a:solidFill>
                <a:latin typeface="+mn-lt"/>
              </a:rPr>
              <a:t>NMED-SWP team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8CD87AA-DF0E-4227-F146-D3D48C9939FE}"/>
              </a:ext>
            </a:extLst>
          </p:cNvPr>
          <p:cNvSpPr txBox="1"/>
          <p:nvPr/>
        </p:nvSpPr>
        <p:spPr>
          <a:xfrm>
            <a:off x="5109408" y="2202358"/>
            <a:ext cx="2754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D2345"/>
                </a:solidFill>
                <a:latin typeface="+mn-lt"/>
              </a:rPr>
              <a:t>Non-Profit Organizations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85DD109-41B3-BFD7-8EA3-66442F590383}"/>
              </a:ext>
            </a:extLst>
          </p:cNvPr>
          <p:cNvCxnSpPr>
            <a:cxnSpLocks/>
          </p:cNvCxnSpPr>
          <p:nvPr/>
        </p:nvCxnSpPr>
        <p:spPr>
          <a:xfrm rot="8100000" flipH="1" flipV="1">
            <a:off x="1984847" y="3775341"/>
            <a:ext cx="777171" cy="751437"/>
          </a:xfrm>
          <a:prstGeom prst="line">
            <a:avLst/>
          </a:prstGeom>
          <a:ln w="38100">
            <a:solidFill>
              <a:srgbClr val="0D2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5A0C13E-6676-AE58-D93B-BBD9DF361CC1}"/>
              </a:ext>
            </a:extLst>
          </p:cNvPr>
          <p:cNvCxnSpPr>
            <a:cxnSpLocks/>
          </p:cNvCxnSpPr>
          <p:nvPr/>
        </p:nvCxnSpPr>
        <p:spPr>
          <a:xfrm rot="8100000" flipH="1" flipV="1">
            <a:off x="6381978" y="3704448"/>
            <a:ext cx="777171" cy="751437"/>
          </a:xfrm>
          <a:prstGeom prst="line">
            <a:avLst/>
          </a:prstGeom>
          <a:ln w="38100">
            <a:solidFill>
              <a:srgbClr val="0D2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1070480E-8F76-9777-73CD-55216D758757}"/>
              </a:ext>
            </a:extLst>
          </p:cNvPr>
          <p:cNvSpPr txBox="1"/>
          <p:nvPr/>
        </p:nvSpPr>
        <p:spPr>
          <a:xfrm>
            <a:off x="578476" y="3827893"/>
            <a:ext cx="1189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D2345"/>
                </a:solidFill>
                <a:latin typeface="+mn-lt"/>
              </a:rPr>
              <a:t>Land </a:t>
            </a:r>
          </a:p>
          <a:p>
            <a:pPr algn="ctr"/>
            <a:r>
              <a:rPr lang="en-US" dirty="0">
                <a:solidFill>
                  <a:srgbClr val="0D2345"/>
                </a:solidFill>
                <a:latin typeface="+mn-lt"/>
              </a:rPr>
              <a:t>Managers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2EE4ECD-AAE9-DB75-E038-958FB5B1172E}"/>
              </a:ext>
            </a:extLst>
          </p:cNvPr>
          <p:cNvSpPr txBox="1"/>
          <p:nvPr/>
        </p:nvSpPr>
        <p:spPr>
          <a:xfrm>
            <a:off x="7375775" y="3757000"/>
            <a:ext cx="11897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D2345"/>
                </a:solidFill>
                <a:latin typeface="+mn-lt"/>
              </a:rPr>
              <a:t>Water </a:t>
            </a:r>
          </a:p>
          <a:p>
            <a:pPr algn="ctr"/>
            <a:r>
              <a:rPr lang="en-US" dirty="0">
                <a:solidFill>
                  <a:srgbClr val="0D2345"/>
                </a:solidFill>
                <a:latin typeface="+mn-lt"/>
              </a:rPr>
              <a:t>Managers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5A6EFE3-F6CC-1560-6D6E-5D0BE63DB044}"/>
              </a:ext>
            </a:extLst>
          </p:cNvPr>
          <p:cNvCxnSpPr>
            <a:cxnSpLocks/>
          </p:cNvCxnSpPr>
          <p:nvPr/>
        </p:nvCxnSpPr>
        <p:spPr>
          <a:xfrm flipV="1">
            <a:off x="2136710" y="5223941"/>
            <a:ext cx="777171" cy="751437"/>
          </a:xfrm>
          <a:prstGeom prst="line">
            <a:avLst/>
          </a:prstGeom>
          <a:ln w="38100">
            <a:solidFill>
              <a:srgbClr val="0D23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8776E54D-5912-F525-B459-9E6343CBCC6E}"/>
              </a:ext>
            </a:extLst>
          </p:cNvPr>
          <p:cNvSpPr txBox="1"/>
          <p:nvPr/>
        </p:nvSpPr>
        <p:spPr>
          <a:xfrm>
            <a:off x="3311990" y="1589936"/>
            <a:ext cx="848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Boards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AF1DE15-ADB9-46CA-AB70-737C3BAECDC3}"/>
              </a:ext>
            </a:extLst>
          </p:cNvPr>
          <p:cNvSpPr txBox="1"/>
          <p:nvPr/>
        </p:nvSpPr>
        <p:spPr>
          <a:xfrm>
            <a:off x="4810770" y="1588048"/>
            <a:ext cx="1143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Operators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E11E564-77C2-C60A-ED36-53C7E5DF03CD}"/>
              </a:ext>
            </a:extLst>
          </p:cNvPr>
          <p:cNvSpPr txBox="1"/>
          <p:nvPr/>
        </p:nvSpPr>
        <p:spPr>
          <a:xfrm>
            <a:off x="4997966" y="2479503"/>
            <a:ext cx="1293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Community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1332CD-2635-3C0E-5D29-8AE055855108}"/>
              </a:ext>
            </a:extLst>
          </p:cNvPr>
          <p:cNvSpPr txBox="1"/>
          <p:nvPr/>
        </p:nvSpPr>
        <p:spPr>
          <a:xfrm>
            <a:off x="6517308" y="2479502"/>
            <a:ext cx="1574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Environmental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6E8C93-9C0A-A6B0-88CD-FEDC0F600B55}"/>
              </a:ext>
            </a:extLst>
          </p:cNvPr>
          <p:cNvSpPr txBox="1"/>
          <p:nvPr/>
        </p:nvSpPr>
        <p:spPr>
          <a:xfrm>
            <a:off x="357399" y="4430490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Federal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2D041E5-E7F6-5ABF-56A2-816747A0E061}"/>
              </a:ext>
            </a:extLst>
          </p:cNvPr>
          <p:cNvSpPr txBox="1"/>
          <p:nvPr/>
        </p:nvSpPr>
        <p:spPr>
          <a:xfrm>
            <a:off x="1230353" y="4430490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State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CB9109-CA6C-380E-A99F-1E6DC9569326}"/>
              </a:ext>
            </a:extLst>
          </p:cNvPr>
          <p:cNvSpPr txBox="1"/>
          <p:nvPr/>
        </p:nvSpPr>
        <p:spPr>
          <a:xfrm>
            <a:off x="743870" y="4718664"/>
            <a:ext cx="864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Private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D73F11B-4BB1-031D-7A67-535F68765BE0}"/>
              </a:ext>
            </a:extLst>
          </p:cNvPr>
          <p:cNvSpPr txBox="1"/>
          <p:nvPr/>
        </p:nvSpPr>
        <p:spPr>
          <a:xfrm>
            <a:off x="7173151" y="4327543"/>
            <a:ext cx="8915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Federal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645A6C2-4B90-937D-E950-6137EA88F9BC}"/>
              </a:ext>
            </a:extLst>
          </p:cNvPr>
          <p:cNvSpPr txBox="1"/>
          <p:nvPr/>
        </p:nvSpPr>
        <p:spPr>
          <a:xfrm>
            <a:off x="8064211" y="4327543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State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89E911B-17E2-A7BA-1288-8C7C96E01450}"/>
              </a:ext>
            </a:extLst>
          </p:cNvPr>
          <p:cNvSpPr txBox="1"/>
          <p:nvPr/>
        </p:nvSpPr>
        <p:spPr>
          <a:xfrm>
            <a:off x="7665823" y="4604542"/>
            <a:ext cx="679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026773"/>
                </a:solidFill>
                <a:latin typeface="+mn-lt"/>
              </a:rPr>
              <a:t>Local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A3A430F-49EB-E43F-1523-3A1D857F8B47}"/>
              </a:ext>
            </a:extLst>
          </p:cNvPr>
          <p:cNvSpPr txBox="1"/>
          <p:nvPr/>
        </p:nvSpPr>
        <p:spPr>
          <a:xfrm>
            <a:off x="798183" y="5918064"/>
            <a:ext cx="1406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D2345"/>
                </a:solidFill>
                <a:latin typeface="+mn-lt"/>
              </a:rPr>
              <a:t>Commercial</a:t>
            </a:r>
          </a:p>
          <a:p>
            <a:pPr algn="ctr"/>
            <a:r>
              <a:rPr lang="en-US" dirty="0">
                <a:solidFill>
                  <a:srgbClr val="0D2345"/>
                </a:solidFill>
                <a:latin typeface="+mn-lt"/>
              </a:rPr>
              <a:t>Partners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C858071-B9CE-F763-03D0-24105F543E61}"/>
              </a:ext>
            </a:extLst>
          </p:cNvPr>
          <p:cNvGrpSpPr/>
          <p:nvPr/>
        </p:nvGrpSpPr>
        <p:grpSpPr>
          <a:xfrm>
            <a:off x="5536373" y="5166986"/>
            <a:ext cx="2941831" cy="1224789"/>
            <a:chOff x="5536373" y="5166986"/>
            <a:chExt cx="2941831" cy="1224789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75388B5-686C-A021-F1F6-BAF74457F7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30118" y="5166986"/>
              <a:ext cx="777171" cy="751437"/>
            </a:xfrm>
            <a:prstGeom prst="line">
              <a:avLst/>
            </a:prstGeom>
            <a:ln w="38100">
              <a:solidFill>
                <a:srgbClr val="0267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E437766-F07D-6912-286E-2046D9E31F7F}"/>
                </a:ext>
              </a:extLst>
            </p:cNvPr>
            <p:cNvSpPr txBox="1"/>
            <p:nvPr/>
          </p:nvSpPr>
          <p:spPr>
            <a:xfrm>
              <a:off x="5536373" y="5930110"/>
              <a:ext cx="29418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026773"/>
                  </a:solidFill>
                  <a:latin typeface="+mn-lt"/>
                </a:rPr>
                <a:t>Community Members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151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F4F4B6-7A07-C830-43EF-14039E1AE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4532-7AB5-018C-BECD-8AC3B5D77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42012"/>
            <a:ext cx="8153400" cy="914082"/>
          </a:xfrm>
        </p:spPr>
        <p:txBody>
          <a:bodyPr>
            <a:noAutofit/>
          </a:bodyPr>
          <a:lstStyle/>
          <a:p>
            <a:r>
              <a:rPr lang="en-US" sz="3650" dirty="0"/>
              <a:t>Santa Teresa-Sunland Park </a:t>
            </a:r>
            <a:br>
              <a:rPr lang="en-US" sz="3650" dirty="0"/>
            </a:br>
            <a:r>
              <a:rPr lang="en-US" sz="3650" dirty="0"/>
              <a:t>Regional Source Water Protection Plan</a:t>
            </a:r>
            <a:endParaRPr lang="en-US" sz="3650" cap="none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8883140-0752-424E-1780-4D1301E8DD77}"/>
              </a:ext>
            </a:extLst>
          </p:cNvPr>
          <p:cNvGrpSpPr/>
          <p:nvPr/>
        </p:nvGrpSpPr>
        <p:grpSpPr>
          <a:xfrm>
            <a:off x="144850" y="1229577"/>
            <a:ext cx="5486411" cy="5486411"/>
            <a:chOff x="1828794" y="1165628"/>
            <a:chExt cx="5486411" cy="548641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E74929E-0A1D-AFD3-9A85-DFBD575F84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8794" y="1165628"/>
              <a:ext cx="5486411" cy="5486411"/>
            </a:xfrm>
            <a:prstGeom prst="rect">
              <a:avLst/>
            </a:prstGeom>
          </p:spPr>
        </p:pic>
        <p:sp>
          <p:nvSpPr>
            <p:cNvPr id="5" name="Star: 5 Points 4">
              <a:extLst>
                <a:ext uri="{FF2B5EF4-FFF2-40B4-BE49-F238E27FC236}">
                  <a16:creationId xmlns:a16="http://schemas.microsoft.com/office/drawing/2014/main" id="{75D80257-B431-34AE-AAE0-97CC99F0F604}"/>
                </a:ext>
              </a:extLst>
            </p:cNvPr>
            <p:cNvSpPr/>
            <p:nvPr/>
          </p:nvSpPr>
          <p:spPr>
            <a:xfrm>
              <a:off x="4852658" y="4046899"/>
              <a:ext cx="452673" cy="425513"/>
            </a:xfrm>
            <a:prstGeom prst="star5">
              <a:avLst/>
            </a:prstGeom>
            <a:solidFill>
              <a:schemeClr val="bg1"/>
            </a:solidFill>
            <a:ln>
              <a:solidFill>
                <a:srgbClr val="0D2345"/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AFFC538-2C9F-44B3-9291-173800BE1EA1}"/>
              </a:ext>
            </a:extLst>
          </p:cNvPr>
          <p:cNvGrpSpPr/>
          <p:nvPr/>
        </p:nvGrpSpPr>
        <p:grpSpPr>
          <a:xfrm>
            <a:off x="6104979" y="1229577"/>
            <a:ext cx="320040" cy="4729757"/>
            <a:chOff x="7118966" y="1229577"/>
            <a:chExt cx="320040" cy="472975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72323CD-96D0-6748-8307-DE02761483C9}"/>
                </a:ext>
              </a:extLst>
            </p:cNvPr>
            <p:cNvCxnSpPr>
              <a:cxnSpLocks/>
              <a:endCxn id="55" idx="3"/>
            </p:cNvCxnSpPr>
            <p:nvPr/>
          </p:nvCxnSpPr>
          <p:spPr>
            <a:xfrm>
              <a:off x="7278986" y="1229577"/>
              <a:ext cx="0" cy="4729757"/>
            </a:xfrm>
            <a:prstGeom prst="line">
              <a:avLst/>
            </a:prstGeom>
            <a:ln w="38100">
              <a:solidFill>
                <a:srgbClr val="0D234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FFBCF27-9390-3362-C2F4-E7DCE32A5FB8}"/>
                </a:ext>
              </a:extLst>
            </p:cNvPr>
            <p:cNvSpPr/>
            <p:nvPr/>
          </p:nvSpPr>
          <p:spPr>
            <a:xfrm>
              <a:off x="7118966" y="1229577"/>
              <a:ext cx="320040" cy="320040"/>
            </a:xfrm>
            <a:prstGeom prst="ellipse">
              <a:avLst/>
            </a:prstGeom>
            <a:solidFill>
              <a:srgbClr val="0D23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6BD25F66-09E2-D4BE-E77D-DD45C4F4597A}"/>
                </a:ext>
              </a:extLst>
            </p:cNvPr>
            <p:cNvSpPr/>
            <p:nvPr/>
          </p:nvSpPr>
          <p:spPr>
            <a:xfrm>
              <a:off x="7118966" y="2329289"/>
              <a:ext cx="320040" cy="320040"/>
            </a:xfrm>
            <a:prstGeom prst="ellipse">
              <a:avLst/>
            </a:prstGeom>
            <a:solidFill>
              <a:srgbClr val="0D23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C6D37FB-8476-1D76-0508-4689F3D4C598}"/>
                </a:ext>
              </a:extLst>
            </p:cNvPr>
            <p:cNvSpPr/>
            <p:nvPr/>
          </p:nvSpPr>
          <p:spPr>
            <a:xfrm>
              <a:off x="7118966" y="3429001"/>
              <a:ext cx="320040" cy="320040"/>
            </a:xfrm>
            <a:prstGeom prst="ellipse">
              <a:avLst/>
            </a:prstGeom>
            <a:solidFill>
              <a:srgbClr val="0D23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84720D6-F7EF-053F-0B4D-1420AD383332}"/>
                </a:ext>
              </a:extLst>
            </p:cNvPr>
            <p:cNvSpPr/>
            <p:nvPr/>
          </p:nvSpPr>
          <p:spPr>
            <a:xfrm>
              <a:off x="7118966" y="4528713"/>
              <a:ext cx="320040" cy="320040"/>
            </a:xfrm>
            <a:prstGeom prst="ellipse">
              <a:avLst/>
            </a:prstGeom>
            <a:solidFill>
              <a:srgbClr val="0D23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6B0030F-9293-9137-98DE-B0417D0ECBA2}"/>
              </a:ext>
            </a:extLst>
          </p:cNvPr>
          <p:cNvGrpSpPr/>
          <p:nvPr/>
        </p:nvGrpSpPr>
        <p:grpSpPr>
          <a:xfrm>
            <a:off x="5807799" y="5616434"/>
            <a:ext cx="914400" cy="457200"/>
            <a:chOff x="5948127" y="5314384"/>
            <a:chExt cx="914400" cy="457200"/>
          </a:xfrm>
        </p:grpSpPr>
        <p:sp>
          <p:nvSpPr>
            <p:cNvPr id="33" name="Flowchart: Process 32">
              <a:extLst>
                <a:ext uri="{FF2B5EF4-FFF2-40B4-BE49-F238E27FC236}">
                  <a16:creationId xmlns:a16="http://schemas.microsoft.com/office/drawing/2014/main" id="{97CE77F8-FB28-2442-EB66-A3F872B3B709}"/>
                </a:ext>
              </a:extLst>
            </p:cNvPr>
            <p:cNvSpPr/>
            <p:nvPr/>
          </p:nvSpPr>
          <p:spPr>
            <a:xfrm>
              <a:off x="5948127" y="5314384"/>
              <a:ext cx="228600" cy="228600"/>
            </a:xfrm>
            <a:prstGeom prst="flowChartProcess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lowchart: Process 36">
              <a:extLst>
                <a:ext uri="{FF2B5EF4-FFF2-40B4-BE49-F238E27FC236}">
                  <a16:creationId xmlns:a16="http://schemas.microsoft.com/office/drawing/2014/main" id="{F0422258-517F-65F2-200C-3BE84BB98E9B}"/>
                </a:ext>
              </a:extLst>
            </p:cNvPr>
            <p:cNvSpPr/>
            <p:nvPr/>
          </p:nvSpPr>
          <p:spPr>
            <a:xfrm>
              <a:off x="6176727" y="5314384"/>
              <a:ext cx="228600" cy="228600"/>
            </a:xfrm>
            <a:prstGeom prst="flowChartProcess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lowchart: Process 40">
              <a:extLst>
                <a:ext uri="{FF2B5EF4-FFF2-40B4-BE49-F238E27FC236}">
                  <a16:creationId xmlns:a16="http://schemas.microsoft.com/office/drawing/2014/main" id="{5072820C-11D4-1F89-1ADA-B0C97F93285F}"/>
                </a:ext>
              </a:extLst>
            </p:cNvPr>
            <p:cNvSpPr/>
            <p:nvPr/>
          </p:nvSpPr>
          <p:spPr>
            <a:xfrm>
              <a:off x="6405327" y="5314384"/>
              <a:ext cx="228600" cy="228600"/>
            </a:xfrm>
            <a:prstGeom prst="flowChartProcess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lowchart: Process 44">
              <a:extLst>
                <a:ext uri="{FF2B5EF4-FFF2-40B4-BE49-F238E27FC236}">
                  <a16:creationId xmlns:a16="http://schemas.microsoft.com/office/drawing/2014/main" id="{9488DE31-822E-A116-8FFE-A4C85D859F82}"/>
                </a:ext>
              </a:extLst>
            </p:cNvPr>
            <p:cNvSpPr/>
            <p:nvPr/>
          </p:nvSpPr>
          <p:spPr>
            <a:xfrm>
              <a:off x="6633927" y="5314384"/>
              <a:ext cx="228600" cy="228600"/>
            </a:xfrm>
            <a:prstGeom prst="flowChartProcess">
              <a:avLst/>
            </a:prstGeom>
            <a:solidFill>
              <a:schemeClr val="tx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A7ACE8F7-42A7-EEB9-94C0-28D541D02ED8}"/>
                </a:ext>
              </a:extLst>
            </p:cNvPr>
            <p:cNvGrpSpPr/>
            <p:nvPr/>
          </p:nvGrpSpPr>
          <p:grpSpPr>
            <a:xfrm rot="10800000">
              <a:off x="5948127" y="5542984"/>
              <a:ext cx="914400" cy="228600"/>
              <a:chOff x="6100527" y="5466784"/>
              <a:chExt cx="914400" cy="228600"/>
            </a:xfrm>
          </p:grpSpPr>
          <p:sp>
            <p:nvSpPr>
              <p:cNvPr id="48" name="Flowchart: Process 47">
                <a:extLst>
                  <a:ext uri="{FF2B5EF4-FFF2-40B4-BE49-F238E27FC236}">
                    <a16:creationId xmlns:a16="http://schemas.microsoft.com/office/drawing/2014/main" id="{C595954B-7088-935D-DD41-3EFC462FC5C0}"/>
                  </a:ext>
                </a:extLst>
              </p:cNvPr>
              <p:cNvSpPr/>
              <p:nvPr/>
            </p:nvSpPr>
            <p:spPr>
              <a:xfrm rot="10800000">
                <a:off x="6100527" y="5466784"/>
                <a:ext cx="228600" cy="228600"/>
              </a:xfrm>
              <a:prstGeom prst="flowChartProcess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lowchart: Process 50">
                <a:extLst>
                  <a:ext uri="{FF2B5EF4-FFF2-40B4-BE49-F238E27FC236}">
                    <a16:creationId xmlns:a16="http://schemas.microsoft.com/office/drawing/2014/main" id="{929986A6-B42B-7424-58A5-3ACB4B8BB549}"/>
                  </a:ext>
                </a:extLst>
              </p:cNvPr>
              <p:cNvSpPr/>
              <p:nvPr/>
            </p:nvSpPr>
            <p:spPr>
              <a:xfrm rot="10800000">
                <a:off x="6329127" y="5466784"/>
                <a:ext cx="228600" cy="228600"/>
              </a:xfrm>
              <a:prstGeom prst="flowChartProcess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lowchart: Process 54">
                <a:extLst>
                  <a:ext uri="{FF2B5EF4-FFF2-40B4-BE49-F238E27FC236}">
                    <a16:creationId xmlns:a16="http://schemas.microsoft.com/office/drawing/2014/main" id="{2D2EB44A-9021-653C-CBF9-08C2F27F6186}"/>
                  </a:ext>
                </a:extLst>
              </p:cNvPr>
              <p:cNvSpPr/>
              <p:nvPr/>
            </p:nvSpPr>
            <p:spPr>
              <a:xfrm rot="10800000">
                <a:off x="6557727" y="5466784"/>
                <a:ext cx="228600" cy="228600"/>
              </a:xfrm>
              <a:prstGeom prst="flowChartProcess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lowchart: Process 59">
                <a:extLst>
                  <a:ext uri="{FF2B5EF4-FFF2-40B4-BE49-F238E27FC236}">
                    <a16:creationId xmlns:a16="http://schemas.microsoft.com/office/drawing/2014/main" id="{78D0A5D3-011D-F88A-861B-D94E83071623}"/>
                  </a:ext>
                </a:extLst>
              </p:cNvPr>
              <p:cNvSpPr/>
              <p:nvPr/>
            </p:nvSpPr>
            <p:spPr>
              <a:xfrm rot="10800000">
                <a:off x="6786327" y="5466784"/>
                <a:ext cx="228600" cy="228600"/>
              </a:xfrm>
              <a:prstGeom prst="flowChartProcess">
                <a:avLst/>
              </a:prstGeom>
              <a:solidFill>
                <a:schemeClr val="tx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E56A43C0-35B2-1297-2CD7-12F9F24739C4}"/>
              </a:ext>
            </a:extLst>
          </p:cNvPr>
          <p:cNvSpPr txBox="1"/>
          <p:nvPr/>
        </p:nvSpPr>
        <p:spPr>
          <a:xfrm>
            <a:off x="6425019" y="1152330"/>
            <a:ext cx="27895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D2345"/>
                </a:solidFill>
                <a:latin typeface="+mn-lt"/>
              </a:rPr>
              <a:t>August 2026</a:t>
            </a:r>
          </a:p>
          <a:p>
            <a:r>
              <a:rPr lang="en-US" dirty="0">
                <a:solidFill>
                  <a:srgbClr val="0D2345"/>
                </a:solidFill>
                <a:latin typeface="+mn-lt"/>
              </a:rPr>
              <a:t>First stakeholder meeting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2C72C66-8509-9667-8E61-426C01E77AD2}"/>
              </a:ext>
            </a:extLst>
          </p:cNvPr>
          <p:cNvSpPr txBox="1"/>
          <p:nvPr/>
        </p:nvSpPr>
        <p:spPr>
          <a:xfrm>
            <a:off x="6425019" y="1987363"/>
            <a:ext cx="27189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2345"/>
                </a:solidFill>
                <a:latin typeface="+mn-lt"/>
              </a:rPr>
              <a:t>Fall 2026</a:t>
            </a:r>
          </a:p>
          <a:p>
            <a:r>
              <a:rPr lang="en-US" dirty="0">
                <a:solidFill>
                  <a:srgbClr val="0D2345"/>
                </a:solidFill>
                <a:latin typeface="+mn-lt"/>
              </a:rPr>
              <a:t>Mapping, contaminant inventory, and risk analysis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35996BA-0E0C-ECBF-66C2-108B8495DB53}"/>
              </a:ext>
            </a:extLst>
          </p:cNvPr>
          <p:cNvSpPr txBox="1"/>
          <p:nvPr/>
        </p:nvSpPr>
        <p:spPr>
          <a:xfrm>
            <a:off x="6425022" y="3390200"/>
            <a:ext cx="2718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2345"/>
                </a:solidFill>
                <a:latin typeface="+mn-lt"/>
              </a:rPr>
              <a:t>Winter 2026–27</a:t>
            </a:r>
          </a:p>
          <a:p>
            <a:r>
              <a:rPr lang="en-US" dirty="0">
                <a:solidFill>
                  <a:srgbClr val="0D2345"/>
                </a:solidFill>
                <a:latin typeface="+mn-lt"/>
              </a:rPr>
              <a:t>SWP Plan drafting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474A9D2-392A-E669-B913-AAB3BEF0CB1A}"/>
              </a:ext>
            </a:extLst>
          </p:cNvPr>
          <p:cNvSpPr txBox="1"/>
          <p:nvPr/>
        </p:nvSpPr>
        <p:spPr>
          <a:xfrm>
            <a:off x="6425019" y="4365974"/>
            <a:ext cx="2718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2345"/>
                </a:solidFill>
                <a:latin typeface="+mn-lt"/>
              </a:rPr>
              <a:t>Spring 2027</a:t>
            </a:r>
          </a:p>
          <a:p>
            <a:r>
              <a:rPr lang="en-US" dirty="0">
                <a:solidFill>
                  <a:srgbClr val="0D2345"/>
                </a:solidFill>
                <a:latin typeface="+mn-lt"/>
              </a:rPr>
              <a:t>Public meeting and feedback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C91877F-9594-1EB8-3AD4-1877E744700B}"/>
              </a:ext>
            </a:extLst>
          </p:cNvPr>
          <p:cNvSpPr txBox="1"/>
          <p:nvPr/>
        </p:nvSpPr>
        <p:spPr>
          <a:xfrm>
            <a:off x="6722198" y="5521868"/>
            <a:ext cx="242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D2345"/>
                </a:solidFill>
                <a:latin typeface="+mn-lt"/>
              </a:rPr>
              <a:t>Late Spring 2027</a:t>
            </a:r>
          </a:p>
          <a:p>
            <a:r>
              <a:rPr lang="en-US" dirty="0">
                <a:solidFill>
                  <a:srgbClr val="0D2345"/>
                </a:solidFill>
                <a:latin typeface="+mn-lt"/>
              </a:rPr>
              <a:t>Complete SWP Plan</a:t>
            </a:r>
          </a:p>
        </p:txBody>
      </p:sp>
      <p:sp>
        <p:nvSpPr>
          <p:cNvPr id="75" name="Arrow: Notched Right 74">
            <a:extLst>
              <a:ext uri="{FF2B5EF4-FFF2-40B4-BE49-F238E27FC236}">
                <a16:creationId xmlns:a16="http://schemas.microsoft.com/office/drawing/2014/main" id="{E3C8F82B-C10C-AE28-F352-7F7DE21AA6B6}"/>
              </a:ext>
            </a:extLst>
          </p:cNvPr>
          <p:cNvSpPr/>
          <p:nvPr/>
        </p:nvSpPr>
        <p:spPr>
          <a:xfrm rot="5400000">
            <a:off x="6103910" y="1813862"/>
            <a:ext cx="326213" cy="323166"/>
          </a:xfrm>
          <a:prstGeom prst="notch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934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A183-3791-9663-9F36-358166F58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685EC-EFF4-C1C2-7AE7-C7728FA72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Thank You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3577FFA-1DCC-C241-1640-A7391635C76D}"/>
              </a:ext>
            </a:extLst>
          </p:cNvPr>
          <p:cNvSpPr txBox="1">
            <a:spLocks/>
          </p:cNvSpPr>
          <p:nvPr/>
        </p:nvSpPr>
        <p:spPr>
          <a:xfrm>
            <a:off x="3612332" y="4481465"/>
            <a:ext cx="5531667" cy="2376535"/>
          </a:xfrm>
          <a:custGeom>
            <a:avLst/>
            <a:gdLst>
              <a:gd name="csX0" fmla="*/ 0 w 5531667"/>
              <a:gd name="csY0" fmla="*/ 905347 h 2376535"/>
              <a:gd name="csX1" fmla="*/ 2263366 w 5531667"/>
              <a:gd name="csY1" fmla="*/ 0 h 2376535"/>
              <a:gd name="csX2" fmla="*/ 5531667 w 5531667"/>
              <a:gd name="csY2" fmla="*/ 9054 h 2376535"/>
              <a:gd name="csX3" fmla="*/ 5531667 w 5531667"/>
              <a:gd name="csY3" fmla="*/ 2376535 h 2376535"/>
              <a:gd name="csX4" fmla="*/ 18107 w 5531667"/>
              <a:gd name="csY4" fmla="*/ 2376535 h 2376535"/>
              <a:gd name="csX5" fmla="*/ 0 w 5531667"/>
              <a:gd name="csY5" fmla="*/ 905347 h 23765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531667" h="2376535">
                <a:moveTo>
                  <a:pt x="0" y="905347"/>
                </a:moveTo>
                <a:lnTo>
                  <a:pt x="2263366" y="0"/>
                </a:lnTo>
                <a:lnTo>
                  <a:pt x="5531667" y="9054"/>
                </a:lnTo>
                <a:lnTo>
                  <a:pt x="5531667" y="2376535"/>
                </a:lnTo>
                <a:lnTo>
                  <a:pt x="18107" y="2376535"/>
                </a:lnTo>
                <a:lnTo>
                  <a:pt x="0" y="905347"/>
                </a:lnTo>
                <a:close/>
              </a:path>
            </a:pathLst>
          </a:custGeom>
          <a:solidFill>
            <a:sysClr val="windowText" lastClr="000000">
              <a:alpha val="40000"/>
            </a:sysClr>
          </a:solidFill>
        </p:spPr>
        <p:txBody>
          <a:bodyPr vert="horz">
            <a:normAutofit/>
          </a:bodyPr>
          <a:lstStyle>
            <a:lvl1pPr marL="0" indent="0" algn="r" rtl="0" eaLnBrk="1" latinLnBrk="0" hangingPunct="1">
              <a:spcBef>
                <a:spcPts val="0"/>
              </a:spcBef>
              <a:buClr>
                <a:srgbClr val="199755"/>
              </a:buClr>
              <a:buSzPct val="60000"/>
              <a:buFont typeface="Wingdings"/>
              <a:buNone/>
              <a:defRPr kumimoji="0" sz="1725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rgbClr val="0070C0"/>
              </a:buClr>
              <a:buSzPct val="70000"/>
              <a:buFont typeface="Wingdings 2"/>
              <a:buChar char="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Tx/>
              <a:buSzPct val="75000"/>
              <a:buFont typeface="Wingdings"/>
              <a:buChar char="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rgbClr val="00B050"/>
              </a:buClr>
              <a:buSzPct val="75000"/>
              <a:buFont typeface="Wingdings"/>
              <a:buChar char="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rgbClr val="0070C0"/>
              </a:buClr>
              <a:buSzPct val="65000"/>
              <a:buFont typeface="Wingdings"/>
              <a:buChar char="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15C2FF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1047ACF-C9BC-ED60-7E30-421FE6A3040B}"/>
              </a:ext>
            </a:extLst>
          </p:cNvPr>
          <p:cNvSpPr txBox="1">
            <a:spLocks/>
          </p:cNvSpPr>
          <p:nvPr/>
        </p:nvSpPr>
        <p:spPr>
          <a:xfrm>
            <a:off x="3630440" y="4490519"/>
            <a:ext cx="5513560" cy="2367481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marL="0" indent="0" algn="r" rtl="0" eaLnBrk="1" latinLnBrk="0" hangingPunct="1">
              <a:spcBef>
                <a:spcPts val="0"/>
              </a:spcBef>
              <a:buClr>
                <a:srgbClr val="199755"/>
              </a:buClr>
              <a:buSzPct val="60000"/>
              <a:buFont typeface="Wingdings"/>
              <a:buNone/>
              <a:defRPr kumimoji="0" sz="1725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rgbClr val="0070C0"/>
              </a:buClr>
              <a:buSzPct val="70000"/>
              <a:buFont typeface="Wingdings 2"/>
              <a:buChar char="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Tx/>
              <a:buSzPct val="75000"/>
              <a:buFont typeface="Wingdings"/>
              <a:buChar char="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rgbClr val="00B050"/>
              </a:buClr>
              <a:buSzPct val="75000"/>
              <a:buFont typeface="Wingdings"/>
              <a:buChar char="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rgbClr val="0070C0"/>
              </a:buClr>
              <a:buSzPct val="65000"/>
              <a:buFont typeface="Wingdings"/>
              <a:buChar char="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Andy Jochems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NMED-Drinking Water Bureau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dirty="0">
                <a:solidFill>
                  <a:prstClr val="white"/>
                </a:solidFill>
                <a:latin typeface="+mn-lt"/>
                <a:cs typeface="Calibri" panose="020F0502020204030204" pitchFamily="34" charset="0"/>
              </a:rPr>
              <a:t>Source Water Protection Team Lead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505-205-6964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15C2FF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Andy.Jochems@env.nm.gov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15C2FF"/>
              </a:solidFill>
              <a:effectLst/>
              <a:uLnTx/>
              <a:uFillTx/>
              <a:latin typeface="+mn-lt"/>
              <a:cs typeface="Calibri" panose="020F050202020403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D11C57A-8797-3A37-2272-992B05789A97}"/>
              </a:ext>
            </a:extLst>
          </p:cNvPr>
          <p:cNvSpPr txBox="1">
            <a:spLocks/>
          </p:cNvSpPr>
          <p:nvPr/>
        </p:nvSpPr>
        <p:spPr>
          <a:xfrm>
            <a:off x="3612332" y="348387"/>
            <a:ext cx="5379268" cy="446225"/>
          </a:xfrm>
          <a:prstGeom prst="rect">
            <a:avLst/>
          </a:prstGeom>
          <a:noFill/>
        </p:spPr>
        <p:txBody>
          <a:bodyPr vert="horz">
            <a:noAutofit/>
          </a:bodyPr>
          <a:lstStyle>
            <a:lvl1pPr marL="0" indent="0" algn="r" rtl="0" eaLnBrk="1" latinLnBrk="0" hangingPunct="1">
              <a:spcBef>
                <a:spcPts val="0"/>
              </a:spcBef>
              <a:buClr>
                <a:srgbClr val="199755"/>
              </a:buClr>
              <a:buSzPct val="60000"/>
              <a:buFont typeface="Wingdings"/>
              <a:buNone/>
              <a:defRPr kumimoji="0" sz="1725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rgbClr val="0070C0"/>
              </a:buClr>
              <a:buSzPct val="70000"/>
              <a:buFont typeface="Wingdings 2"/>
              <a:buChar char="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Tx/>
              <a:buSzPct val="75000"/>
              <a:buFont typeface="Wingdings"/>
              <a:buChar char="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rgbClr val="00B050"/>
              </a:buClr>
              <a:buSzPct val="75000"/>
              <a:buFont typeface="Wingdings"/>
              <a:buChar char="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rgbClr val="0070C0"/>
              </a:buClr>
              <a:buSzPct val="65000"/>
              <a:buFont typeface="Wingdings"/>
              <a:buChar char=""/>
              <a:defRPr kumimoji="0" sz="135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Aft>
                <a:spcPts val="0"/>
              </a:spcAft>
              <a:buClrTx/>
              <a:buSzTx/>
              <a:defRPr/>
            </a:pPr>
            <a:r>
              <a:rPr lang="en-US" sz="2200" b="1" dirty="0">
                <a:latin typeface="+mn-lt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dw.sourcewaterprotection@env.nm.gov</a:t>
            </a:r>
            <a:r>
              <a:rPr lang="en-US" sz="2200" b="1" dirty="0">
                <a:latin typeface="+mn-lt"/>
                <a:cs typeface="Calibri" panose="020F0502020204030204" pitchFamily="34" charset="0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5691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NMED Design Colors">
      <a:dk1>
        <a:sysClr val="windowText" lastClr="000000"/>
      </a:dk1>
      <a:lt1>
        <a:sysClr val="window" lastClr="FFFFFF"/>
      </a:lt1>
      <a:dk2>
        <a:srgbClr val="0D2345"/>
      </a:dk2>
      <a:lt2>
        <a:srgbClr val="F4F1E2"/>
      </a:lt2>
      <a:accent1>
        <a:srgbClr val="026773"/>
      </a:accent1>
      <a:accent2>
        <a:srgbClr val="718C55"/>
      </a:accent2>
      <a:accent3>
        <a:srgbClr val="FFA168"/>
      </a:accent3>
      <a:accent4>
        <a:srgbClr val="F4F1E2"/>
      </a:accent4>
      <a:accent5>
        <a:srgbClr val="0D2345"/>
      </a:accent5>
      <a:accent6>
        <a:srgbClr val="F1E1C0"/>
      </a:accent6>
      <a:hlink>
        <a:srgbClr val="FFA168"/>
      </a:hlink>
      <a:folHlink>
        <a:srgbClr val="FFA168"/>
      </a:folHlink>
    </a:clrScheme>
    <a:fontScheme name="NMED Brand Fonts">
      <a:majorFont>
        <a:latin typeface="Oswald Medium"/>
        <a:ea typeface=""/>
        <a:cs typeface=""/>
      </a:majorFont>
      <a:minorFont>
        <a:latin typeface="Lato"/>
        <a:ea typeface=""/>
        <a:cs typeface="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-07-19 - NMED Presentation Template (Draft)" id="{2FAA7889-A14C-4C87-9B85-BD629760180A}" vid="{7D590EC1-CAEB-4676-9B3E-B7A867842BC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EA1AB71CE26148B321B6AB482837C4" ma:contentTypeVersion="13" ma:contentTypeDescription="Create a new document." ma:contentTypeScope="" ma:versionID="0844a39a9beffcf01f689bd1373c0472">
  <xsd:schema xmlns:xsd="http://www.w3.org/2001/XMLSchema" xmlns:xs="http://www.w3.org/2001/XMLSchema" xmlns:p="http://schemas.microsoft.com/office/2006/metadata/properties" xmlns:ns2="62efab60-6214-4f60-995d-1b032db7221e" xmlns:ns3="02ada1c2-cfef-460f-93e5-75d20582ee7a" targetNamespace="http://schemas.microsoft.com/office/2006/metadata/properties" ma:root="true" ma:fieldsID="71917df281b110138229e74ba79b8c1e" ns2:_="" ns3:_="">
    <xsd:import namespace="62efab60-6214-4f60-995d-1b032db7221e"/>
    <xsd:import namespace="02ada1c2-cfef-460f-93e5-75d20582ee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efab60-6214-4f60-995d-1b032db722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dcca1d-aa7a-4aa4-88bd-88f0d812d4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ada1c2-cfef-460f-93e5-75d20582ee7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26e24a1-5080-438b-9ef8-e8510647001e}" ma:internalName="TaxCatchAll" ma:showField="CatchAllData" ma:web="02ada1c2-cfef-460f-93e5-75d20582ee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ada1c2-cfef-460f-93e5-75d20582ee7a" xsi:nil="true"/>
    <lcf76f155ced4ddcb4097134ff3c332f xmlns="62efab60-6214-4f60-995d-1b032db7221e">
      <Terms xmlns="http://schemas.microsoft.com/office/infopath/2007/PartnerControls"/>
    </lcf76f155ced4ddcb4097134ff3c332f>
    <SharedWithUsers xmlns="02ada1c2-cfef-460f-93e5-75d20582ee7a">
      <UserInfo>
        <DisplayName/>
        <AccountId xsi:nil="true"/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C8D73B-237F-4FEC-9173-D54BCC857BB2}">
  <ds:schemaRefs>
    <ds:schemaRef ds:uri="02ada1c2-cfef-460f-93e5-75d20582ee7a"/>
    <ds:schemaRef ds:uri="62efab60-6214-4f60-995d-1b032db7221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3513D42-04BA-4C4B-B9C6-8A355D28D8CB}">
  <ds:schemaRefs>
    <ds:schemaRef ds:uri="02ada1c2-cfef-460f-93e5-75d20582ee7a"/>
    <ds:schemaRef ds:uri="62efab60-6214-4f60-995d-1b032db7221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91EA0F9-3252-4C51-98A1-24EDBFF1694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4aa6bf4-d436-426f-bfa4-04b7a70e60ff}" enabled="0" method="" siteId="{04aa6bf4-d436-426f-bfa4-04b7a70e60f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2023-07-19 - NMED Presentation Template (Draft)</Template>
  <TotalTime>1182</TotalTime>
  <Words>874</Words>
  <Application>Microsoft Office PowerPoint</Application>
  <PresentationFormat>On-screen Show (4:3)</PresentationFormat>
  <Paragraphs>131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Arial Narrow</vt:lpstr>
      <vt:lpstr>Calibri</vt:lpstr>
      <vt:lpstr>Lato</vt:lpstr>
      <vt:lpstr>Lato Medium</vt:lpstr>
      <vt:lpstr>Lato Semibold</vt:lpstr>
      <vt:lpstr>Lato-Bold</vt:lpstr>
      <vt:lpstr>Lato-Regular</vt:lpstr>
      <vt:lpstr>Oswald Medium</vt:lpstr>
      <vt:lpstr>Tw Cen MT</vt:lpstr>
      <vt:lpstr>Wingdings</vt:lpstr>
      <vt:lpstr>Wingdings 2</vt:lpstr>
      <vt:lpstr>Median</vt:lpstr>
      <vt:lpstr>New Mexico Environment Department</vt:lpstr>
      <vt:lpstr>What is Source Water Protection?</vt:lpstr>
      <vt:lpstr>Source Water Protection Process</vt:lpstr>
      <vt:lpstr>Source Water Protection Process</vt:lpstr>
      <vt:lpstr>Step 1: Map Source Water Protection Areas</vt:lpstr>
      <vt:lpstr>Step 2: Determine Sources of Contamination</vt:lpstr>
      <vt:lpstr>Step 3: Evaluate Risk to Water Sources</vt:lpstr>
      <vt:lpstr>Step 4: Develop an Action Plan</vt:lpstr>
      <vt:lpstr>Source Water Protection Committee</vt:lpstr>
      <vt:lpstr>Santa Teresa-Sunland Park  Regional Source Water Protection Plan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Mexico Environment Department</dc:title>
  <dc:creator>Maez, Matthew, ENV</dc:creator>
  <cp:lastModifiedBy>Jochems, Andy, ENV</cp:lastModifiedBy>
  <cp:revision>53</cp:revision>
  <cp:lastPrinted>2016-07-14T23:53:29Z</cp:lastPrinted>
  <dcterms:created xsi:type="dcterms:W3CDTF">2023-07-19T17:09:46Z</dcterms:created>
  <dcterms:modified xsi:type="dcterms:W3CDTF">2026-09-28T20:20:37Z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0x010100CAEA1AB71CE26148B321B6AB482837C4</vt:lpwstr>
  </property>
  <property fmtid="{D5CDD505-2E9C-101B-9397-08002B2CF9AE}" pid="3" name="MediaServiceImageTags">
    <vt:lpwstr/>
  </property>
</Properties>
</file>