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68" r:id="rId3"/>
    <p:sldId id="335" r:id="rId4"/>
    <p:sldId id="399" r:id="rId5"/>
    <p:sldId id="257" r:id="rId6"/>
    <p:sldId id="400" r:id="rId7"/>
    <p:sldId id="401" r:id="rId8"/>
    <p:sldId id="402" r:id="rId9"/>
    <p:sldId id="39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2" y="10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D5690-AA83-49B6-AD62-31D860D1B29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A33E5-FCA0-4682-BDCB-174124354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01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6516">
              <a:defRPr sz="2100" b="1">
                <a:solidFill>
                  <a:srgbClr val="FFFF66"/>
                </a:solidFill>
                <a:latin typeface="Arial" charset="0"/>
              </a:defRPr>
            </a:lvl1pPr>
            <a:lvl2pPr marL="770481" indent="-296340" defTabSz="956516">
              <a:defRPr sz="2100" b="1">
                <a:solidFill>
                  <a:srgbClr val="FFFF66"/>
                </a:solidFill>
                <a:latin typeface="Arial" charset="0"/>
              </a:defRPr>
            </a:lvl2pPr>
            <a:lvl3pPr marL="1185354" indent="-237069" defTabSz="956516">
              <a:defRPr sz="2100" b="1">
                <a:solidFill>
                  <a:srgbClr val="FFFF66"/>
                </a:solidFill>
                <a:latin typeface="Arial" charset="0"/>
              </a:defRPr>
            </a:lvl3pPr>
            <a:lvl4pPr marL="1659497" indent="-237069" defTabSz="956516">
              <a:defRPr sz="2100" b="1">
                <a:solidFill>
                  <a:srgbClr val="FFFF66"/>
                </a:solidFill>
                <a:latin typeface="Arial" charset="0"/>
              </a:defRPr>
            </a:lvl4pPr>
            <a:lvl5pPr marL="2133637" indent="-237069" defTabSz="956516">
              <a:defRPr sz="2100" b="1">
                <a:solidFill>
                  <a:srgbClr val="FFFF66"/>
                </a:solidFill>
                <a:latin typeface="Arial" charset="0"/>
              </a:defRPr>
            </a:lvl5pPr>
            <a:lvl6pPr marL="2607780" indent="-237069" defTabSz="956516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 b="1">
                <a:solidFill>
                  <a:srgbClr val="FFFF66"/>
                </a:solidFill>
                <a:latin typeface="Arial" charset="0"/>
              </a:defRPr>
            </a:lvl6pPr>
            <a:lvl7pPr marL="3081922" indent="-237069" defTabSz="956516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 b="1">
                <a:solidFill>
                  <a:srgbClr val="FFFF66"/>
                </a:solidFill>
                <a:latin typeface="Arial" charset="0"/>
              </a:defRPr>
            </a:lvl7pPr>
            <a:lvl8pPr marL="3556062" indent="-237069" defTabSz="956516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 b="1">
                <a:solidFill>
                  <a:srgbClr val="FFFF66"/>
                </a:solidFill>
                <a:latin typeface="Arial" charset="0"/>
              </a:defRPr>
            </a:lvl8pPr>
            <a:lvl9pPr marL="4030204" indent="-237069" defTabSz="956516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 b="1">
                <a:solidFill>
                  <a:srgbClr val="FFFF66"/>
                </a:solidFill>
                <a:latin typeface="Arial" charset="0"/>
              </a:defRPr>
            </a:lvl9pPr>
          </a:lstStyle>
          <a:p>
            <a:fld id="{9784C350-F6CE-43EA-9164-D0962B7A4EE9}" type="slidenum">
              <a:rPr lang="en-US" sz="1200" b="0">
                <a:solidFill>
                  <a:schemeClr val="tx1"/>
                </a:solidFill>
                <a:latin typeface="Times New Roman" pitchFamily="18" charset="0"/>
              </a:rPr>
              <a:pPr/>
              <a:t>9</a:t>
            </a:fld>
            <a:endParaRPr lang="en-US" sz="12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22288" y="757238"/>
            <a:ext cx="6276975" cy="3532187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691" y="4541069"/>
            <a:ext cx="5365820" cy="437244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06/04/2026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599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0E20F-9A4B-45EB-903B-892CD153E5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9E795-7763-47C2-9462-5E79E129CC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B49BA-55F1-4EFE-A68F-3A0D8D0CD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A881-4EBB-4ABC-97B9-173F34FDFA2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33303-2C29-49D9-A610-EFBBF6097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2A03EC-010B-4FAC-9BD1-5AC1F330D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45E98-7AE0-4B40-B146-68C536F93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107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1E7D2-3CEE-4EE3-83C5-79E3422E7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7EBF2-C186-422A-9BC8-B0551DC0D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0983A-874B-4FE4-BDB8-734C51600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A881-4EBB-4ABC-97B9-173F34FDFA2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FE72E-60A9-4CC2-A1D8-27D78D354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DFD9A-703E-4761-BE2A-D14178EB8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45E98-7AE0-4B40-B146-68C536F93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18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D17A0-A0B4-4C27-B8BF-E77544A13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48B55C-DACD-419E-A66B-87365BCC9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92751-E051-40CB-9BC2-44096258E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A881-4EBB-4ABC-97B9-173F34FDFA2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20709-9ED1-437F-868D-5B28DEC48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D546F-21E0-421A-86AC-D9E79A3B1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45E98-7AE0-4B40-B146-68C536F93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743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B27B2-03FD-4AC1-A289-465F553A7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26840-2C37-4AFE-8227-02E9AB588E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1741DC-DED2-4D8B-A2B7-2EA1F0FBE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01B165-1FC5-4B2D-B42C-8DD662DFC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A881-4EBB-4ABC-97B9-173F34FDFA2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357233-8E54-4C36-A12C-4E55967EB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55157A-6535-4971-A96D-C3E3CB6B8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45E98-7AE0-4B40-B146-68C536F93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54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76E7A-406F-4F03-B574-954DD5475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AA6510-2C17-4DC6-90E3-36EBA927E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EF74FD-6273-495C-AD15-09D97162F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34BA36-2E39-4019-9437-BA612D5440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46276C-FF44-49C6-9981-ACCE3FC537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216AEF-4890-412D-9AB9-FE83DE3EB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A881-4EBB-4ABC-97B9-173F34FDFA2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E69C88-FC2B-4436-A1EA-823ACDFAB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B643D0-743D-4B7C-A6F0-8946A1558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45E98-7AE0-4B40-B146-68C536F93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710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19566-C0EC-43EB-8F81-A32BD3257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F23B5B-79DF-450B-9026-5BDF27533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A881-4EBB-4ABC-97B9-173F34FDFA2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DE67DA-F2B3-4C0A-AD25-4A0095984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280165-8FAB-4286-B7A4-0D6CA9933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45E98-7AE0-4B40-B146-68C536F93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43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40E9F8-0299-44EF-97FA-D56EFC525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A881-4EBB-4ABC-97B9-173F34FDFA2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3B6439-38A0-4378-B9B3-D554B468D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66B4A1-5B89-46F5-84E0-DF9E519B1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45E98-7AE0-4B40-B146-68C536F93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734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FEC9C-D696-4293-ADDB-FE15A7116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E380D-7D66-46BC-B30A-867BC01EE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9268C2-5AED-47AE-90BF-C378517227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FBF34F-EE33-48AF-9DC5-DDE7DD354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A881-4EBB-4ABC-97B9-173F34FDFA2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5384A-F4D1-4868-A2D1-4315C3B26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F8B011-6979-47F2-BABA-C958886DD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45E98-7AE0-4B40-B146-68C536F93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249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18A53-7E2A-41AF-8F8B-FD11C1F20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819929-F7CD-4AEF-9216-FB37026697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59647-8CA8-4FEF-BC53-BFDE048830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B862FA-EF5F-4AB1-BB6B-4A1A9AA37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A881-4EBB-4ABC-97B9-173F34FDFA2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F8D903-2162-4B4A-AAE3-6D1F1DE74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48A4B2-E3CA-4CD1-A6CB-B7F60B9B0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45E98-7AE0-4B40-B146-68C536F93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426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D492B-C795-488F-B06B-DEB1C5122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0058BF-AC70-40BA-AC99-A1591ACFE9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8FAAB-CFCF-483F-AFDC-22D1392D9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A881-4EBB-4ABC-97B9-173F34FDFA2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1A85E-D0D6-499A-840C-CD211CBF7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11F85-5597-4DB8-832C-53E8C7799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45E98-7AE0-4B40-B146-68C536F93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483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EEED66-CF5E-4D6D-A6D8-55A59511F0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537777-717D-4E0E-92C1-E318ED17A4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1600C-5EDD-4752-B16F-12FCFF0BF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A881-4EBB-4ABC-97B9-173F34FDFA2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AF0F6-E8EE-4CC7-95F1-D20BF7FAC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D3AFB-1AFB-43D2-AF25-13CD0A99C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45E98-7AE0-4B40-B146-68C536F93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01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107C81-E066-4458-B9B7-1AF684117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D69A8-5A24-4CA0-A23D-D88A4A4C1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BF23E-15FB-45B3-8594-C4B8C30D5A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7A881-4EBB-4ABC-97B9-173F34FDFA2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7FF40-F217-42BD-A9E8-390165003A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129E6-7397-4677-AFA0-EFDC6E3A9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45E98-7AE0-4B40-B146-68C536F93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7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newmexico.org/maps/statemap.html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cwiggins@salud.unm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SarNash@salud.unm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ABB35-5E15-4FD4-9770-EC8137C22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869" y="1122363"/>
            <a:ext cx="11836959" cy="1460063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0000FF"/>
                </a:solidFill>
              </a:rPr>
              <a:t>Cancer Concerns in Sunland Park, New Mexico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A370FF-FB47-4D9B-9133-C6106B8F3A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49968"/>
            <a:ext cx="9144000" cy="1107831"/>
          </a:xfrm>
        </p:spPr>
        <p:txBody>
          <a:bodyPr>
            <a:normAutofit/>
          </a:bodyPr>
          <a:lstStyle/>
          <a:p>
            <a:r>
              <a:rPr lang="en-US" sz="3200" dirty="0"/>
              <a:t>Wednesday – September 30, 2026</a:t>
            </a:r>
          </a:p>
        </p:txBody>
      </p:sp>
    </p:spTree>
    <p:extLst>
      <p:ext uri="{BB962C8B-B14F-4D97-AF65-F5344CB8AC3E}">
        <p14:creationId xmlns:p14="http://schemas.microsoft.com/office/powerpoint/2010/main" val="462382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03654" y="136525"/>
            <a:ext cx="11410810" cy="10213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00FF"/>
                </a:solidFill>
              </a:rPr>
              <a:t>Cancer is a leading cause of illness and death</a:t>
            </a:r>
            <a:br>
              <a:rPr lang="en-US" sz="3600" b="1" dirty="0">
                <a:solidFill>
                  <a:srgbClr val="0000FF"/>
                </a:solidFill>
              </a:rPr>
            </a:br>
            <a:r>
              <a:rPr lang="en-US" sz="3600" b="1" dirty="0">
                <a:solidFill>
                  <a:srgbClr val="0000FF"/>
                </a:solidFill>
              </a:rPr>
              <a:t>in New Mexico and in the United States</a:t>
            </a:r>
          </a:p>
        </p:txBody>
      </p:sp>
      <p:graphicFrame>
        <p:nvGraphicFramePr>
          <p:cNvPr id="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329905"/>
              </p:ext>
            </p:extLst>
          </p:nvPr>
        </p:nvGraphicFramePr>
        <p:xfrm>
          <a:off x="1703540" y="1615858"/>
          <a:ext cx="8880954" cy="4282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0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0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603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247">
                <a:tc rowSpan="2">
                  <a:txBody>
                    <a:bodyPr/>
                    <a:lstStyle/>
                    <a:p>
                      <a:pPr algn="l"/>
                      <a:endParaRPr lang="en-US" sz="2000" b="0" dirty="0"/>
                    </a:p>
                    <a:p>
                      <a:pPr algn="l"/>
                      <a:r>
                        <a:rPr lang="en-US" sz="2000" b="0" dirty="0"/>
                        <a:t>Type of Cancer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Expected Number of New Cases - 2026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24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baseline="0" dirty="0">
                          <a:solidFill>
                            <a:schemeClr val="bg1"/>
                          </a:solidFill>
                        </a:rPr>
                        <a:t>New Mexico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baseline="0" dirty="0">
                          <a:solidFill>
                            <a:schemeClr val="bg1"/>
                          </a:solidFill>
                        </a:rPr>
                        <a:t>United States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247">
                <a:tc>
                  <a:txBody>
                    <a:bodyPr/>
                    <a:lstStyle/>
                    <a:p>
                      <a:r>
                        <a:rPr lang="en-US" sz="2000" dirty="0"/>
                        <a:t>All Types of Cancer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11,840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2,114,850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247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Female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Breast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1,910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321,910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247">
                <a:tc>
                  <a:txBody>
                    <a:bodyPr/>
                    <a:lstStyle/>
                    <a:p>
                      <a:r>
                        <a:rPr lang="en-US" sz="2000" dirty="0"/>
                        <a:t>Prostate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2,140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333,830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906999"/>
                  </a:ext>
                </a:extLst>
              </a:tr>
              <a:tr h="428247">
                <a:tc>
                  <a:txBody>
                    <a:bodyPr/>
                    <a:lstStyle/>
                    <a:p>
                      <a:r>
                        <a:rPr lang="en-US" sz="2000" dirty="0"/>
                        <a:t>Lung and Bronchus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229,410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247">
                <a:tc>
                  <a:txBody>
                    <a:bodyPr/>
                    <a:lstStyle/>
                    <a:p>
                      <a:r>
                        <a:rPr lang="en-US" sz="2000" b="0" dirty="0"/>
                        <a:t>Colorectal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/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/>
                        <a:t>158,850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247">
                <a:tc>
                  <a:txBody>
                    <a:bodyPr/>
                    <a:lstStyle/>
                    <a:p>
                      <a:r>
                        <a:rPr lang="en-US" sz="2000" dirty="0"/>
                        <a:t>Cutaneous</a:t>
                      </a:r>
                      <a:r>
                        <a:rPr lang="en-US" sz="2000" baseline="0" dirty="0"/>
                        <a:t> Melanoma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112,000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247">
                <a:tc>
                  <a:txBody>
                    <a:bodyPr/>
                    <a:lstStyle/>
                    <a:p>
                      <a:r>
                        <a:rPr lang="en-US" sz="2000" dirty="0"/>
                        <a:t>Non-Hodgkin Lymphoma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79,320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247">
                <a:tc>
                  <a:txBody>
                    <a:bodyPr/>
                    <a:lstStyle/>
                    <a:p>
                      <a:r>
                        <a:rPr lang="en-US" sz="2000" dirty="0"/>
                        <a:t>Uterine</a:t>
                      </a:r>
                      <a:r>
                        <a:rPr lang="en-US" sz="2000" baseline="0" dirty="0"/>
                        <a:t> Cervix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13,490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81200" y="607907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SOURCE: Cancer Facts &amp; Figures 2026. American Cancer Society.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183C49E-9298-492C-98D4-6A00A4D4531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229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981950" y="5624513"/>
            <a:ext cx="2057400" cy="273844"/>
          </a:xfrm>
        </p:spPr>
        <p:txBody>
          <a:bodyPr/>
          <a:lstStyle/>
          <a:p>
            <a:fld id="{F183C49E-9298-492C-98D4-6A00A4D4531E}" type="slidenum">
              <a:rPr lang="en-US" smtClean="0"/>
              <a:t>3</a:t>
            </a:fld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0725" y="70338"/>
            <a:ext cx="11867103" cy="1484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solidFill>
                  <a:srgbClr val="0000FF"/>
                </a:solidFill>
              </a:rPr>
              <a:t>The New Mexico Tumor Registry conducts population-based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solidFill>
                  <a:srgbClr val="0000FF"/>
                </a:solidFill>
              </a:rPr>
              <a:t>public health surveillance for cancer throughout New Mexico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solidFill>
                  <a:srgbClr val="0000FF"/>
                </a:solidFill>
              </a:rPr>
              <a:t>and in American Indian communities in Arizona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52654" y="2071006"/>
            <a:ext cx="6521380" cy="3757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i="1" dirty="0"/>
              <a:t>New Mexico Tumor Registry</a:t>
            </a:r>
          </a:p>
          <a:p>
            <a:pPr marL="257175" indent="-257175">
              <a:lnSpc>
                <a:spcPct val="90000"/>
              </a:lnSpc>
              <a:buFont typeface="Arial" pitchFamily="34" charset="0"/>
              <a:buChar char="•"/>
            </a:pPr>
            <a:endParaRPr lang="en-US" sz="2400" dirty="0"/>
          </a:p>
          <a:p>
            <a:pPr marL="257175" indent="-257175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Established in 1966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 marL="257175" indent="-257175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Founding Member of NCI SEER* Program in 1973</a:t>
            </a:r>
          </a:p>
          <a:p>
            <a:pPr marL="257175" indent="-257175">
              <a:lnSpc>
                <a:spcPct val="90000"/>
              </a:lnSpc>
              <a:buFont typeface="Arial" pitchFamily="34" charset="0"/>
              <a:buChar char="•"/>
            </a:pPr>
            <a:endParaRPr lang="en-US" sz="2400" dirty="0"/>
          </a:p>
          <a:p>
            <a:pPr marL="257175" indent="-257175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Areas of Coverage</a:t>
            </a:r>
          </a:p>
          <a:p>
            <a:pPr eaLnBrk="1" hangingPunct="1">
              <a:lnSpc>
                <a:spcPct val="90000"/>
              </a:lnSpc>
            </a:pPr>
            <a:endParaRPr lang="en-US" sz="900" dirty="0"/>
          </a:p>
          <a:p>
            <a:pPr marL="257175" indent="-257175">
              <a:lnSpc>
                <a:spcPct val="90000"/>
              </a:lnSpc>
            </a:pPr>
            <a:r>
              <a:rPr lang="en-US" sz="1500" i="1" dirty="0"/>
              <a:t>	</a:t>
            </a:r>
            <a:r>
              <a:rPr lang="en-US" i="1" dirty="0"/>
              <a:t>-</a:t>
            </a:r>
            <a:r>
              <a:rPr lang="en-US" i="1" u="sng" dirty="0"/>
              <a:t>New Mexico Statewide</a:t>
            </a:r>
          </a:p>
          <a:p>
            <a:pPr marL="257175" indent="-257175">
              <a:lnSpc>
                <a:spcPct val="90000"/>
              </a:lnSpc>
            </a:pPr>
            <a:endParaRPr lang="en-US" i="1" u="sng" dirty="0"/>
          </a:p>
          <a:p>
            <a:pPr marL="257175" indent="-257175">
              <a:lnSpc>
                <a:spcPct val="90000"/>
              </a:lnSpc>
            </a:pPr>
            <a:r>
              <a:rPr lang="en-US" i="1" dirty="0"/>
              <a:t>	-</a:t>
            </a:r>
            <a:r>
              <a:rPr lang="en-US" i="1" u="sng" dirty="0"/>
              <a:t>Arizona American Indians</a:t>
            </a:r>
          </a:p>
          <a:p>
            <a:pPr marL="257175" indent="-257175">
              <a:lnSpc>
                <a:spcPct val="90000"/>
              </a:lnSpc>
            </a:pPr>
            <a:r>
              <a:rPr lang="en-US" i="1" dirty="0"/>
              <a:t>	  …in collaboration with the Arizona Cancer Registry</a:t>
            </a:r>
          </a:p>
          <a:p>
            <a:pPr marL="257175" indent="-257175">
              <a:lnSpc>
                <a:spcPct val="90000"/>
              </a:lnSpc>
            </a:pPr>
            <a:r>
              <a:rPr lang="en-US" i="1" dirty="0"/>
              <a:t>          and the Indian Health Service</a:t>
            </a:r>
          </a:p>
          <a:p>
            <a:pPr marL="257175" indent="-257175">
              <a:lnSpc>
                <a:spcPct val="90000"/>
              </a:lnSpc>
            </a:pPr>
            <a:endParaRPr lang="en-US" sz="1350" i="1" dirty="0"/>
          </a:p>
        </p:txBody>
      </p:sp>
      <p:pic>
        <p:nvPicPr>
          <p:cNvPr id="6" name="Picture 4" descr="StateMapintro">
            <a:hlinkClick r:id="rId2"/>
            <a:extLst>
              <a:ext uri="{FF2B5EF4-FFF2-40B4-BE49-F238E27FC236}">
                <a16:creationId xmlns:a16="http://schemas.microsoft.com/office/drawing/2014/main" id="{2665E32B-D5D4-402F-8A87-DCB04BC32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87919" y="1759514"/>
            <a:ext cx="3855156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94852B-0E4C-46C1-B9E0-7F8DF3428DEA}"/>
              </a:ext>
            </a:extLst>
          </p:cNvPr>
          <p:cNvSpPr txBox="1"/>
          <p:nvPr/>
        </p:nvSpPr>
        <p:spPr>
          <a:xfrm>
            <a:off x="552654" y="6380700"/>
            <a:ext cx="10892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* National Cancer Institute (NCI) – Surveillance, Epidemiology and End Results (SEER) Program</a:t>
            </a:r>
          </a:p>
        </p:txBody>
      </p:sp>
    </p:spTree>
    <p:extLst>
      <p:ext uri="{BB962C8B-B14F-4D97-AF65-F5344CB8AC3E}">
        <p14:creationId xmlns:p14="http://schemas.microsoft.com/office/powerpoint/2010/main" val="3672841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BF259E-11A7-415D-B9BD-110BBDC293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301147" y="1382256"/>
            <a:ext cx="7615824" cy="531103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0ACEFF4-C47A-4B89-8D8A-41DCE8766A65}"/>
              </a:ext>
            </a:extLst>
          </p:cNvPr>
          <p:cNvSpPr txBox="1">
            <a:spLocks/>
          </p:cNvSpPr>
          <p:nvPr/>
        </p:nvSpPr>
        <p:spPr>
          <a:xfrm>
            <a:off x="403654" y="136525"/>
            <a:ext cx="11410810" cy="102131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Area of Focus</a:t>
            </a:r>
          </a:p>
          <a:p>
            <a:pPr algn="ctr"/>
            <a:r>
              <a:rPr lang="en-US" sz="3600" b="1" dirty="0">
                <a:solidFill>
                  <a:srgbClr val="0000FF"/>
                </a:solidFill>
              </a:rPr>
              <a:t>Sunland Park, New Mexico</a:t>
            </a:r>
          </a:p>
        </p:txBody>
      </p:sp>
    </p:spTree>
    <p:extLst>
      <p:ext uri="{BB962C8B-B14F-4D97-AF65-F5344CB8AC3E}">
        <p14:creationId xmlns:p14="http://schemas.microsoft.com/office/powerpoint/2010/main" val="2337062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CFBDD-740D-4BBC-98C4-E375ABFE4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678"/>
            <a:ext cx="10515600" cy="11969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00FF"/>
                </a:solidFill>
              </a:rPr>
              <a:t>Comparison of Observed-To-Expected Case Numbers</a:t>
            </a:r>
            <a:br>
              <a:rPr lang="en-US" sz="3600" b="1" dirty="0">
                <a:solidFill>
                  <a:srgbClr val="0000FF"/>
                </a:solidFill>
              </a:rPr>
            </a:br>
            <a:r>
              <a:rPr lang="en-US" sz="3600" b="1" i="1" dirty="0">
                <a:solidFill>
                  <a:srgbClr val="0000FF"/>
                </a:solidFill>
              </a:rPr>
              <a:t>2014-2013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E0A476-400E-4D2A-80A8-33B3F5895D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2691576"/>
              </p:ext>
            </p:extLst>
          </p:nvPr>
        </p:nvGraphicFramePr>
        <p:xfrm>
          <a:off x="160774" y="2157898"/>
          <a:ext cx="3094892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4892">
                  <a:extLst>
                    <a:ext uri="{9D8B030D-6E8A-4147-A177-3AD203B41FA5}">
                      <a16:colId xmlns:a16="http://schemas.microsoft.com/office/drawing/2014/main" val="350844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  <a:p>
                      <a:pPr algn="ctr"/>
                      <a:r>
                        <a:rPr lang="en-US" sz="2400" dirty="0"/>
                        <a:t>Type of Cancer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66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Bladder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11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Lung &amp; Bronchus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07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Non-Melanoma Skin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9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Kidney &amp; Renal Pelvis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04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Liver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93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Prostate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33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Leukemia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97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Ovarian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92729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19F083BD-B32D-4ED4-B698-270087E50A39}"/>
              </a:ext>
            </a:extLst>
          </p:cNvPr>
          <p:cNvSpPr/>
          <p:nvPr/>
        </p:nvSpPr>
        <p:spPr>
          <a:xfrm>
            <a:off x="177800" y="1554270"/>
            <a:ext cx="431800" cy="406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A84397-ADFE-4F8C-B8BA-057727A88C0C}"/>
              </a:ext>
            </a:extLst>
          </p:cNvPr>
          <p:cNvSpPr txBox="1"/>
          <p:nvPr/>
        </p:nvSpPr>
        <p:spPr>
          <a:xfrm>
            <a:off x="584200" y="157967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Strong Association with Arsenic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D81B88-C01A-4035-A23C-E915A98B959D}"/>
              </a:ext>
            </a:extLst>
          </p:cNvPr>
          <p:cNvSpPr/>
          <p:nvPr/>
        </p:nvSpPr>
        <p:spPr>
          <a:xfrm>
            <a:off x="3746500" y="1550372"/>
            <a:ext cx="431800" cy="406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C1B2C6-3657-4D27-B973-7A3A115D7171}"/>
              </a:ext>
            </a:extLst>
          </p:cNvPr>
          <p:cNvSpPr txBox="1"/>
          <p:nvPr/>
        </p:nvSpPr>
        <p:spPr>
          <a:xfrm>
            <a:off x="4178301" y="1575772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Possible Association with Arsenic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83CB58-E432-4E32-A717-0749DC8D9B29}"/>
              </a:ext>
            </a:extLst>
          </p:cNvPr>
          <p:cNvSpPr/>
          <p:nvPr/>
        </p:nvSpPr>
        <p:spPr>
          <a:xfrm>
            <a:off x="7493000" y="1550372"/>
            <a:ext cx="431800" cy="406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D0295A-681E-433D-A3AB-FE8D074F2B01}"/>
              </a:ext>
            </a:extLst>
          </p:cNvPr>
          <p:cNvSpPr txBox="1"/>
          <p:nvPr/>
        </p:nvSpPr>
        <p:spPr>
          <a:xfrm>
            <a:off x="7950200" y="1575772"/>
            <a:ext cx="410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Known to be Associated  with Arsenic</a:t>
            </a:r>
          </a:p>
        </p:txBody>
      </p:sp>
    </p:spTree>
    <p:extLst>
      <p:ext uri="{BB962C8B-B14F-4D97-AF65-F5344CB8AC3E}">
        <p14:creationId xmlns:p14="http://schemas.microsoft.com/office/powerpoint/2010/main" val="4212747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CFBDD-740D-4BBC-98C4-E375ABFE4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678"/>
            <a:ext cx="10515600" cy="11969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00FF"/>
                </a:solidFill>
              </a:rPr>
              <a:t>Comparison of Observed-To-Expected Case Numbers</a:t>
            </a:r>
            <a:br>
              <a:rPr lang="en-US" sz="3600" b="1" dirty="0">
                <a:solidFill>
                  <a:srgbClr val="0000FF"/>
                </a:solidFill>
              </a:rPr>
            </a:br>
            <a:r>
              <a:rPr lang="en-US" sz="3600" b="1" i="1" dirty="0">
                <a:solidFill>
                  <a:srgbClr val="0000FF"/>
                </a:solidFill>
              </a:rPr>
              <a:t>2014-2013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E0A476-400E-4D2A-80A8-33B3F5895D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0811411"/>
              </p:ext>
            </p:extLst>
          </p:nvPr>
        </p:nvGraphicFramePr>
        <p:xfrm>
          <a:off x="160774" y="2157898"/>
          <a:ext cx="5637125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4892">
                  <a:extLst>
                    <a:ext uri="{9D8B030D-6E8A-4147-A177-3AD203B41FA5}">
                      <a16:colId xmlns:a16="http://schemas.microsoft.com/office/drawing/2014/main" val="350844396"/>
                    </a:ext>
                  </a:extLst>
                </a:gridCol>
                <a:gridCol w="2542233">
                  <a:extLst>
                    <a:ext uri="{9D8B030D-6E8A-4147-A177-3AD203B41FA5}">
                      <a16:colId xmlns:a16="http://schemas.microsoft.com/office/drawing/2014/main" val="1696649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  <a:p>
                      <a:pPr algn="ctr"/>
                      <a:r>
                        <a:rPr lang="en-US" sz="2400" dirty="0"/>
                        <a:t>Type of Cancer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Observed (O)</a:t>
                      </a:r>
                    </a:p>
                    <a:p>
                      <a:pPr algn="ctr"/>
                      <a:r>
                        <a:rPr lang="en-US" sz="2400" dirty="0"/>
                        <a:t>Number of Cases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66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Bladder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11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Lung &amp; Bronchus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36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07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Non-Melanoma Skin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9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Kidney &amp; Renal Pelvis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25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04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Liver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19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93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Prostate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46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33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Leukemia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15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97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Ovarian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92729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19F083BD-B32D-4ED4-B698-270087E50A39}"/>
              </a:ext>
            </a:extLst>
          </p:cNvPr>
          <p:cNvSpPr/>
          <p:nvPr/>
        </p:nvSpPr>
        <p:spPr>
          <a:xfrm>
            <a:off x="177800" y="1554270"/>
            <a:ext cx="431800" cy="406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A84397-ADFE-4F8C-B8BA-057727A88C0C}"/>
              </a:ext>
            </a:extLst>
          </p:cNvPr>
          <p:cNvSpPr txBox="1"/>
          <p:nvPr/>
        </p:nvSpPr>
        <p:spPr>
          <a:xfrm>
            <a:off x="584200" y="157967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Strong Association with Arsenic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D81B88-C01A-4035-A23C-E915A98B959D}"/>
              </a:ext>
            </a:extLst>
          </p:cNvPr>
          <p:cNvSpPr/>
          <p:nvPr/>
        </p:nvSpPr>
        <p:spPr>
          <a:xfrm>
            <a:off x="3746500" y="1550372"/>
            <a:ext cx="431800" cy="406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C1B2C6-3657-4D27-B973-7A3A115D7171}"/>
              </a:ext>
            </a:extLst>
          </p:cNvPr>
          <p:cNvSpPr txBox="1"/>
          <p:nvPr/>
        </p:nvSpPr>
        <p:spPr>
          <a:xfrm>
            <a:off x="4178301" y="1575772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Possible Association with Arsenic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83CB58-E432-4E32-A717-0749DC8D9B29}"/>
              </a:ext>
            </a:extLst>
          </p:cNvPr>
          <p:cNvSpPr/>
          <p:nvPr/>
        </p:nvSpPr>
        <p:spPr>
          <a:xfrm>
            <a:off x="7493000" y="1550372"/>
            <a:ext cx="431800" cy="406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D0295A-681E-433D-A3AB-FE8D074F2B01}"/>
              </a:ext>
            </a:extLst>
          </p:cNvPr>
          <p:cNvSpPr txBox="1"/>
          <p:nvPr/>
        </p:nvSpPr>
        <p:spPr>
          <a:xfrm>
            <a:off x="7950200" y="1575772"/>
            <a:ext cx="410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Known to be Associated  with Arsenic</a:t>
            </a:r>
          </a:p>
        </p:txBody>
      </p:sp>
    </p:spTree>
    <p:extLst>
      <p:ext uri="{BB962C8B-B14F-4D97-AF65-F5344CB8AC3E}">
        <p14:creationId xmlns:p14="http://schemas.microsoft.com/office/powerpoint/2010/main" val="3901396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CFBDD-740D-4BBC-98C4-E375ABFE4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678"/>
            <a:ext cx="10515600" cy="11969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00FF"/>
                </a:solidFill>
              </a:rPr>
              <a:t>Comparison of Observed-To-Expected Case Numbers</a:t>
            </a:r>
            <a:br>
              <a:rPr lang="en-US" sz="3600" b="1" dirty="0">
                <a:solidFill>
                  <a:srgbClr val="0000FF"/>
                </a:solidFill>
              </a:rPr>
            </a:br>
            <a:r>
              <a:rPr lang="en-US" sz="3600" b="1" i="1" dirty="0">
                <a:solidFill>
                  <a:srgbClr val="0000FF"/>
                </a:solidFill>
              </a:rPr>
              <a:t>2014-2013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E0A476-400E-4D2A-80A8-33B3F5895D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4593612"/>
              </p:ext>
            </p:extLst>
          </p:nvPr>
        </p:nvGraphicFramePr>
        <p:xfrm>
          <a:off x="160774" y="2157898"/>
          <a:ext cx="8541099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4892">
                  <a:extLst>
                    <a:ext uri="{9D8B030D-6E8A-4147-A177-3AD203B41FA5}">
                      <a16:colId xmlns:a16="http://schemas.microsoft.com/office/drawing/2014/main" val="350844396"/>
                    </a:ext>
                  </a:extLst>
                </a:gridCol>
                <a:gridCol w="2542233">
                  <a:extLst>
                    <a:ext uri="{9D8B030D-6E8A-4147-A177-3AD203B41FA5}">
                      <a16:colId xmlns:a16="http://schemas.microsoft.com/office/drawing/2014/main" val="1696649169"/>
                    </a:ext>
                  </a:extLst>
                </a:gridCol>
                <a:gridCol w="2903974">
                  <a:extLst>
                    <a:ext uri="{9D8B030D-6E8A-4147-A177-3AD203B41FA5}">
                      <a16:colId xmlns:a16="http://schemas.microsoft.com/office/drawing/2014/main" val="2446097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  <a:p>
                      <a:pPr algn="ctr"/>
                      <a:r>
                        <a:rPr lang="en-US" sz="2400" dirty="0"/>
                        <a:t>Type of Cancer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Observed (O)</a:t>
                      </a:r>
                    </a:p>
                    <a:p>
                      <a:pPr algn="ctr"/>
                      <a:r>
                        <a:rPr lang="en-US" sz="2400" dirty="0"/>
                        <a:t>Number of 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Expected (O)</a:t>
                      </a:r>
                    </a:p>
                    <a:p>
                      <a:pPr algn="ctr"/>
                      <a:r>
                        <a:rPr lang="en-US" sz="2400" dirty="0"/>
                        <a:t>Number of Cases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66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Bladder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16.83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11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Lung &amp; Bronchus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36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40.72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07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Non-Melanoma Skin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1.71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9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Kidney &amp; Renal Pelvis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25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19.61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04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Liver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19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11.35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93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Prostate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46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52.55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33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Leukemia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15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16.42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97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Ovarian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6.64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92729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19F083BD-B32D-4ED4-B698-270087E50A39}"/>
              </a:ext>
            </a:extLst>
          </p:cNvPr>
          <p:cNvSpPr/>
          <p:nvPr/>
        </p:nvSpPr>
        <p:spPr>
          <a:xfrm>
            <a:off x="177800" y="1554270"/>
            <a:ext cx="431800" cy="406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A84397-ADFE-4F8C-B8BA-057727A88C0C}"/>
              </a:ext>
            </a:extLst>
          </p:cNvPr>
          <p:cNvSpPr txBox="1"/>
          <p:nvPr/>
        </p:nvSpPr>
        <p:spPr>
          <a:xfrm>
            <a:off x="584200" y="157967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Strong Association with Arsenic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D81B88-C01A-4035-A23C-E915A98B959D}"/>
              </a:ext>
            </a:extLst>
          </p:cNvPr>
          <p:cNvSpPr/>
          <p:nvPr/>
        </p:nvSpPr>
        <p:spPr>
          <a:xfrm>
            <a:off x="3746500" y="1550372"/>
            <a:ext cx="431800" cy="406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C1B2C6-3657-4D27-B973-7A3A115D7171}"/>
              </a:ext>
            </a:extLst>
          </p:cNvPr>
          <p:cNvSpPr txBox="1"/>
          <p:nvPr/>
        </p:nvSpPr>
        <p:spPr>
          <a:xfrm>
            <a:off x="4178301" y="1575772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Possible Association with Arsenic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83CB58-E432-4E32-A717-0749DC8D9B29}"/>
              </a:ext>
            </a:extLst>
          </p:cNvPr>
          <p:cNvSpPr/>
          <p:nvPr/>
        </p:nvSpPr>
        <p:spPr>
          <a:xfrm>
            <a:off x="7493000" y="1550372"/>
            <a:ext cx="431800" cy="406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D0295A-681E-433D-A3AB-FE8D074F2B01}"/>
              </a:ext>
            </a:extLst>
          </p:cNvPr>
          <p:cNvSpPr txBox="1"/>
          <p:nvPr/>
        </p:nvSpPr>
        <p:spPr>
          <a:xfrm>
            <a:off x="7950200" y="1575772"/>
            <a:ext cx="410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Known to be Associated  with Arsenic</a:t>
            </a:r>
          </a:p>
        </p:txBody>
      </p:sp>
    </p:spTree>
    <p:extLst>
      <p:ext uri="{BB962C8B-B14F-4D97-AF65-F5344CB8AC3E}">
        <p14:creationId xmlns:p14="http://schemas.microsoft.com/office/powerpoint/2010/main" val="3618436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CFBDD-740D-4BBC-98C4-E375ABFE4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678"/>
            <a:ext cx="10515600" cy="11969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00FF"/>
                </a:solidFill>
              </a:rPr>
              <a:t>Comparison of Observed-To-Expected Case Numbers</a:t>
            </a:r>
            <a:br>
              <a:rPr lang="en-US" sz="3600" b="1" dirty="0">
                <a:solidFill>
                  <a:srgbClr val="0000FF"/>
                </a:solidFill>
              </a:rPr>
            </a:br>
            <a:r>
              <a:rPr lang="en-US" sz="3600" b="1" i="1" dirty="0">
                <a:solidFill>
                  <a:srgbClr val="0000FF"/>
                </a:solidFill>
              </a:rPr>
              <a:t>2014-2013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E0A476-400E-4D2A-80A8-33B3F5895DA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774" y="2157898"/>
          <a:ext cx="11847005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4892">
                  <a:extLst>
                    <a:ext uri="{9D8B030D-6E8A-4147-A177-3AD203B41FA5}">
                      <a16:colId xmlns:a16="http://schemas.microsoft.com/office/drawing/2014/main" val="350844396"/>
                    </a:ext>
                  </a:extLst>
                </a:gridCol>
                <a:gridCol w="2542233">
                  <a:extLst>
                    <a:ext uri="{9D8B030D-6E8A-4147-A177-3AD203B41FA5}">
                      <a16:colId xmlns:a16="http://schemas.microsoft.com/office/drawing/2014/main" val="1696649169"/>
                    </a:ext>
                  </a:extLst>
                </a:gridCol>
                <a:gridCol w="2903974">
                  <a:extLst>
                    <a:ext uri="{9D8B030D-6E8A-4147-A177-3AD203B41FA5}">
                      <a16:colId xmlns:a16="http://schemas.microsoft.com/office/drawing/2014/main" val="2446097977"/>
                    </a:ext>
                  </a:extLst>
                </a:gridCol>
                <a:gridCol w="1647929">
                  <a:extLst>
                    <a:ext uri="{9D8B030D-6E8A-4147-A177-3AD203B41FA5}">
                      <a16:colId xmlns:a16="http://schemas.microsoft.com/office/drawing/2014/main" val="115802229"/>
                    </a:ext>
                  </a:extLst>
                </a:gridCol>
                <a:gridCol w="1657977">
                  <a:extLst>
                    <a:ext uri="{9D8B030D-6E8A-4147-A177-3AD203B41FA5}">
                      <a16:colId xmlns:a16="http://schemas.microsoft.com/office/drawing/2014/main" val="2430709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  <a:p>
                      <a:pPr algn="ctr"/>
                      <a:r>
                        <a:rPr lang="en-US" sz="2400" dirty="0"/>
                        <a:t>Type of Cancer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Observed (O)</a:t>
                      </a:r>
                    </a:p>
                    <a:p>
                      <a:pPr algn="ctr"/>
                      <a:r>
                        <a:rPr lang="en-US" sz="2400" dirty="0"/>
                        <a:t>Number of 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Expected (O)</a:t>
                      </a:r>
                    </a:p>
                    <a:p>
                      <a:pPr algn="ctr"/>
                      <a:r>
                        <a:rPr lang="en-US" sz="2400" dirty="0"/>
                        <a:t>Number of 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O/E</a:t>
                      </a:r>
                    </a:p>
                    <a:p>
                      <a:pPr algn="ctr"/>
                      <a:r>
                        <a:rPr lang="en-US" sz="2400" dirty="0"/>
                        <a:t>Ratio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  <a:p>
                      <a:pPr algn="ctr"/>
                      <a:r>
                        <a:rPr lang="en-US" sz="2400" dirty="0"/>
                        <a:t>P-Value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66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Bladder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16.83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0.48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0.0018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11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Lung &amp; Bronchus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36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40.72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0.88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0.4312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07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Non-Melanoma Skin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1.71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0.58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0.4767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9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Kidney &amp; Renal Pelvis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25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19.61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1.28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0.2807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04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Liver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19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11.35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1.67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0.0792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93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Prostate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46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52.55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0.88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0.3343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33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Leukemia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15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16.42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0.91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0.7142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97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Ovarian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6.64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1.05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0.8904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92729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19F083BD-B32D-4ED4-B698-270087E50A39}"/>
              </a:ext>
            </a:extLst>
          </p:cNvPr>
          <p:cNvSpPr/>
          <p:nvPr/>
        </p:nvSpPr>
        <p:spPr>
          <a:xfrm>
            <a:off x="177800" y="1554270"/>
            <a:ext cx="431800" cy="406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A84397-ADFE-4F8C-B8BA-057727A88C0C}"/>
              </a:ext>
            </a:extLst>
          </p:cNvPr>
          <p:cNvSpPr txBox="1"/>
          <p:nvPr/>
        </p:nvSpPr>
        <p:spPr>
          <a:xfrm>
            <a:off x="584200" y="157967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Strong Association with Arsenic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D81B88-C01A-4035-A23C-E915A98B959D}"/>
              </a:ext>
            </a:extLst>
          </p:cNvPr>
          <p:cNvSpPr/>
          <p:nvPr/>
        </p:nvSpPr>
        <p:spPr>
          <a:xfrm>
            <a:off x="3746500" y="1550372"/>
            <a:ext cx="431800" cy="406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C1B2C6-3657-4D27-B973-7A3A115D7171}"/>
              </a:ext>
            </a:extLst>
          </p:cNvPr>
          <p:cNvSpPr txBox="1"/>
          <p:nvPr/>
        </p:nvSpPr>
        <p:spPr>
          <a:xfrm>
            <a:off x="4178301" y="1575772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Possible Association with Arsenic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83CB58-E432-4E32-A717-0749DC8D9B29}"/>
              </a:ext>
            </a:extLst>
          </p:cNvPr>
          <p:cNvSpPr/>
          <p:nvPr/>
        </p:nvSpPr>
        <p:spPr>
          <a:xfrm>
            <a:off x="7493000" y="1550372"/>
            <a:ext cx="431800" cy="406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D0295A-681E-433D-A3AB-FE8D074F2B01}"/>
              </a:ext>
            </a:extLst>
          </p:cNvPr>
          <p:cNvSpPr txBox="1"/>
          <p:nvPr/>
        </p:nvSpPr>
        <p:spPr>
          <a:xfrm>
            <a:off x="7950200" y="1575772"/>
            <a:ext cx="410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Known to be Associated  with Arsenic</a:t>
            </a:r>
          </a:p>
        </p:txBody>
      </p:sp>
    </p:spTree>
    <p:extLst>
      <p:ext uri="{BB962C8B-B14F-4D97-AF65-F5344CB8AC3E}">
        <p14:creationId xmlns:p14="http://schemas.microsoft.com/office/powerpoint/2010/main" val="751904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ChangeArrowheads="1"/>
          </p:cNvSpPr>
          <p:nvPr/>
        </p:nvSpPr>
        <p:spPr bwMode="auto">
          <a:xfrm>
            <a:off x="1981200" y="990600"/>
            <a:ext cx="8153400" cy="524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>
              <a:lnSpc>
                <a:spcPct val="90000"/>
              </a:lnSpc>
            </a:pPr>
            <a:r>
              <a:rPr lang="en-US" sz="2800" dirty="0"/>
              <a:t>Chuck Wiggins, Ph.D  </a:t>
            </a:r>
            <a:r>
              <a:rPr lang="en-US" sz="2800" i="1" dirty="0"/>
              <a:t>Co-Director</a:t>
            </a:r>
          </a:p>
          <a:p>
            <a:pPr marL="342900" indent="-342900" algn="ctr">
              <a:lnSpc>
                <a:spcPct val="90000"/>
              </a:lnSpc>
            </a:pPr>
            <a:r>
              <a:rPr lang="en-US" sz="2800" dirty="0">
                <a:hlinkClick r:id="rId3"/>
              </a:rPr>
              <a:t>cwiggins@salud.unm.edu</a:t>
            </a:r>
            <a:endParaRPr lang="en-US" sz="2800" dirty="0"/>
          </a:p>
          <a:p>
            <a:pPr marL="342900" indent="-342900" algn="ctr">
              <a:lnSpc>
                <a:spcPct val="90000"/>
              </a:lnSpc>
            </a:pPr>
            <a:endParaRPr lang="en-US" sz="2800" dirty="0"/>
          </a:p>
          <a:p>
            <a:pPr marL="342900" indent="-342900" algn="ctr">
              <a:lnSpc>
                <a:spcPct val="90000"/>
              </a:lnSpc>
            </a:pPr>
            <a:r>
              <a:rPr lang="en-US" sz="2800" dirty="0"/>
              <a:t>Sarah Nash, Ph.D.  </a:t>
            </a:r>
            <a:r>
              <a:rPr lang="en-US" sz="2800" i="1" dirty="0"/>
              <a:t>Co-Director</a:t>
            </a:r>
          </a:p>
          <a:p>
            <a:pPr marL="342900" indent="-342900" algn="ctr">
              <a:lnSpc>
                <a:spcPct val="90000"/>
              </a:lnSpc>
            </a:pPr>
            <a:r>
              <a:rPr lang="en-US" sz="2800" dirty="0">
                <a:hlinkClick r:id="rId4"/>
              </a:rPr>
              <a:t>SarNash@salud.unm.edu</a:t>
            </a:r>
            <a:endParaRPr lang="en-US" sz="2800" dirty="0"/>
          </a:p>
          <a:p>
            <a:pPr marL="342900" indent="-342900" algn="ctr">
              <a:lnSpc>
                <a:spcPct val="90000"/>
              </a:lnSpc>
            </a:pPr>
            <a:endParaRPr lang="en-US" sz="2800" dirty="0"/>
          </a:p>
          <a:p>
            <a:pPr marL="342900" indent="-342900" algn="ctr">
              <a:lnSpc>
                <a:spcPct val="90000"/>
              </a:lnSpc>
            </a:pPr>
            <a:endParaRPr lang="en-US" sz="2800" dirty="0"/>
          </a:p>
          <a:p>
            <a:pPr marL="342900" indent="-342900" algn="ctr">
              <a:lnSpc>
                <a:spcPct val="90000"/>
              </a:lnSpc>
            </a:pPr>
            <a:r>
              <a:rPr lang="en-US" sz="2800" dirty="0"/>
              <a:t>New Mexico Tumor Registry</a:t>
            </a:r>
          </a:p>
          <a:p>
            <a:pPr marL="342900" indent="-342900" algn="ctr">
              <a:lnSpc>
                <a:spcPct val="90000"/>
              </a:lnSpc>
            </a:pPr>
            <a:r>
              <a:rPr lang="en-US" sz="2800" dirty="0"/>
              <a:t>MSC 11 6020</a:t>
            </a:r>
          </a:p>
          <a:p>
            <a:pPr marL="342900" indent="-342900" algn="ctr">
              <a:lnSpc>
                <a:spcPct val="90000"/>
              </a:lnSpc>
            </a:pPr>
            <a:r>
              <a:rPr lang="en-US" sz="2800" dirty="0"/>
              <a:t>1 University of New Mexico</a:t>
            </a:r>
          </a:p>
          <a:p>
            <a:pPr marL="342900" indent="-342900" algn="ctr">
              <a:lnSpc>
                <a:spcPct val="90000"/>
              </a:lnSpc>
            </a:pPr>
            <a:r>
              <a:rPr lang="en-US" sz="2800" dirty="0"/>
              <a:t>Albuquerque, New Mexico 87131</a:t>
            </a:r>
          </a:p>
          <a:p>
            <a:pPr marL="342900" indent="-342900" algn="ctr">
              <a:lnSpc>
                <a:spcPct val="90000"/>
              </a:lnSpc>
            </a:pPr>
            <a:endParaRPr lang="en-US" sz="1400" i="1" u="sng" dirty="0"/>
          </a:p>
          <a:p>
            <a:pPr marL="342900" indent="-342900" algn="ctr">
              <a:lnSpc>
                <a:spcPct val="90000"/>
              </a:lnSpc>
            </a:pPr>
            <a:endParaRPr lang="en-US" sz="2800" i="1" dirty="0"/>
          </a:p>
          <a:p>
            <a:pPr marL="342900" indent="-342900" algn="ctr">
              <a:lnSpc>
                <a:spcPct val="90000"/>
              </a:lnSpc>
            </a:pPr>
            <a:endParaRPr lang="en-US" sz="1200" i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5B956-EA7A-4722-A4FD-84350D4FFE1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342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487</Words>
  <Application>Microsoft Office PowerPoint</Application>
  <PresentationFormat>Widescreen</PresentationFormat>
  <Paragraphs>195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Cancer Concerns in Sunland Park, New Mexico</vt:lpstr>
      <vt:lpstr>PowerPoint Presentation</vt:lpstr>
      <vt:lpstr>PowerPoint Presentation</vt:lpstr>
      <vt:lpstr>PowerPoint Presentation</vt:lpstr>
      <vt:lpstr>Comparison of Observed-To-Expected Case Numbers 2014-2013</vt:lpstr>
      <vt:lpstr>Comparison of Observed-To-Expected Case Numbers 2014-2013</vt:lpstr>
      <vt:lpstr>Comparison of Observed-To-Expected Case Numbers 2014-2013</vt:lpstr>
      <vt:lpstr>Comparison of Observed-To-Expected Case Numbers 2014-2013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Arsenic-Related Cancers in Sunland Park, 2024-2023</dc:title>
  <dc:creator>Charles L Wiggins</dc:creator>
  <cp:lastModifiedBy>Charles L Wiggins</cp:lastModifiedBy>
  <cp:revision>26</cp:revision>
  <dcterms:created xsi:type="dcterms:W3CDTF">2026-09-28T17:31:32Z</dcterms:created>
  <dcterms:modified xsi:type="dcterms:W3CDTF">2026-09-30T18:24:51Z</dcterms:modified>
</cp:coreProperties>
</file>