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
  </p:notesMasterIdLst>
  <p:sldIdLst>
    <p:sldId id="613" r:id="rId5"/>
    <p:sldId id="682" r:id="rId6"/>
    <p:sldId id="683" r:id="rId7"/>
    <p:sldId id="684" r:id="rId8"/>
    <p:sldId id="685" r:id="rId9"/>
    <p:sldId id="686" r:id="rId10"/>
    <p:sldId id="681" r:id="rId11"/>
    <p:sldId id="691" r:id="rId12"/>
    <p:sldId id="689" r:id="rId13"/>
  </p:sldIdLst>
  <p:sldSz cx="9144000" cy="6858000" type="screen4x3"/>
  <p:notesSz cx="7023100" cy="9309100"/>
  <p:defaultTextStyle>
    <a:defPPr>
      <a:defRPr lang="en-US"/>
    </a:defPPr>
    <a:lvl1pPr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1pPr>
    <a:lvl2pPr marL="4572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0C020C-2776-0B0D-45A3-A50BC1601142}" name="Chapman, Eric, ENV" initials="CE" userId="S::eric.chapman@env.nm.gov::c30cca29-8779-4f30-8855-11b4ee9e8880" providerId="AD"/>
  <p188:author id="{BB6B9626-6DCB-019A-7E98-68420DD0ACBF}" name="Keyes, Christina, ENV" initials="KC" userId="S::christina.keyes@env.nm.gov::a3618580-2ddf-416f-a06f-5e44950a1ec9" providerId="AD"/>
  <p188:author id="{823F7836-14E6-345E-F0C6-1A2997298246}" name="Smithkier, Gregory, ENV" initials="SG" userId="S::gregory.smithkier@env.nm.gov::ee7dce33-de4e-4bc7-afa1-c14a257268a6" providerId="AD"/>
  <p188:author id="{6C3A8C46-52E6-D546-479B-A270B0E1710D}" name="Goretzka, Drew, ENV" initials="DG" userId="S::drew.goretzka@env.nm.gov::ff3ced82-2326-45a4-b479-b39287f887f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26773"/>
    <a:srgbClr val="F4F1E2"/>
    <a:srgbClr val="F1E1C0"/>
    <a:srgbClr val="FEFAC9"/>
    <a:srgbClr val="0D2345"/>
    <a:srgbClr val="718C55"/>
    <a:srgbClr val="6297E6"/>
    <a:srgbClr val="1997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92" autoAdjust="0"/>
  </p:normalViewPr>
  <p:slideViewPr>
    <p:cSldViewPr snapToGrid="0">
      <p:cViewPr varScale="1">
        <p:scale>
          <a:sx n="75" d="100"/>
          <a:sy n="75" d="100"/>
        </p:scale>
        <p:origin x="667"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12878A-C084-3468-043E-4BECAF94E32D}"/>
              </a:ext>
            </a:extLst>
          </p:cNvPr>
          <p:cNvSpPr>
            <a:spLocks noGrp="1"/>
          </p:cNvSpPr>
          <p:nvPr>
            <p:ph type="hdr" sz="quarter"/>
          </p:nvPr>
        </p:nvSpPr>
        <p:spPr>
          <a:xfrm>
            <a:off x="0" y="0"/>
            <a:ext cx="3043238" cy="465138"/>
          </a:xfrm>
          <a:prstGeom prst="rect">
            <a:avLst/>
          </a:prstGeom>
        </p:spPr>
        <p:txBody>
          <a:bodyPr vert="horz" lIns="93315" tIns="46657" rIns="93315" bIns="46657"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99396DF8-B72F-CD9E-D363-BE9036EE4C93}"/>
              </a:ext>
            </a:extLst>
          </p:cNvPr>
          <p:cNvSpPr>
            <a:spLocks noGrp="1"/>
          </p:cNvSpPr>
          <p:nvPr>
            <p:ph type="dt" idx="1"/>
          </p:nvPr>
        </p:nvSpPr>
        <p:spPr>
          <a:xfrm>
            <a:off x="3978275" y="0"/>
            <a:ext cx="3043238" cy="465138"/>
          </a:xfrm>
          <a:prstGeom prst="rect">
            <a:avLst/>
          </a:prstGeom>
        </p:spPr>
        <p:txBody>
          <a:bodyPr vert="horz" lIns="93315" tIns="46657" rIns="93315" bIns="46657" rtlCol="0"/>
          <a:lstStyle>
            <a:lvl1pPr algn="r" eaLnBrk="1" fontAlgn="auto" hangingPunct="1">
              <a:spcBef>
                <a:spcPts val="0"/>
              </a:spcBef>
              <a:spcAft>
                <a:spcPts val="0"/>
              </a:spcAft>
              <a:defRPr sz="1200">
                <a:latin typeface="+mn-lt"/>
              </a:defRPr>
            </a:lvl1pPr>
          </a:lstStyle>
          <a:p>
            <a:pPr>
              <a:defRPr/>
            </a:pPr>
            <a:fld id="{A182BA1E-096E-41DD-8C4D-65F84BE82BA8}" type="datetimeFigureOut">
              <a:rPr lang="en-US"/>
              <a:pPr>
                <a:defRPr/>
              </a:pPr>
              <a:t>10/8/2026</a:t>
            </a:fld>
            <a:endParaRPr lang="en-US"/>
          </a:p>
        </p:txBody>
      </p:sp>
      <p:sp>
        <p:nvSpPr>
          <p:cNvPr id="4" name="Slide Image Placeholder 3">
            <a:extLst>
              <a:ext uri="{FF2B5EF4-FFF2-40B4-BE49-F238E27FC236}">
                <a16:creationId xmlns:a16="http://schemas.microsoft.com/office/drawing/2014/main" id="{720FE863-B5D1-329E-AC39-0D8958EEB148}"/>
              </a:ext>
            </a:extLst>
          </p:cNvPr>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5" tIns="46657" rIns="93315" bIns="46657" rtlCol="0" anchor="ctr"/>
          <a:lstStyle/>
          <a:p>
            <a:pPr lvl="0"/>
            <a:endParaRPr lang="en-US" noProof="0"/>
          </a:p>
        </p:txBody>
      </p:sp>
      <p:sp>
        <p:nvSpPr>
          <p:cNvPr id="5" name="Notes Placeholder 4">
            <a:extLst>
              <a:ext uri="{FF2B5EF4-FFF2-40B4-BE49-F238E27FC236}">
                <a16:creationId xmlns:a16="http://schemas.microsoft.com/office/drawing/2014/main" id="{1AFA15D4-49A6-69CF-9B2F-622F7BC869E1}"/>
              </a:ext>
            </a:extLst>
          </p:cNvPr>
          <p:cNvSpPr>
            <a:spLocks noGrp="1"/>
          </p:cNvSpPr>
          <p:nvPr>
            <p:ph type="body" sz="quarter" idx="3"/>
          </p:nvPr>
        </p:nvSpPr>
        <p:spPr>
          <a:xfrm>
            <a:off x="701675" y="4421188"/>
            <a:ext cx="5619750" cy="4189412"/>
          </a:xfrm>
          <a:prstGeom prst="rect">
            <a:avLst/>
          </a:prstGeom>
        </p:spPr>
        <p:txBody>
          <a:bodyPr vert="horz" lIns="93315" tIns="46657" rIns="93315" bIns="4665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020F249-F05A-5E63-A121-0720105D39E3}"/>
              </a:ext>
            </a:extLst>
          </p:cNvPr>
          <p:cNvSpPr>
            <a:spLocks noGrp="1"/>
          </p:cNvSpPr>
          <p:nvPr>
            <p:ph type="ftr" sz="quarter" idx="4"/>
          </p:nvPr>
        </p:nvSpPr>
        <p:spPr>
          <a:xfrm>
            <a:off x="0" y="8842375"/>
            <a:ext cx="3043238" cy="465138"/>
          </a:xfrm>
          <a:prstGeom prst="rect">
            <a:avLst/>
          </a:prstGeom>
        </p:spPr>
        <p:txBody>
          <a:bodyPr vert="horz" lIns="93315" tIns="46657" rIns="93315" bIns="46657"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C3D9804F-6DAB-DA45-B890-4837EBEC299D}"/>
              </a:ext>
            </a:extLst>
          </p:cNvPr>
          <p:cNvSpPr>
            <a:spLocks noGrp="1"/>
          </p:cNvSpPr>
          <p:nvPr>
            <p:ph type="sldNum" sz="quarter" idx="5"/>
          </p:nvPr>
        </p:nvSpPr>
        <p:spPr>
          <a:xfrm>
            <a:off x="3978275" y="8842375"/>
            <a:ext cx="3043238" cy="465138"/>
          </a:xfrm>
          <a:prstGeom prst="rect">
            <a:avLst/>
          </a:prstGeom>
        </p:spPr>
        <p:txBody>
          <a:bodyPr vert="horz" lIns="93315" tIns="46657" rIns="93315" bIns="46657" rtlCol="0" anchor="b"/>
          <a:lstStyle>
            <a:lvl1pPr algn="r" eaLnBrk="1" fontAlgn="auto" hangingPunct="1">
              <a:spcBef>
                <a:spcPts val="0"/>
              </a:spcBef>
              <a:spcAft>
                <a:spcPts val="0"/>
              </a:spcAft>
              <a:defRPr sz="1200">
                <a:latin typeface="+mn-lt"/>
              </a:defRPr>
            </a:lvl1pPr>
          </a:lstStyle>
          <a:p>
            <a:pPr>
              <a:defRPr/>
            </a:pPr>
            <a:fld id="{163E2925-B91B-491E-BFF2-D2FA1B5BA31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1</a:t>
            </a:fld>
            <a:endParaRPr lang="en-US"/>
          </a:p>
        </p:txBody>
      </p:sp>
    </p:spTree>
    <p:extLst>
      <p:ext uri="{BB962C8B-B14F-4D97-AF65-F5344CB8AC3E}">
        <p14:creationId xmlns:p14="http://schemas.microsoft.com/office/powerpoint/2010/main" val="123635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2</a:t>
            </a:fld>
            <a:endParaRPr lang="en-US"/>
          </a:p>
        </p:txBody>
      </p:sp>
    </p:spTree>
    <p:extLst>
      <p:ext uri="{BB962C8B-B14F-4D97-AF65-F5344CB8AC3E}">
        <p14:creationId xmlns:p14="http://schemas.microsoft.com/office/powerpoint/2010/main" val="4070080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3</a:t>
            </a:fld>
            <a:endParaRPr lang="en-US"/>
          </a:p>
        </p:txBody>
      </p:sp>
    </p:spTree>
    <p:extLst>
      <p:ext uri="{BB962C8B-B14F-4D97-AF65-F5344CB8AC3E}">
        <p14:creationId xmlns:p14="http://schemas.microsoft.com/office/powerpoint/2010/main" val="6613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4</a:t>
            </a:fld>
            <a:endParaRPr lang="en-US"/>
          </a:p>
        </p:txBody>
      </p:sp>
    </p:spTree>
    <p:extLst>
      <p:ext uri="{BB962C8B-B14F-4D97-AF65-F5344CB8AC3E}">
        <p14:creationId xmlns:p14="http://schemas.microsoft.com/office/powerpoint/2010/main" val="2945305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5</a:t>
            </a:fld>
            <a:endParaRPr lang="en-US"/>
          </a:p>
        </p:txBody>
      </p:sp>
    </p:spTree>
    <p:extLst>
      <p:ext uri="{BB962C8B-B14F-4D97-AF65-F5344CB8AC3E}">
        <p14:creationId xmlns:p14="http://schemas.microsoft.com/office/powerpoint/2010/main" val="4116357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6</a:t>
            </a:fld>
            <a:endParaRPr lang="en-US"/>
          </a:p>
        </p:txBody>
      </p:sp>
    </p:spTree>
    <p:extLst>
      <p:ext uri="{BB962C8B-B14F-4D97-AF65-F5344CB8AC3E}">
        <p14:creationId xmlns:p14="http://schemas.microsoft.com/office/powerpoint/2010/main" val="1053585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7</a:t>
            </a:fld>
            <a:endParaRPr lang="en-US"/>
          </a:p>
        </p:txBody>
      </p:sp>
    </p:spTree>
    <p:extLst>
      <p:ext uri="{BB962C8B-B14F-4D97-AF65-F5344CB8AC3E}">
        <p14:creationId xmlns:p14="http://schemas.microsoft.com/office/powerpoint/2010/main" val="1631675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63E2925-B91B-491E-BFF2-D2FA1B5BA317}" type="slidenum">
              <a:rPr lang="en-US" smtClean="0"/>
              <a:pPr>
                <a:defRPr/>
              </a:pPr>
              <a:t>9</a:t>
            </a:fld>
            <a:endParaRPr lang="en-US"/>
          </a:p>
        </p:txBody>
      </p:sp>
    </p:spTree>
    <p:extLst>
      <p:ext uri="{BB962C8B-B14F-4D97-AF65-F5344CB8AC3E}">
        <p14:creationId xmlns:p14="http://schemas.microsoft.com/office/powerpoint/2010/main" val="3590451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152400"/>
            <a:ext cx="7772400" cy="838200"/>
          </a:xfrm>
        </p:spPr>
        <p:txBody>
          <a:bodyPr/>
          <a:lstStyle>
            <a:lvl1pPr algn="l">
              <a:defRPr sz="3600">
                <a:solidFill>
                  <a:schemeClr val="bg1"/>
                </a:solidFill>
              </a:defRPr>
            </a:lvl1pPr>
          </a:lstStyle>
          <a:p>
            <a:r>
              <a:rPr lang="en-US" noProof="0"/>
              <a:t>New Mexico Environment Department</a:t>
            </a:r>
          </a:p>
        </p:txBody>
      </p:sp>
      <p:sp>
        <p:nvSpPr>
          <p:cNvPr id="12" name="Text Placeholder 17"/>
          <p:cNvSpPr>
            <a:spLocks noGrp="1"/>
          </p:cNvSpPr>
          <p:nvPr>
            <p:ph type="body" sz="quarter" idx="13" hasCustomPrompt="1"/>
          </p:nvPr>
        </p:nvSpPr>
        <p:spPr>
          <a:xfrm>
            <a:off x="1047255" y="1371600"/>
            <a:ext cx="7049489" cy="1537231"/>
          </a:xfrm>
          <a:prstGeom prst="rect">
            <a:avLst/>
          </a:prstGeom>
        </p:spPr>
        <p:txBody>
          <a:bodyPr>
            <a:noAutofit/>
          </a:bodyPr>
          <a:lstStyle>
            <a:lvl1pPr marL="0" indent="0" algn="r">
              <a:spcBef>
                <a:spcPts val="0"/>
              </a:spcBef>
              <a:buNone/>
              <a:defRPr sz="2400">
                <a:solidFill>
                  <a:schemeClr val="bg1"/>
                </a:solidFill>
              </a:defRPr>
            </a:lvl1pPr>
            <a:lvl2pPr>
              <a:defRPr sz="1350"/>
            </a:lvl2pPr>
            <a:lvl3pPr>
              <a:defRPr sz="1350"/>
            </a:lvl3pPr>
            <a:lvl4pPr>
              <a:defRPr sz="1350"/>
            </a:lvl4pPr>
            <a:lvl5pPr>
              <a:defRPr sz="1350"/>
            </a:lvl5pPr>
          </a:lstStyle>
          <a:p>
            <a:pPr lvl="0"/>
            <a:r>
              <a:rPr lang="en-US" noProof="0"/>
              <a:t>Presentation Title</a:t>
            </a:r>
          </a:p>
          <a:p>
            <a:pPr lvl="0"/>
            <a:r>
              <a:rPr lang="en-US" noProof="0"/>
              <a:t>Presenter Name(s), Title(s)</a:t>
            </a:r>
          </a:p>
          <a:p>
            <a:pPr lvl="0"/>
            <a:r>
              <a:rPr lang="en-US" noProof="0"/>
              <a:t>Presentation Date</a:t>
            </a:r>
          </a:p>
        </p:txBody>
      </p:sp>
    </p:spTree>
    <p:extLst>
      <p:ext uri="{BB962C8B-B14F-4D97-AF65-F5344CB8AC3E}">
        <p14:creationId xmlns:p14="http://schemas.microsoft.com/office/powerpoint/2010/main" val="2325107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Placeholder 21"/>
          <p:cNvSpPr>
            <a:spLocks noGrp="1"/>
          </p:cNvSpPr>
          <p:nvPr>
            <p:ph type="title"/>
          </p:nvPr>
        </p:nvSpPr>
        <p:spPr>
          <a:xfrm>
            <a:off x="1143000" y="76200"/>
            <a:ext cx="7848600" cy="990600"/>
          </a:xfrm>
          <a:prstGeom prst="rect">
            <a:avLst/>
          </a:prstGeom>
        </p:spPr>
        <p:txBody>
          <a:bodyPr>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76539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43AA1B-15A2-121E-365B-9B9024E7B1EE}"/>
              </a:ext>
            </a:extLst>
          </p:cNvPr>
          <p:cNvSpPr/>
          <p:nvPr/>
        </p:nvSpPr>
        <p:spPr bwMode="white">
          <a:xfrm>
            <a:off x="0" y="1524000"/>
            <a:ext cx="9144000" cy="1143000"/>
          </a:xfrm>
          <a:prstGeom prst="rect">
            <a:avLst/>
          </a:prstGeom>
          <a:no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0FF81E21-DC6A-BFE2-FE03-328B5DB9513A}"/>
              </a:ext>
            </a:extLst>
          </p:cNvPr>
          <p:cNvSpPr/>
          <p:nvPr/>
        </p:nvSpPr>
        <p:spPr>
          <a:xfrm>
            <a:off x="0" y="1600200"/>
            <a:ext cx="1295400" cy="990600"/>
          </a:xfrm>
          <a:prstGeom prst="rect">
            <a:avLst/>
          </a:prstGeom>
          <a:solidFill>
            <a:srgbClr val="718C5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a:prstGeom prst="rect">
            <a:avLst/>
          </a:prstGeom>
        </p:spPr>
        <p:txBody>
          <a:bodyPr/>
          <a:lstStyle>
            <a:lvl1pPr marL="0" indent="0">
              <a:buNone/>
              <a:defRPr sz="28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a:solidFill>
            <a:srgbClr val="026773"/>
          </a:solidFill>
        </p:spPr>
        <p:txBody>
          <a:bodyPr/>
          <a:lstStyle>
            <a:lvl1pPr algn="l">
              <a:buNone/>
              <a:defRPr sz="4400" b="0" cap="none">
                <a:solidFill>
                  <a:srgbClr val="FFFFFF"/>
                </a:solidFill>
              </a:defRPr>
            </a:lvl1pPr>
          </a:lstStyle>
          <a:p>
            <a:r>
              <a:rPr lang="en-US"/>
              <a:t>Click to edit Master title style</a:t>
            </a:r>
          </a:p>
        </p:txBody>
      </p:sp>
      <p:sp>
        <p:nvSpPr>
          <p:cNvPr id="6" name="Slide Number Placeholder 12">
            <a:extLst>
              <a:ext uri="{FF2B5EF4-FFF2-40B4-BE49-F238E27FC236}">
                <a16:creationId xmlns:a16="http://schemas.microsoft.com/office/drawing/2014/main" id="{23249DAF-CC9A-4C4C-79E9-6A7190F7026B}"/>
              </a:ext>
            </a:extLst>
          </p:cNvPr>
          <p:cNvSpPr>
            <a:spLocks noGrp="1"/>
          </p:cNvSpPr>
          <p:nvPr>
            <p:ph type="sldNum" sz="quarter" idx="10"/>
          </p:nvPr>
        </p:nvSpPr>
        <p:spPr>
          <a:xfrm>
            <a:off x="0" y="1752600"/>
            <a:ext cx="1295400" cy="701675"/>
          </a:xfrm>
        </p:spPr>
        <p:txBody>
          <a:bodyPr/>
          <a:lstStyle>
            <a:lvl1pPr>
              <a:defRPr sz="2400">
                <a:solidFill>
                  <a:srgbClr val="FFFFFF"/>
                </a:solidFill>
                <a:latin typeface="Oswald Medium" panose="00000600000000000000" pitchFamily="50" charset="0"/>
              </a:defRPr>
            </a:lvl1pPr>
          </a:lstStyle>
          <a:p>
            <a:pPr>
              <a:defRPr/>
            </a:pPr>
            <a:r>
              <a:rPr lang="en-US"/>
              <a:t>#</a:t>
            </a:r>
          </a:p>
        </p:txBody>
      </p:sp>
      <p:sp>
        <p:nvSpPr>
          <p:cNvPr id="7" name="Slide Number Placeholder 5">
            <a:extLst>
              <a:ext uri="{FF2B5EF4-FFF2-40B4-BE49-F238E27FC236}">
                <a16:creationId xmlns:a16="http://schemas.microsoft.com/office/drawing/2014/main" id="{AEA62CA7-1C32-A29C-7B90-2C8B193EF818}"/>
              </a:ext>
            </a:extLst>
          </p:cNvPr>
          <p:cNvSpPr txBox="1">
            <a:spLocks/>
          </p:cNvSpPr>
          <p:nvPr userDrawn="1"/>
        </p:nvSpPr>
        <p:spPr>
          <a:xfrm>
            <a:off x="8610600" y="6537325"/>
            <a:ext cx="533400" cy="244475"/>
          </a:xfrm>
          <a:prstGeom prst="rect">
            <a:avLst/>
          </a:prstGeom>
        </p:spPr>
        <p:txBody>
          <a:bodyPr vert="horz" anchor="ctr" anchorCtr="0">
            <a:noAutofit/>
          </a:bodyPr>
          <a:lstStyle>
            <a:defPPr>
              <a:defRPr lang="en-US"/>
            </a:defPPr>
            <a:lvl1pPr algn="ctr" rtl="0" eaLnBrk="1" fontAlgn="auto" latinLnBrk="0" hangingPunct="1">
              <a:spcBef>
                <a:spcPts val="0"/>
              </a:spcBef>
              <a:spcAft>
                <a:spcPts val="0"/>
              </a:spcAft>
              <a:defRPr kumimoji="0" sz="1600" b="1" kern="1200">
                <a:solidFill>
                  <a:schemeClr val="tx1"/>
                </a:solidFill>
                <a:latin typeface="Calibri" panose="020F0502020204030204" pitchFamily="34" charset="0"/>
                <a:ea typeface="+mn-ea"/>
                <a:cs typeface="Lato Semibold" panose="020F0702020204030203" pitchFamily="34" charset="0"/>
              </a:defRPr>
            </a:lvl1pPr>
            <a:lvl2pPr marL="4572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fld id="{B29F5B89-AE73-4BAA-92C9-1AC8FC83F574}" type="slidenum">
              <a:rPr lang="en-US" smtClean="0"/>
              <a:pPr>
                <a:defRPr/>
              </a:pPr>
              <a:t>‹#›</a:t>
            </a:fld>
            <a:endParaRPr lang="en-US"/>
          </a:p>
        </p:txBody>
      </p:sp>
    </p:spTree>
    <p:extLst>
      <p:ext uri="{BB962C8B-B14F-4D97-AF65-F5344CB8AC3E}">
        <p14:creationId xmlns:p14="http://schemas.microsoft.com/office/powerpoint/2010/main" val="6818024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612648" y="1447800"/>
            <a:ext cx="8153400" cy="5105400"/>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Slide Number Placeholder 5">
            <a:extLst>
              <a:ext uri="{FF2B5EF4-FFF2-40B4-BE49-F238E27FC236}">
                <a16:creationId xmlns:a16="http://schemas.microsoft.com/office/drawing/2014/main" id="{34509DAA-020A-41FE-D4CF-E27DB9601F11}"/>
              </a:ext>
            </a:extLst>
          </p:cNvPr>
          <p:cNvSpPr>
            <a:spLocks noGrp="1"/>
          </p:cNvSpPr>
          <p:nvPr>
            <p:ph type="sldNum" sz="quarter" idx="10"/>
          </p:nvPr>
        </p:nvSpPr>
        <p:spPr/>
        <p:txBody>
          <a:bodyPr/>
          <a:lstStyle>
            <a:lvl1pPr>
              <a:defRPr sz="1600">
                <a:solidFill>
                  <a:schemeClr val="tx1"/>
                </a:solidFill>
                <a:latin typeface="Calibri" panose="020F0502020204030204" pitchFamily="34" charset="0"/>
              </a:defRPr>
            </a:lvl1pPr>
          </a:lstStyle>
          <a:p>
            <a:pPr>
              <a:defRPr/>
            </a:pPr>
            <a:fld id="{B29F5B89-AE73-4BAA-92C9-1AC8FC83F574}" type="slidenum">
              <a:rPr lang="en-US"/>
              <a:pPr>
                <a:defRPr/>
              </a:pPr>
              <a:t>‹#›</a:t>
            </a:fld>
            <a:endParaRPr lang="en-US"/>
          </a:p>
        </p:txBody>
      </p:sp>
    </p:spTree>
    <p:extLst>
      <p:ext uri="{BB962C8B-B14F-4D97-AF65-F5344CB8AC3E}">
        <p14:creationId xmlns:p14="http://schemas.microsoft.com/office/powerpoint/2010/main" val="235208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4" name="Content Placeholder 7"/>
          <p:cNvSpPr>
            <a:spLocks noGrp="1"/>
          </p:cNvSpPr>
          <p:nvPr>
            <p:ph sz="quarter" idx="17"/>
          </p:nvPr>
        </p:nvSpPr>
        <p:spPr>
          <a:xfrm>
            <a:off x="412899" y="1599265"/>
            <a:ext cx="3532908" cy="4562302"/>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7"/>
          <p:cNvSpPr>
            <a:spLocks noGrp="1"/>
          </p:cNvSpPr>
          <p:nvPr>
            <p:ph sz="quarter" idx="18"/>
          </p:nvPr>
        </p:nvSpPr>
        <p:spPr>
          <a:xfrm>
            <a:off x="5198193" y="1599265"/>
            <a:ext cx="3532908" cy="4562302"/>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9">
            <a:extLst>
              <a:ext uri="{FF2B5EF4-FFF2-40B4-BE49-F238E27FC236}">
                <a16:creationId xmlns:a16="http://schemas.microsoft.com/office/drawing/2014/main" id="{8EDF449C-D81D-5582-974E-B0CF17A68EFF}"/>
              </a:ext>
            </a:extLst>
          </p:cNvPr>
          <p:cNvSpPr>
            <a:spLocks noGrp="1"/>
          </p:cNvSpPr>
          <p:nvPr>
            <p:ph type="sldNum" sz="quarter" idx="19"/>
          </p:nvPr>
        </p:nvSpPr>
        <p:spPr/>
        <p:txBody>
          <a:bodyPr rtlCol="0"/>
          <a:lstStyle>
            <a:lvl1pPr>
              <a:defRPr sz="1600"/>
            </a:lvl1pPr>
          </a:lstStyle>
          <a:p>
            <a:pPr>
              <a:defRPr/>
            </a:pPr>
            <a:fld id="{3D14B331-C8C3-4174-9750-65D5A819722F}" type="slidenum">
              <a:rPr lang="en-US"/>
              <a:pPr>
                <a:defRPr/>
              </a:pPr>
              <a:t>‹#›</a:t>
            </a:fld>
            <a:endParaRPr lang="en-US"/>
          </a:p>
        </p:txBody>
      </p:sp>
    </p:spTree>
    <p:extLst>
      <p:ext uri="{BB962C8B-B14F-4D97-AF65-F5344CB8AC3E}">
        <p14:creationId xmlns:p14="http://schemas.microsoft.com/office/powerpoint/2010/main" val="365175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Text Placeholder 15"/>
          <p:cNvSpPr>
            <a:spLocks noGrp="1"/>
          </p:cNvSpPr>
          <p:nvPr>
            <p:ph type="body" sz="quarter" idx="1"/>
          </p:nvPr>
        </p:nvSpPr>
        <p:spPr>
          <a:xfrm>
            <a:off x="546980" y="1524000"/>
            <a:ext cx="3886200" cy="640080"/>
          </a:xfrm>
          <a:prstGeom prst="rect">
            <a:avLst/>
          </a:prstGeom>
          <a:solidFill>
            <a:srgbClr val="718C55"/>
          </a:solidFill>
          <a:ln>
            <a:noFill/>
          </a:ln>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737980" y="1524000"/>
            <a:ext cx="3886200" cy="640080"/>
          </a:xfrm>
          <a:prstGeom prst="rect">
            <a:avLst/>
          </a:prstGeom>
          <a:solidFill>
            <a:srgbClr val="0D2345"/>
          </a:solidFill>
          <a:ln>
            <a:noFill/>
          </a:ln>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8"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Content Placeholder 7"/>
          <p:cNvSpPr>
            <a:spLocks noGrp="1"/>
          </p:cNvSpPr>
          <p:nvPr>
            <p:ph sz="quarter" idx="17"/>
          </p:nvPr>
        </p:nvSpPr>
        <p:spPr>
          <a:xfrm>
            <a:off x="546980" y="2213956"/>
            <a:ext cx="3886200" cy="3577244"/>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7"/>
          <p:cNvSpPr>
            <a:spLocks noGrp="1"/>
          </p:cNvSpPr>
          <p:nvPr>
            <p:ph sz="quarter" idx="18"/>
          </p:nvPr>
        </p:nvSpPr>
        <p:spPr>
          <a:xfrm>
            <a:off x="4737980" y="2213956"/>
            <a:ext cx="3886200" cy="3577244"/>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11">
            <a:extLst>
              <a:ext uri="{FF2B5EF4-FFF2-40B4-BE49-F238E27FC236}">
                <a16:creationId xmlns:a16="http://schemas.microsoft.com/office/drawing/2014/main" id="{9661E3C2-5993-5593-0F04-AFB7A1426F93}"/>
              </a:ext>
            </a:extLst>
          </p:cNvPr>
          <p:cNvSpPr>
            <a:spLocks noGrp="1"/>
          </p:cNvSpPr>
          <p:nvPr>
            <p:ph type="sldNum" sz="quarter" idx="19"/>
          </p:nvPr>
        </p:nvSpPr>
        <p:spPr/>
        <p:txBody>
          <a:bodyPr rtlCol="0"/>
          <a:lstStyle>
            <a:lvl1pPr>
              <a:defRPr sz="1600"/>
            </a:lvl1pPr>
          </a:lstStyle>
          <a:p>
            <a:pPr>
              <a:defRPr/>
            </a:pPr>
            <a:fld id="{4484D1E7-4E03-4120-A586-48E4AB399A41}" type="slidenum">
              <a:rPr lang="en-US"/>
              <a:pPr>
                <a:defRPr/>
              </a:pPr>
              <a:t>‹#›</a:t>
            </a:fld>
            <a:endParaRPr lang="en-US"/>
          </a:p>
        </p:txBody>
      </p:sp>
    </p:spTree>
    <p:extLst>
      <p:ext uri="{BB962C8B-B14F-4D97-AF65-F5344CB8AC3E}">
        <p14:creationId xmlns:p14="http://schemas.microsoft.com/office/powerpoint/2010/main" val="2864604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609600" y="1752600"/>
            <a:ext cx="1600200" cy="4419600"/>
          </a:xfrm>
          <a:prstGeom prst="rect">
            <a:avLst/>
          </a:prstGeom>
          <a:solidFill>
            <a:srgbClr val="0D2345"/>
          </a:solidFill>
          <a:ln w="50800" cap="sq" cmpd="dbl" algn="ctr">
            <a:no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Lato Semibold" panose="020F0702020204030203" pitchFamily="34" charset="0"/>
                <a:cs typeface="Lato Semibold" panose="020F0702020204030203" pitchFamily="34" charset="0"/>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6"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Content Placeholder 7"/>
          <p:cNvSpPr>
            <a:spLocks noGrp="1"/>
          </p:cNvSpPr>
          <p:nvPr>
            <p:ph sz="quarter" idx="17"/>
          </p:nvPr>
        </p:nvSpPr>
        <p:spPr>
          <a:xfrm>
            <a:off x="2362200" y="1752600"/>
            <a:ext cx="6400800" cy="4419600"/>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6">
            <a:extLst>
              <a:ext uri="{FF2B5EF4-FFF2-40B4-BE49-F238E27FC236}">
                <a16:creationId xmlns:a16="http://schemas.microsoft.com/office/drawing/2014/main" id="{3A44071C-AF5D-D4FD-4306-D8271092A4BB}"/>
              </a:ext>
            </a:extLst>
          </p:cNvPr>
          <p:cNvSpPr>
            <a:spLocks noGrp="1"/>
          </p:cNvSpPr>
          <p:nvPr>
            <p:ph type="sldNum" sz="quarter" idx="18"/>
          </p:nvPr>
        </p:nvSpPr>
        <p:spPr/>
        <p:txBody>
          <a:bodyPr/>
          <a:lstStyle>
            <a:lvl1pPr>
              <a:defRPr sz="1600">
                <a:solidFill>
                  <a:schemeClr val="tx1"/>
                </a:solidFill>
              </a:defRPr>
            </a:lvl1pPr>
          </a:lstStyle>
          <a:p>
            <a:pPr>
              <a:defRPr/>
            </a:pPr>
            <a:fld id="{15B70139-7108-4D29-ADD7-EAAF23BE6CC5}" type="slidenum">
              <a:rPr lang="en-US"/>
              <a:pPr>
                <a:defRPr/>
              </a:pPr>
              <a:t>‹#›</a:t>
            </a:fld>
            <a:endParaRPr lang="en-US"/>
          </a:p>
        </p:txBody>
      </p:sp>
    </p:spTree>
    <p:extLst>
      <p:ext uri="{BB962C8B-B14F-4D97-AF65-F5344CB8AC3E}">
        <p14:creationId xmlns:p14="http://schemas.microsoft.com/office/powerpoint/2010/main" val="1570196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4F1E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B48287-6391-246B-CF8D-0461FF97393F}"/>
              </a:ext>
            </a:extLst>
          </p:cNvPr>
          <p:cNvSpPr/>
          <p:nvPr/>
        </p:nvSpPr>
        <p:spPr>
          <a:xfrm>
            <a:off x="0" y="0"/>
            <a:ext cx="9144000" cy="1143000"/>
          </a:xfrm>
          <a:prstGeom prst="rect">
            <a:avLst/>
          </a:prstGeom>
          <a:solidFill>
            <a:srgbClr val="02677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7" name="Title Placeholder 21">
            <a:extLst>
              <a:ext uri="{FF2B5EF4-FFF2-40B4-BE49-F238E27FC236}">
                <a16:creationId xmlns:a16="http://schemas.microsoft.com/office/drawing/2014/main" id="{535AD94D-6232-B0E0-FB09-D85EEC8E3E34}"/>
              </a:ext>
            </a:extLst>
          </p:cNvPr>
          <p:cNvSpPr>
            <a:spLocks noGrp="1" noChangeArrowheads="1"/>
          </p:cNvSpPr>
          <p:nvPr>
            <p:ph type="title"/>
          </p:nvPr>
        </p:nvSpPr>
        <p:spPr bwMode="auto">
          <a:xfrm>
            <a:off x="1219200" y="1524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12">
            <a:extLst>
              <a:ext uri="{FF2B5EF4-FFF2-40B4-BE49-F238E27FC236}">
                <a16:creationId xmlns:a16="http://schemas.microsoft.com/office/drawing/2014/main" id="{208B5325-965B-A34C-A862-09E78185BA2D}"/>
              </a:ext>
            </a:extLst>
          </p:cNvPr>
          <p:cNvSpPr>
            <a:spLocks noGrp="1" noChangeArrowheads="1"/>
          </p:cNvSpPr>
          <p:nvPr>
            <p:ph type="body" idx="1"/>
          </p:nvPr>
        </p:nvSpPr>
        <p:spPr bwMode="auto">
          <a:xfrm>
            <a:off x="612775" y="1463675"/>
            <a:ext cx="8378825"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 name="Slide Number Placeholder 22">
            <a:extLst>
              <a:ext uri="{FF2B5EF4-FFF2-40B4-BE49-F238E27FC236}">
                <a16:creationId xmlns:a16="http://schemas.microsoft.com/office/drawing/2014/main" id="{CE8302CC-431E-D10D-886C-A5DD713AFAC9}"/>
              </a:ext>
            </a:extLst>
          </p:cNvPr>
          <p:cNvSpPr>
            <a:spLocks noGrp="1"/>
          </p:cNvSpPr>
          <p:nvPr>
            <p:ph type="sldNum" sz="quarter" idx="4"/>
          </p:nvPr>
        </p:nvSpPr>
        <p:spPr>
          <a:xfrm>
            <a:off x="8610600" y="6537325"/>
            <a:ext cx="533400" cy="244475"/>
          </a:xfrm>
          <a:prstGeom prst="rect">
            <a:avLst/>
          </a:prstGeom>
        </p:spPr>
        <p:txBody>
          <a:bodyPr vert="horz" anchor="ctr" anchorCtr="0">
            <a:noAutofit/>
          </a:bodyPr>
          <a:lstStyle>
            <a:lvl1pPr algn="ctr" eaLnBrk="1" fontAlgn="auto" latinLnBrk="0" hangingPunct="1">
              <a:spcBef>
                <a:spcPts val="0"/>
              </a:spcBef>
              <a:spcAft>
                <a:spcPts val="0"/>
              </a:spcAft>
              <a:defRPr kumimoji="0" sz="2000" b="1">
                <a:solidFill>
                  <a:schemeClr val="tx1"/>
                </a:solidFill>
                <a:latin typeface="Lato Semibold" panose="020F0702020204030203" pitchFamily="34" charset="0"/>
                <a:cs typeface="Lato Semibold" panose="020F0702020204030203" pitchFamily="34" charset="0"/>
              </a:defRPr>
            </a:lvl1pPr>
          </a:lstStyle>
          <a:p>
            <a:pPr>
              <a:defRPr/>
            </a:pPr>
            <a:fld id="{5CCCF42B-CA38-4E21-BF6E-450AF76DE727}" type="slidenum">
              <a:rPr lang="en-US"/>
              <a:pPr>
                <a:defRPr/>
              </a:pPr>
              <a:t>‹#›</a:t>
            </a:fld>
            <a:endParaRPr lang="en-US"/>
          </a:p>
        </p:txBody>
      </p:sp>
      <p:pic>
        <p:nvPicPr>
          <p:cNvPr id="1030" name="Picture 2" descr="A picture containing logo&#10;&#10;Description automatically generated">
            <a:extLst>
              <a:ext uri="{FF2B5EF4-FFF2-40B4-BE49-F238E27FC236}">
                <a16:creationId xmlns:a16="http://schemas.microsoft.com/office/drawing/2014/main" id="{3FECAB38-199C-CC95-30F4-22CF984BA0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762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Lst>
  <p:hf hdr="0" ftr="0"/>
  <p:txStyles>
    <p:titleStyle>
      <a:lvl1pPr algn="l" rtl="0" eaLnBrk="1" fontAlgn="base" hangingPunct="1">
        <a:spcBef>
          <a:spcPct val="0"/>
        </a:spcBef>
        <a:spcAft>
          <a:spcPct val="0"/>
        </a:spcAft>
        <a:defRPr sz="4800" kern="1200">
          <a:solidFill>
            <a:schemeClr val="bg1"/>
          </a:solidFill>
          <a:latin typeface="Oswald Medium" panose="00000600000000000000" pitchFamily="50" charset="0"/>
          <a:ea typeface="+mj-ea"/>
          <a:cs typeface="+mj-cs"/>
        </a:defRPr>
      </a:lvl1pPr>
      <a:lvl2pPr algn="l" rtl="0" eaLnBrk="1" fontAlgn="base" hangingPunct="1">
        <a:spcBef>
          <a:spcPct val="0"/>
        </a:spcBef>
        <a:spcAft>
          <a:spcPct val="0"/>
        </a:spcAft>
        <a:defRPr sz="4800">
          <a:solidFill>
            <a:schemeClr val="bg1"/>
          </a:solidFill>
          <a:latin typeface="Oswald Medium" panose="00000600000000000000" pitchFamily="50" charset="0"/>
        </a:defRPr>
      </a:lvl2pPr>
      <a:lvl3pPr algn="l" rtl="0" eaLnBrk="1" fontAlgn="base" hangingPunct="1">
        <a:spcBef>
          <a:spcPct val="0"/>
        </a:spcBef>
        <a:spcAft>
          <a:spcPct val="0"/>
        </a:spcAft>
        <a:defRPr sz="4800">
          <a:solidFill>
            <a:schemeClr val="bg1"/>
          </a:solidFill>
          <a:latin typeface="Oswald Medium" panose="00000600000000000000" pitchFamily="50" charset="0"/>
        </a:defRPr>
      </a:lvl3pPr>
      <a:lvl4pPr algn="l" rtl="0" eaLnBrk="1" fontAlgn="base" hangingPunct="1">
        <a:spcBef>
          <a:spcPct val="0"/>
        </a:spcBef>
        <a:spcAft>
          <a:spcPct val="0"/>
        </a:spcAft>
        <a:defRPr sz="4800">
          <a:solidFill>
            <a:schemeClr val="bg1"/>
          </a:solidFill>
          <a:latin typeface="Oswald Medium" panose="00000600000000000000" pitchFamily="50" charset="0"/>
        </a:defRPr>
      </a:lvl4pPr>
      <a:lvl5pPr algn="l" rtl="0" eaLnBrk="1" fontAlgn="base" hangingPunct="1">
        <a:spcBef>
          <a:spcPct val="0"/>
        </a:spcBef>
        <a:spcAft>
          <a:spcPct val="0"/>
        </a:spcAft>
        <a:defRPr sz="4800">
          <a:solidFill>
            <a:schemeClr val="bg1"/>
          </a:solidFill>
          <a:latin typeface="Oswald Medium" panose="00000600000000000000" pitchFamily="50" charset="0"/>
        </a:defRPr>
      </a:lvl5pPr>
      <a:lvl6pPr marL="457200" algn="l" rtl="0" eaLnBrk="1" fontAlgn="base" hangingPunct="1">
        <a:spcBef>
          <a:spcPct val="0"/>
        </a:spcBef>
        <a:spcAft>
          <a:spcPct val="0"/>
        </a:spcAft>
        <a:defRPr sz="4800">
          <a:solidFill>
            <a:schemeClr val="bg1"/>
          </a:solidFill>
          <a:latin typeface="Oswald Medium" panose="00000600000000000000" pitchFamily="50" charset="0"/>
        </a:defRPr>
      </a:lvl6pPr>
      <a:lvl7pPr marL="914400" algn="l" rtl="0" eaLnBrk="1" fontAlgn="base" hangingPunct="1">
        <a:spcBef>
          <a:spcPct val="0"/>
        </a:spcBef>
        <a:spcAft>
          <a:spcPct val="0"/>
        </a:spcAft>
        <a:defRPr sz="4800">
          <a:solidFill>
            <a:schemeClr val="bg1"/>
          </a:solidFill>
          <a:latin typeface="Oswald Medium" panose="00000600000000000000" pitchFamily="50" charset="0"/>
        </a:defRPr>
      </a:lvl7pPr>
      <a:lvl8pPr marL="1371600" algn="l" rtl="0" eaLnBrk="1" fontAlgn="base" hangingPunct="1">
        <a:spcBef>
          <a:spcPct val="0"/>
        </a:spcBef>
        <a:spcAft>
          <a:spcPct val="0"/>
        </a:spcAft>
        <a:defRPr sz="4800">
          <a:solidFill>
            <a:schemeClr val="bg1"/>
          </a:solidFill>
          <a:latin typeface="Oswald Medium" panose="00000600000000000000" pitchFamily="50" charset="0"/>
        </a:defRPr>
      </a:lvl8pPr>
      <a:lvl9pPr marL="1828800" algn="l" rtl="0" eaLnBrk="1" fontAlgn="base" hangingPunct="1">
        <a:spcBef>
          <a:spcPct val="0"/>
        </a:spcBef>
        <a:spcAft>
          <a:spcPct val="0"/>
        </a:spcAft>
        <a:defRPr sz="4800">
          <a:solidFill>
            <a:schemeClr val="bg1"/>
          </a:solidFill>
          <a:latin typeface="Oswald Medium" panose="00000600000000000000" pitchFamily="50" charset="0"/>
        </a:defRPr>
      </a:lvl9pPr>
    </p:titleStyle>
    <p:body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env.nm.gov/pfa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nmed.commentinput.com/?id=x2khCUR9pK" TargetMode="External"/><Relationship Id="rId4" Type="http://schemas.openxmlformats.org/officeDocument/2006/relationships/hyperlink" Target="https://www.env.nm.gov/manufacturer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NMED-PFAS@env.nm.gov"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AA82FA7-2CB2-617D-DC17-CC9C3FD2E8AE}"/>
              </a:ext>
            </a:extLst>
          </p:cNvPr>
          <p:cNvSpPr>
            <a:spLocks noGrp="1" noChangeArrowheads="1"/>
          </p:cNvSpPr>
          <p:nvPr>
            <p:ph type="title"/>
          </p:nvPr>
        </p:nvSpPr>
        <p:spPr>
          <a:xfrm>
            <a:off x="1371600" y="207963"/>
            <a:ext cx="7772400" cy="782637"/>
          </a:xfrm>
        </p:spPr>
        <p:txBody>
          <a:bodyPr/>
          <a:lstStyle/>
          <a:p>
            <a:pPr eaLnBrk="1" hangingPunct="1"/>
            <a:r>
              <a:rPr lang="en-US" altLang="en-US" dirty="0"/>
              <a:t>New Mexico Environment Department</a:t>
            </a:r>
          </a:p>
        </p:txBody>
      </p:sp>
      <p:sp>
        <p:nvSpPr>
          <p:cNvPr id="10243" name="Text Placeholder 2">
            <a:extLst>
              <a:ext uri="{FF2B5EF4-FFF2-40B4-BE49-F238E27FC236}">
                <a16:creationId xmlns:a16="http://schemas.microsoft.com/office/drawing/2014/main" id="{2553D0CA-17D0-85C6-618A-F448794F6043}"/>
              </a:ext>
            </a:extLst>
          </p:cNvPr>
          <p:cNvSpPr>
            <a:spLocks noGrp="1" noChangeArrowheads="1"/>
          </p:cNvSpPr>
          <p:nvPr>
            <p:ph type="body" sz="quarter" idx="13"/>
          </p:nvPr>
        </p:nvSpPr>
        <p:spPr>
          <a:xfrm>
            <a:off x="100285" y="2891105"/>
            <a:ext cx="8943430" cy="1536700"/>
          </a:xfrm>
        </p:spPr>
        <p:txBody>
          <a:bodyPr/>
          <a:lstStyle/>
          <a:p>
            <a:pPr eaLnBrk="1" hangingPunct="1">
              <a:spcBef>
                <a:spcPct val="0"/>
              </a:spcBef>
            </a:pPr>
            <a:r>
              <a:rPr lang="en-US" altLang="en-US" sz="2800" b="1" dirty="0">
                <a:latin typeface="Lato Semibold"/>
                <a:ea typeface="Lato Semibold"/>
                <a:cs typeface="Lato Semibold"/>
              </a:rPr>
              <a:t>House Joint Memorial 3 Status Update </a:t>
            </a:r>
          </a:p>
          <a:p>
            <a:pPr eaLnBrk="1" hangingPunct="1">
              <a:spcBef>
                <a:spcPct val="0"/>
              </a:spcBef>
            </a:pPr>
            <a:endParaRPr lang="en-US" altLang="en-US" sz="2800" b="1" dirty="0">
              <a:latin typeface="Lato Semibold"/>
              <a:ea typeface="Lato Semibold"/>
              <a:cs typeface="Lato Semibold"/>
            </a:endParaRPr>
          </a:p>
          <a:p>
            <a:pPr>
              <a:spcBef>
                <a:spcPct val="0"/>
              </a:spcBef>
            </a:pPr>
            <a:endParaRPr lang="en-US" altLang="en-US" sz="2800" b="1" dirty="0">
              <a:latin typeface="Lato Semibold"/>
              <a:ea typeface="Lato Semibold"/>
              <a:cs typeface="Lato Semibold"/>
            </a:endParaRPr>
          </a:p>
          <a:p>
            <a:pPr>
              <a:spcBef>
                <a:spcPct val="0"/>
              </a:spcBef>
            </a:pPr>
            <a:endParaRPr lang="en-US" altLang="en-US" sz="2800" b="1" dirty="0">
              <a:latin typeface="Lato Semibold"/>
              <a:ea typeface="Lato Semibold"/>
              <a:cs typeface="Lato Semibold"/>
            </a:endParaRPr>
          </a:p>
          <a:p>
            <a:pPr>
              <a:spcBef>
                <a:spcPct val="0"/>
              </a:spcBef>
            </a:pPr>
            <a:r>
              <a:rPr lang="en-US" altLang="en-US" sz="2800" b="1" dirty="0">
                <a:latin typeface="Lato Semibold"/>
                <a:ea typeface="Lato Semibold"/>
                <a:cs typeface="Lato Semibold"/>
              </a:rPr>
              <a:t>PFAS Protection Act Program</a:t>
            </a:r>
          </a:p>
          <a:p>
            <a:pPr>
              <a:spcBef>
                <a:spcPct val="0"/>
              </a:spcBef>
            </a:pPr>
            <a:r>
              <a:rPr lang="en-US" sz="2800" b="1" dirty="0">
                <a:latin typeface="Lato Semibold"/>
                <a:ea typeface="Lato Semibold"/>
                <a:cs typeface="Lato Semibold"/>
              </a:rPr>
              <a:t>Office of Strategic Initiatives</a:t>
            </a:r>
          </a:p>
          <a:p>
            <a:pPr>
              <a:spcBef>
                <a:spcPct val="0"/>
              </a:spcBef>
            </a:pPr>
            <a:r>
              <a:rPr lang="en-US" sz="2800" b="1" dirty="0">
                <a:latin typeface="Lato Semibold"/>
                <a:ea typeface="Lato Semibold"/>
                <a:cs typeface="Lato Semibold"/>
              </a:rPr>
              <a:t>October 8, 2026</a:t>
            </a:r>
            <a:endParaRPr lang="en-US" dirty="0"/>
          </a:p>
          <a:p>
            <a:pPr>
              <a:spcBef>
                <a:spcPct val="0"/>
              </a:spcBef>
            </a:pPr>
            <a:endParaRPr lang="en-US" altLang="en-US" sz="2800" b="1" dirty="0">
              <a:latin typeface="Lato Semibold"/>
              <a:ea typeface="Lato Semibold"/>
              <a:cs typeface="Lato Semibold"/>
            </a:endParaRPr>
          </a:p>
          <a:p>
            <a:pPr>
              <a:spcBef>
                <a:spcPct val="0"/>
              </a:spcBef>
            </a:pPr>
            <a:endParaRPr lang="en-US" altLang="en-US" sz="2800" b="1" dirty="0">
              <a:latin typeface="Lato Semibold"/>
              <a:ea typeface="Lato Semibold"/>
              <a:cs typeface="Lato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A4E46-55DC-7E20-9EB4-DC41C2CFDFDA}"/>
              </a:ext>
            </a:extLst>
          </p:cNvPr>
          <p:cNvSpPr>
            <a:spLocks noGrp="1"/>
          </p:cNvSpPr>
          <p:nvPr>
            <p:ph sz="quarter" idx="1"/>
          </p:nvPr>
        </p:nvSpPr>
        <p:spPr>
          <a:xfrm>
            <a:off x="495300" y="1227785"/>
            <a:ext cx="8153400" cy="5105400"/>
          </a:xfrm>
        </p:spPr>
        <p:txBody>
          <a:bodyPr/>
          <a:lstStyle/>
          <a:p>
            <a:pPr marL="318770" indent="-318770"/>
            <a:r>
              <a:rPr lang="en-US" sz="2400" dirty="0">
                <a:latin typeface="Lato Semibold" panose="020F0502020204030203" pitchFamily="34" charset="0"/>
                <a:ea typeface="Lato Semibold" panose="020F0502020204030203" pitchFamily="34" charset="0"/>
                <a:cs typeface="Lato Semibold" panose="020F0502020204030203" pitchFamily="34" charset="0"/>
              </a:rPr>
              <a:t>HJM3 passed in the 2026 legislative session and directs the Environmental Improvement Board and NMED to produce two separate reports</a:t>
            </a:r>
            <a:endParaRPr lang="en-US" dirty="0"/>
          </a:p>
          <a:p>
            <a:pPr marL="318770" indent="-318770"/>
            <a:r>
              <a:rPr lang="en-US" sz="2400" dirty="0">
                <a:latin typeface="Lato Semibold"/>
                <a:ea typeface="Lato Semibold"/>
                <a:cs typeface="Lato Semibold"/>
              </a:rPr>
              <a:t>EIB to provide to legislature/Governor (Report 1): </a:t>
            </a:r>
          </a:p>
          <a:p>
            <a:pPr marL="639445" lvl="1"/>
            <a:r>
              <a:rPr lang="en-US" sz="2400" dirty="0">
                <a:latin typeface="Lato Semibold" panose="020F0502020204030203" pitchFamily="34" charset="0"/>
                <a:ea typeface="Lato Semibold" panose="020F0502020204030203" pitchFamily="34" charset="0"/>
                <a:cs typeface="Lato Semibold" panose="020F0502020204030203" pitchFamily="34" charset="0"/>
              </a:rPr>
              <a:t>A status update report, PFAS Protection Act implementation, evaluating rule effectiveness</a:t>
            </a:r>
          </a:p>
          <a:p>
            <a:pPr marL="318770" indent="-318770"/>
            <a:r>
              <a:rPr lang="en-US" sz="2400" dirty="0">
                <a:latin typeface="Lato Semibold" panose="020F0502020204030203" pitchFamily="34" charset="0"/>
                <a:ea typeface="Lato Semibold" panose="020F0502020204030203" pitchFamily="34" charset="0"/>
                <a:cs typeface="Lato Semibold" panose="020F0502020204030203" pitchFamily="34" charset="0"/>
              </a:rPr>
              <a:t>NMED to provide to the legislature/ Governor (Report 2):</a:t>
            </a:r>
          </a:p>
          <a:p>
            <a:pPr marL="639445" lvl="1"/>
            <a:r>
              <a:rPr lang="en-US" sz="2400" dirty="0">
                <a:latin typeface="Lato Semibold"/>
                <a:ea typeface="Lato Semibold"/>
                <a:cs typeface="Lato Semibold"/>
              </a:rPr>
              <a:t>status update report, analyzing public health, environmental, and economic risks associated with the current exemptions in the PFAS Protection Act</a:t>
            </a:r>
          </a:p>
          <a:p>
            <a:pPr marL="639445" lvl="1"/>
            <a:r>
              <a:rPr lang="en-US" sz="2400" dirty="0">
                <a:latin typeface="Lato Semibold" panose="020F0502020204030203" pitchFamily="34" charset="0"/>
                <a:ea typeface="Lato Semibold" panose="020F0502020204030203" pitchFamily="34" charset="0"/>
                <a:cs typeface="Lato Semibold" panose="020F0502020204030203" pitchFamily="34" charset="0"/>
              </a:rPr>
              <a:t>Recommendations for legislative action (keep exemptions, modify, or remove)</a:t>
            </a:r>
          </a:p>
          <a:p>
            <a:endParaRPr lang="en-US" sz="2400" dirty="0">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3" name="Title 2">
            <a:extLst>
              <a:ext uri="{FF2B5EF4-FFF2-40B4-BE49-F238E27FC236}">
                <a16:creationId xmlns:a16="http://schemas.microsoft.com/office/drawing/2014/main" id="{40D79451-AC6D-B2BF-5C86-29A1655185CC}"/>
              </a:ext>
            </a:extLst>
          </p:cNvPr>
          <p:cNvSpPr>
            <a:spLocks noGrp="1"/>
          </p:cNvSpPr>
          <p:nvPr>
            <p:ph type="title"/>
          </p:nvPr>
        </p:nvSpPr>
        <p:spPr/>
        <p:txBody>
          <a:bodyPr>
            <a:normAutofit fontScale="90000"/>
          </a:bodyPr>
          <a:lstStyle/>
          <a:p>
            <a:r>
              <a:rPr lang="en-US">
                <a:latin typeface="Oswald Medium"/>
              </a:rPr>
              <a:t>HJM3 – 2 Reports to the Legislature</a:t>
            </a:r>
          </a:p>
        </p:txBody>
      </p:sp>
      <p:sp>
        <p:nvSpPr>
          <p:cNvPr id="4" name="Slide Number Placeholder 3">
            <a:extLst>
              <a:ext uri="{FF2B5EF4-FFF2-40B4-BE49-F238E27FC236}">
                <a16:creationId xmlns:a16="http://schemas.microsoft.com/office/drawing/2014/main" id="{0B6E3C2D-65E3-951B-EB4E-BE866577CB03}"/>
              </a:ext>
            </a:extLst>
          </p:cNvPr>
          <p:cNvSpPr>
            <a:spLocks noGrp="1"/>
          </p:cNvSpPr>
          <p:nvPr>
            <p:ph type="sldNum" sz="quarter" idx="10"/>
          </p:nvPr>
        </p:nvSpPr>
        <p:spPr/>
        <p:txBody>
          <a:bodyPr/>
          <a:lstStyle/>
          <a:p>
            <a:pPr>
              <a:defRPr/>
            </a:pPr>
            <a:fld id="{B29F5B89-AE73-4BAA-92C9-1AC8FC83F574}" type="slidenum">
              <a:rPr lang="en-US" smtClean="0"/>
              <a:pPr>
                <a:defRPr/>
              </a:pPr>
              <a:t>2</a:t>
            </a:fld>
            <a:endParaRPr lang="en-US"/>
          </a:p>
        </p:txBody>
      </p:sp>
    </p:spTree>
    <p:extLst>
      <p:ext uri="{BB962C8B-B14F-4D97-AF65-F5344CB8AC3E}">
        <p14:creationId xmlns:p14="http://schemas.microsoft.com/office/powerpoint/2010/main" val="2233171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DFD6C-B86B-140A-C243-E983C5E41C9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A69B3B-9463-AD44-11F3-EE0973528540}"/>
              </a:ext>
            </a:extLst>
          </p:cNvPr>
          <p:cNvSpPr>
            <a:spLocks noGrp="1"/>
          </p:cNvSpPr>
          <p:nvPr>
            <p:ph sz="quarter" idx="1"/>
          </p:nvPr>
        </p:nvSpPr>
        <p:spPr/>
        <p:txBody>
          <a:bodyPr/>
          <a:lstStyle/>
          <a:p>
            <a:r>
              <a:rPr lang="en-US" dirty="0"/>
              <a:t>NMED’s report: </a:t>
            </a:r>
          </a:p>
          <a:p>
            <a:pPr lvl="1"/>
            <a:r>
              <a:rPr lang="en-US" dirty="0"/>
              <a:t>NMED is conducting primary literature reviews in consult with other state agencies to provide the state of the science of the public health, environmental, and economic risks associated with the exemptions in the PFAS Protection Act.</a:t>
            </a:r>
          </a:p>
          <a:p>
            <a:r>
              <a:rPr lang="en-US" dirty="0"/>
              <a:t>August 2026 webinar as beginning of public comment opportunity.</a:t>
            </a:r>
          </a:p>
          <a:p>
            <a:r>
              <a:rPr lang="en-US" dirty="0"/>
              <a:t>October 2026 in-person meeting as continuation of stakeholder engagement process.</a:t>
            </a:r>
          </a:p>
          <a:p>
            <a:endParaRPr lang="en-US" dirty="0"/>
          </a:p>
          <a:p>
            <a:endParaRPr lang="en-US" dirty="0"/>
          </a:p>
        </p:txBody>
      </p:sp>
      <p:sp>
        <p:nvSpPr>
          <p:cNvPr id="3" name="Title 2">
            <a:extLst>
              <a:ext uri="{FF2B5EF4-FFF2-40B4-BE49-F238E27FC236}">
                <a16:creationId xmlns:a16="http://schemas.microsoft.com/office/drawing/2014/main" id="{7FEE40AC-E4E1-02E7-3EE3-3A77EE6C7427}"/>
              </a:ext>
            </a:extLst>
          </p:cNvPr>
          <p:cNvSpPr>
            <a:spLocks noGrp="1"/>
          </p:cNvSpPr>
          <p:nvPr>
            <p:ph type="title"/>
          </p:nvPr>
        </p:nvSpPr>
        <p:spPr/>
        <p:txBody>
          <a:bodyPr>
            <a:normAutofit/>
          </a:bodyPr>
          <a:lstStyle/>
          <a:p>
            <a:r>
              <a:rPr lang="en-US"/>
              <a:t>HJM3 – Process and Timeline</a:t>
            </a:r>
          </a:p>
        </p:txBody>
      </p:sp>
      <p:sp>
        <p:nvSpPr>
          <p:cNvPr id="4" name="Slide Number Placeholder 3">
            <a:extLst>
              <a:ext uri="{FF2B5EF4-FFF2-40B4-BE49-F238E27FC236}">
                <a16:creationId xmlns:a16="http://schemas.microsoft.com/office/drawing/2014/main" id="{32B179CB-3A8B-B60F-6E7D-D2243D8AC230}"/>
              </a:ext>
            </a:extLst>
          </p:cNvPr>
          <p:cNvSpPr>
            <a:spLocks noGrp="1"/>
          </p:cNvSpPr>
          <p:nvPr>
            <p:ph type="sldNum" sz="quarter" idx="10"/>
          </p:nvPr>
        </p:nvSpPr>
        <p:spPr/>
        <p:txBody>
          <a:bodyPr/>
          <a:lstStyle/>
          <a:p>
            <a:pPr>
              <a:defRPr/>
            </a:pPr>
            <a:fld id="{B29F5B89-AE73-4BAA-92C9-1AC8FC83F574}" type="slidenum">
              <a:rPr lang="en-US" smtClean="0"/>
              <a:pPr>
                <a:defRPr/>
              </a:pPr>
              <a:t>3</a:t>
            </a:fld>
            <a:endParaRPr lang="en-US"/>
          </a:p>
        </p:txBody>
      </p:sp>
    </p:spTree>
    <p:extLst>
      <p:ext uri="{BB962C8B-B14F-4D97-AF65-F5344CB8AC3E}">
        <p14:creationId xmlns:p14="http://schemas.microsoft.com/office/powerpoint/2010/main" val="18048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B708D5-9BAE-3835-F2D8-35F0CC458117}"/>
              </a:ext>
            </a:extLst>
          </p:cNvPr>
          <p:cNvSpPr>
            <a:spLocks noGrp="1"/>
          </p:cNvSpPr>
          <p:nvPr>
            <p:ph type="title"/>
          </p:nvPr>
        </p:nvSpPr>
        <p:spPr/>
        <p:txBody>
          <a:bodyPr/>
          <a:lstStyle/>
          <a:p>
            <a:r>
              <a:rPr lang="en-US"/>
              <a:t>HJM3 Timeline</a:t>
            </a:r>
          </a:p>
        </p:txBody>
      </p:sp>
      <p:sp>
        <p:nvSpPr>
          <p:cNvPr id="4" name="Slide Number Placeholder 3">
            <a:extLst>
              <a:ext uri="{FF2B5EF4-FFF2-40B4-BE49-F238E27FC236}">
                <a16:creationId xmlns:a16="http://schemas.microsoft.com/office/drawing/2014/main" id="{9DAA5BA4-B0D9-9368-26DA-C3F7E381CB77}"/>
              </a:ext>
            </a:extLst>
          </p:cNvPr>
          <p:cNvSpPr>
            <a:spLocks noGrp="1"/>
          </p:cNvSpPr>
          <p:nvPr>
            <p:ph type="sldNum" sz="quarter" idx="10"/>
          </p:nvPr>
        </p:nvSpPr>
        <p:spPr/>
        <p:txBody>
          <a:bodyPr/>
          <a:lstStyle/>
          <a:p>
            <a:pPr>
              <a:defRPr/>
            </a:pPr>
            <a:fld id="{B29F5B89-AE73-4BAA-92C9-1AC8FC83F574}" type="slidenum">
              <a:rPr lang="en-US" smtClean="0"/>
              <a:pPr>
                <a:defRPr/>
              </a:pPr>
              <a:t>4</a:t>
            </a:fld>
            <a:endParaRPr lang="en-US"/>
          </a:p>
        </p:txBody>
      </p:sp>
      <p:pic>
        <p:nvPicPr>
          <p:cNvPr id="10" name="Picture 9">
            <a:extLst>
              <a:ext uri="{FF2B5EF4-FFF2-40B4-BE49-F238E27FC236}">
                <a16:creationId xmlns:a16="http://schemas.microsoft.com/office/drawing/2014/main" id="{E2EBB2F6-6C97-A616-BCBF-0DE746B78B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058" y="1298322"/>
            <a:ext cx="7251883" cy="5239003"/>
          </a:xfrm>
          <a:prstGeom prst="rect">
            <a:avLst/>
          </a:prstGeom>
        </p:spPr>
      </p:pic>
    </p:spTree>
    <p:extLst>
      <p:ext uri="{BB962C8B-B14F-4D97-AF65-F5344CB8AC3E}">
        <p14:creationId xmlns:p14="http://schemas.microsoft.com/office/powerpoint/2010/main" val="2811750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E57D5-454A-FAD2-8503-3FD2A6B3F7A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52348F-B0D2-7B3A-CCA3-2AEF931FAAB7}"/>
              </a:ext>
            </a:extLst>
          </p:cNvPr>
          <p:cNvSpPr>
            <a:spLocks noGrp="1"/>
          </p:cNvSpPr>
          <p:nvPr>
            <p:ph type="title"/>
          </p:nvPr>
        </p:nvSpPr>
        <p:spPr/>
        <p:txBody>
          <a:bodyPr/>
          <a:lstStyle/>
          <a:p>
            <a:r>
              <a:rPr lang="en-US"/>
              <a:t>HJM3 Timeline</a:t>
            </a:r>
          </a:p>
        </p:txBody>
      </p:sp>
      <p:sp>
        <p:nvSpPr>
          <p:cNvPr id="4" name="Slide Number Placeholder 3">
            <a:extLst>
              <a:ext uri="{FF2B5EF4-FFF2-40B4-BE49-F238E27FC236}">
                <a16:creationId xmlns:a16="http://schemas.microsoft.com/office/drawing/2014/main" id="{44F46BE2-D7F2-402A-BDE6-916347994F95}"/>
              </a:ext>
            </a:extLst>
          </p:cNvPr>
          <p:cNvSpPr>
            <a:spLocks noGrp="1"/>
          </p:cNvSpPr>
          <p:nvPr>
            <p:ph type="sldNum" sz="quarter" idx="10"/>
          </p:nvPr>
        </p:nvSpPr>
        <p:spPr/>
        <p:txBody>
          <a:bodyPr/>
          <a:lstStyle/>
          <a:p>
            <a:pPr>
              <a:defRPr/>
            </a:pPr>
            <a:fld id="{B29F5B89-AE73-4BAA-92C9-1AC8FC83F574}" type="slidenum">
              <a:rPr lang="en-US" smtClean="0"/>
              <a:pPr>
                <a:defRPr/>
              </a:pPr>
              <a:t>5</a:t>
            </a:fld>
            <a:endParaRPr lang="en-US"/>
          </a:p>
        </p:txBody>
      </p:sp>
      <p:pic>
        <p:nvPicPr>
          <p:cNvPr id="5" name="Picture 4">
            <a:extLst>
              <a:ext uri="{FF2B5EF4-FFF2-40B4-BE49-F238E27FC236}">
                <a16:creationId xmlns:a16="http://schemas.microsoft.com/office/drawing/2014/main" id="{1BDB3B95-9C49-D88D-2528-FF067516D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739" y="1512838"/>
            <a:ext cx="7660521" cy="5024487"/>
          </a:xfrm>
          <a:prstGeom prst="rect">
            <a:avLst/>
          </a:prstGeom>
        </p:spPr>
      </p:pic>
    </p:spTree>
    <p:extLst>
      <p:ext uri="{BB962C8B-B14F-4D97-AF65-F5344CB8AC3E}">
        <p14:creationId xmlns:p14="http://schemas.microsoft.com/office/powerpoint/2010/main" val="1170077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BCD76-2599-BACF-2427-99B2BD210B11}"/>
              </a:ext>
            </a:extLst>
          </p:cNvPr>
          <p:cNvSpPr>
            <a:spLocks noGrp="1"/>
          </p:cNvSpPr>
          <p:nvPr>
            <p:ph sz="quarter" idx="1"/>
          </p:nvPr>
        </p:nvSpPr>
        <p:spPr>
          <a:xfrm>
            <a:off x="495300" y="1431925"/>
            <a:ext cx="8153400" cy="5105400"/>
          </a:xfrm>
        </p:spPr>
        <p:txBody>
          <a:bodyPr/>
          <a:lstStyle/>
          <a:p>
            <a:pPr marL="318770" indent="-318770"/>
            <a:r>
              <a:rPr lang="en-US" sz="2800" dirty="0">
                <a:latin typeface="Lato Semibold"/>
                <a:ea typeface="Lato Semibold"/>
                <a:cs typeface="Lato Semibold"/>
              </a:rPr>
              <a:t>The EIB will produce Report 1.</a:t>
            </a:r>
          </a:p>
          <a:p>
            <a:pPr marL="318770" indent="-318770"/>
            <a:r>
              <a:rPr lang="en-US" sz="2800" dirty="0">
                <a:latin typeface="Lato Semibold"/>
                <a:ea typeface="Lato Semibold"/>
                <a:cs typeface="Lato Semibold"/>
              </a:rPr>
              <a:t>Public comment opportunity for Report 2 was open for 30 days in September 2026.</a:t>
            </a:r>
            <a:endParaRPr lang="en-US" sz="2800" dirty="0"/>
          </a:p>
          <a:p>
            <a:pPr marL="318770" indent="-318770"/>
            <a:r>
              <a:rPr lang="en-US" sz="2800" dirty="0">
                <a:latin typeface="Lato Semibold"/>
                <a:ea typeface="Lato Semibold"/>
                <a:cs typeface="Lato Semibold"/>
              </a:rPr>
              <a:t>NMED will continue technical analysis and incorporate public comments into Report 2.</a:t>
            </a:r>
          </a:p>
          <a:p>
            <a:pPr marL="318770" indent="-318770"/>
            <a:r>
              <a:rPr lang="en-US" sz="2800" dirty="0">
                <a:latin typeface="Lato Semibold"/>
                <a:ea typeface="Lato Semibold"/>
                <a:cs typeface="Lato Semibold"/>
              </a:rPr>
              <a:t>NMED will provide a preliminary presentation to the Radioactive and Hazardous Materials Interim Committee on Nov 5.</a:t>
            </a:r>
          </a:p>
          <a:p>
            <a:pPr marL="318770" indent="-318770"/>
            <a:r>
              <a:rPr lang="en-US" sz="2800" dirty="0">
                <a:latin typeface="Lato Semibold"/>
                <a:ea typeface="Lato Semibold"/>
                <a:cs typeface="Lato Semibold"/>
              </a:rPr>
              <a:t>NMED reopened the public comment portal and it will remain open through the end of the year. </a:t>
            </a:r>
          </a:p>
          <a:p>
            <a:pPr marL="0" indent="0">
              <a:buNone/>
            </a:pPr>
            <a:endParaRPr lang="en-US" sz="2800" dirty="0"/>
          </a:p>
        </p:txBody>
      </p:sp>
      <p:sp>
        <p:nvSpPr>
          <p:cNvPr id="3" name="Title 2">
            <a:extLst>
              <a:ext uri="{FF2B5EF4-FFF2-40B4-BE49-F238E27FC236}">
                <a16:creationId xmlns:a16="http://schemas.microsoft.com/office/drawing/2014/main" id="{0E33405A-7DC9-174C-1372-733F481DB8A8}"/>
              </a:ext>
            </a:extLst>
          </p:cNvPr>
          <p:cNvSpPr>
            <a:spLocks noGrp="1"/>
          </p:cNvSpPr>
          <p:nvPr>
            <p:ph type="title"/>
          </p:nvPr>
        </p:nvSpPr>
        <p:spPr/>
        <p:txBody>
          <a:bodyPr/>
          <a:lstStyle/>
          <a:p>
            <a:r>
              <a:rPr lang="en-US">
                <a:latin typeface="Oswald Medium"/>
              </a:rPr>
              <a:t>HJM3 Next Steps – Reports</a:t>
            </a:r>
          </a:p>
        </p:txBody>
      </p:sp>
      <p:sp>
        <p:nvSpPr>
          <p:cNvPr id="4" name="Slide Number Placeholder 3">
            <a:extLst>
              <a:ext uri="{FF2B5EF4-FFF2-40B4-BE49-F238E27FC236}">
                <a16:creationId xmlns:a16="http://schemas.microsoft.com/office/drawing/2014/main" id="{103BA720-49E3-B1D3-5597-48F4B101BA37}"/>
              </a:ext>
            </a:extLst>
          </p:cNvPr>
          <p:cNvSpPr>
            <a:spLocks noGrp="1"/>
          </p:cNvSpPr>
          <p:nvPr>
            <p:ph type="sldNum" sz="quarter" idx="10"/>
          </p:nvPr>
        </p:nvSpPr>
        <p:spPr/>
        <p:txBody>
          <a:bodyPr/>
          <a:lstStyle/>
          <a:p>
            <a:pPr>
              <a:defRPr/>
            </a:pPr>
            <a:fld id="{B29F5B89-AE73-4BAA-92C9-1AC8FC83F574}" type="slidenum">
              <a:rPr lang="en-US" smtClean="0"/>
              <a:pPr>
                <a:defRPr/>
              </a:pPr>
              <a:t>6</a:t>
            </a:fld>
            <a:endParaRPr lang="en-US"/>
          </a:p>
        </p:txBody>
      </p:sp>
    </p:spTree>
    <p:extLst>
      <p:ext uri="{BB962C8B-B14F-4D97-AF65-F5344CB8AC3E}">
        <p14:creationId xmlns:p14="http://schemas.microsoft.com/office/powerpoint/2010/main" val="2497274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A0E40-A311-891C-B044-52182238980B}"/>
              </a:ext>
            </a:extLst>
          </p:cNvPr>
          <p:cNvSpPr>
            <a:spLocks noGrp="1"/>
          </p:cNvSpPr>
          <p:nvPr>
            <p:ph sz="quarter" idx="1"/>
          </p:nvPr>
        </p:nvSpPr>
        <p:spPr>
          <a:xfrm>
            <a:off x="495300" y="1227785"/>
            <a:ext cx="8153400" cy="5105400"/>
          </a:xfrm>
        </p:spPr>
        <p:txBody>
          <a:bodyPr/>
          <a:lstStyle/>
          <a:p>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r>
              <a:rPr lang="en-US" dirty="0">
                <a:latin typeface="Lato Semibold" panose="020F0502020204030203" pitchFamily="34" charset="0"/>
                <a:ea typeface="Lato Semibold" panose="020F0502020204030203" pitchFamily="34" charset="0"/>
                <a:cs typeface="Lato Semibold" panose="020F0502020204030203" pitchFamily="34" charset="0"/>
              </a:rPr>
              <a:t>General PFAS information:</a:t>
            </a:r>
          </a:p>
          <a:p>
            <a:r>
              <a:rPr lang="en-US" dirty="0">
                <a:latin typeface="Lato Semibold" panose="020F0502020204030203" pitchFamily="34" charset="0"/>
                <a:ea typeface="Lato Semibold" panose="020F0502020204030203" pitchFamily="34" charset="0"/>
                <a:cs typeface="Lato Semibold" panose="020F0502020204030203" pitchFamily="34" charset="0"/>
                <a:hlinkClick r:id="rId3"/>
              </a:rPr>
              <a:t>https://www.env.nm.gov/pfas</a:t>
            </a:r>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r>
              <a:rPr lang="en-US" dirty="0">
                <a:latin typeface="Lato Semibold" panose="020F0502020204030203" pitchFamily="34" charset="0"/>
                <a:ea typeface="Lato Semibold" panose="020F0502020204030203" pitchFamily="34" charset="0"/>
                <a:cs typeface="Lato Semibold" panose="020F0502020204030203" pitchFamily="34" charset="0"/>
              </a:rPr>
              <a:t>Manufacturer page:</a:t>
            </a:r>
          </a:p>
          <a:p>
            <a:r>
              <a:rPr lang="en-US" dirty="0">
                <a:latin typeface="Lato Semibold" panose="020F0502020204030203" pitchFamily="34" charset="0"/>
                <a:ea typeface="Lato Semibold" panose="020F0502020204030203" pitchFamily="34" charset="0"/>
                <a:cs typeface="Lato Semibold" panose="020F0502020204030203" pitchFamily="34" charset="0"/>
                <a:hlinkClick r:id="rId4"/>
              </a:rPr>
              <a:t>https://www.env.nm.gov/manufacturers</a:t>
            </a:r>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r>
              <a:rPr lang="en-US" dirty="0">
                <a:latin typeface="Lato Semibold" panose="020F0502020204030203" pitchFamily="34" charset="0"/>
                <a:ea typeface="Lato Semibold" panose="020F0502020204030203" pitchFamily="34" charset="0"/>
                <a:cs typeface="Lato Semibold" panose="020F0502020204030203" pitchFamily="34" charset="0"/>
              </a:rPr>
              <a:t>Comment portal (now open until Dec 31, 2026):</a:t>
            </a:r>
          </a:p>
          <a:p>
            <a:pPr marL="0" indent="0">
              <a:buNone/>
            </a:pPr>
            <a:r>
              <a:rPr lang="en-US" dirty="0">
                <a:latin typeface="Lato Semibold" panose="020F0502020204030203" pitchFamily="34" charset="0"/>
                <a:ea typeface="Lato Semibold" panose="020F0502020204030203" pitchFamily="34" charset="0"/>
                <a:cs typeface="Lato Semibold" panose="020F0502020204030203" pitchFamily="34" charset="0"/>
                <a:hlinkClick r:id="rId5"/>
              </a:rPr>
              <a:t>https://nmed.commentinput.com/?id=x2khCUR9pK</a:t>
            </a:r>
            <a:endParaRPr lang="en-US" dirty="0">
              <a:latin typeface="Lato Semibold" panose="020F0502020204030203" pitchFamily="34" charset="0"/>
              <a:ea typeface="Lato Semibold" panose="020F0502020204030203" pitchFamily="34" charset="0"/>
              <a:cs typeface="Lato Semibold" panose="020F0502020204030203" pitchFamily="34" charset="0"/>
            </a:endParaRPr>
          </a:p>
          <a:p>
            <a:pPr marL="0" indent="0">
              <a:buNone/>
            </a:pPr>
            <a:endParaRPr lang="en-US" dirty="0">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3" name="Title 2">
            <a:extLst>
              <a:ext uri="{FF2B5EF4-FFF2-40B4-BE49-F238E27FC236}">
                <a16:creationId xmlns:a16="http://schemas.microsoft.com/office/drawing/2014/main" id="{BD3E148F-58D5-C6F1-4545-25DB3B700FF8}"/>
              </a:ext>
            </a:extLst>
          </p:cNvPr>
          <p:cNvSpPr>
            <a:spLocks noGrp="1"/>
          </p:cNvSpPr>
          <p:nvPr>
            <p:ph type="title"/>
          </p:nvPr>
        </p:nvSpPr>
        <p:spPr/>
        <p:txBody>
          <a:bodyPr>
            <a:noAutofit/>
          </a:bodyPr>
          <a:lstStyle/>
          <a:p>
            <a:r>
              <a:rPr lang="en-US" sz="4000" dirty="0"/>
              <a:t>Resources</a:t>
            </a:r>
          </a:p>
        </p:txBody>
      </p:sp>
      <p:sp>
        <p:nvSpPr>
          <p:cNvPr id="4" name="Slide Number Placeholder 3">
            <a:extLst>
              <a:ext uri="{FF2B5EF4-FFF2-40B4-BE49-F238E27FC236}">
                <a16:creationId xmlns:a16="http://schemas.microsoft.com/office/drawing/2014/main" id="{D70D6534-3F19-D298-8701-775C889E97BA}"/>
              </a:ext>
            </a:extLst>
          </p:cNvPr>
          <p:cNvSpPr>
            <a:spLocks noGrp="1"/>
          </p:cNvSpPr>
          <p:nvPr>
            <p:ph type="sldNum" sz="quarter" idx="10"/>
          </p:nvPr>
        </p:nvSpPr>
        <p:spPr/>
        <p:txBody>
          <a:bodyPr/>
          <a:lstStyle/>
          <a:p>
            <a:pPr>
              <a:defRPr/>
            </a:pPr>
            <a:fld id="{B29F5B89-AE73-4BAA-92C9-1AC8FC83F574}" type="slidenum">
              <a:rPr lang="en-US" smtClean="0"/>
              <a:pPr>
                <a:defRPr/>
              </a:pPr>
              <a:t>7</a:t>
            </a:fld>
            <a:endParaRPr lang="en-US"/>
          </a:p>
        </p:txBody>
      </p:sp>
    </p:spTree>
    <p:extLst>
      <p:ext uri="{BB962C8B-B14F-4D97-AF65-F5344CB8AC3E}">
        <p14:creationId xmlns:p14="http://schemas.microsoft.com/office/powerpoint/2010/main" val="1488953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3D58-27D2-BB54-BA7D-F13EBDA17354}"/>
              </a:ext>
            </a:extLst>
          </p:cNvPr>
          <p:cNvSpPr>
            <a:spLocks noGrp="1"/>
          </p:cNvSpPr>
          <p:nvPr>
            <p:ph type="title"/>
          </p:nvPr>
        </p:nvSpPr>
        <p:spPr/>
        <p:txBody>
          <a:bodyPr>
            <a:noAutofit/>
          </a:bodyPr>
          <a:lstStyle/>
          <a:p>
            <a:r>
              <a:rPr lang="en-US" sz="3600" dirty="0"/>
              <a:t>HJM3 Questions </a:t>
            </a:r>
            <a:br>
              <a:rPr lang="en-US" sz="3600" dirty="0"/>
            </a:br>
            <a:r>
              <a:rPr lang="en-US" sz="3600" dirty="0"/>
              <a:t>and Stakeholder Input</a:t>
            </a:r>
          </a:p>
        </p:txBody>
      </p:sp>
    </p:spTree>
    <p:extLst>
      <p:ext uri="{BB962C8B-B14F-4D97-AF65-F5344CB8AC3E}">
        <p14:creationId xmlns:p14="http://schemas.microsoft.com/office/powerpoint/2010/main" val="3076633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0AABC2-6B2B-C21C-0680-C77FFC205DAD}"/>
              </a:ext>
            </a:extLst>
          </p:cNvPr>
          <p:cNvSpPr>
            <a:spLocks noGrp="1"/>
          </p:cNvSpPr>
          <p:nvPr>
            <p:ph sz="quarter" idx="1"/>
          </p:nvPr>
        </p:nvSpPr>
        <p:spPr/>
        <p:txBody>
          <a:bodyPr/>
          <a:lstStyle/>
          <a:p>
            <a:pPr marL="366395" lvl="1" indent="0" algn="ctr">
              <a:buNone/>
            </a:pPr>
            <a:endParaRPr lang="en-US" sz="4400">
              <a:latin typeface="Lato Medium"/>
              <a:ea typeface="Lato Medium"/>
              <a:cs typeface="Lato Medium"/>
            </a:endParaRPr>
          </a:p>
          <a:p>
            <a:pPr marL="366395" lvl="1" indent="0" algn="ctr">
              <a:buNone/>
            </a:pPr>
            <a:r>
              <a:rPr lang="en-US" sz="4400">
                <a:latin typeface="Lato Medium"/>
                <a:ea typeface="Lato Medium"/>
                <a:cs typeface="Lato Medium"/>
              </a:rPr>
              <a:t>PFAS Protection Act and HJM3 Inquiries:</a:t>
            </a:r>
            <a:endParaRPr lang="en-US">
              <a:latin typeface="Lato Medium"/>
              <a:ea typeface="Lato Medium"/>
              <a:cs typeface="Lato Medium"/>
            </a:endParaRPr>
          </a:p>
          <a:p>
            <a:pPr marL="366395" lvl="1" indent="0" algn="ctr">
              <a:buNone/>
            </a:pPr>
            <a:endParaRPr lang="en-US" sz="4400">
              <a:latin typeface="Lato Medium"/>
              <a:ea typeface="Lato Medium"/>
              <a:cs typeface="Lato Medium"/>
            </a:endParaRPr>
          </a:p>
          <a:p>
            <a:pPr marL="366395" lvl="1" indent="0" algn="ctr">
              <a:buNone/>
            </a:pPr>
            <a:r>
              <a:rPr lang="en-US" sz="4400">
                <a:latin typeface="Lato Medium"/>
                <a:ea typeface="Lato Medium"/>
                <a:cs typeface="Lato Medium"/>
                <a:hlinkClick r:id="rId3"/>
              </a:rPr>
              <a:t>NMED-PFAS@env.nm.gov</a:t>
            </a:r>
            <a:endParaRPr lang="en-US" sz="4400">
              <a:latin typeface="Lato Medium"/>
              <a:ea typeface="Lato Medium"/>
              <a:cs typeface="Lato Medium"/>
            </a:endParaRPr>
          </a:p>
          <a:p>
            <a:pPr marL="366713" lvl="1" indent="0">
              <a:buNone/>
            </a:pPr>
            <a:endParaRPr lang="en-US" sz="3200" dirty="0"/>
          </a:p>
          <a:p>
            <a:endParaRPr lang="en-US" sz="3200" dirty="0"/>
          </a:p>
        </p:txBody>
      </p:sp>
      <p:sp>
        <p:nvSpPr>
          <p:cNvPr id="3" name="Title 2">
            <a:extLst>
              <a:ext uri="{FF2B5EF4-FFF2-40B4-BE49-F238E27FC236}">
                <a16:creationId xmlns:a16="http://schemas.microsoft.com/office/drawing/2014/main" id="{D1AE6CB8-6E3F-8ACB-C689-4B4AB4048B87}"/>
              </a:ext>
            </a:extLst>
          </p:cNvPr>
          <p:cNvSpPr>
            <a:spLocks noGrp="1"/>
          </p:cNvSpPr>
          <p:nvPr>
            <p:ph type="title"/>
          </p:nvPr>
        </p:nvSpPr>
        <p:spPr/>
        <p:txBody>
          <a:bodyPr/>
          <a:lstStyle/>
          <a:p>
            <a:r>
              <a:rPr lang="en-US" dirty="0"/>
              <a:t>Thank you</a:t>
            </a:r>
          </a:p>
        </p:txBody>
      </p:sp>
      <p:sp>
        <p:nvSpPr>
          <p:cNvPr id="4" name="Slide Number Placeholder 3">
            <a:extLst>
              <a:ext uri="{FF2B5EF4-FFF2-40B4-BE49-F238E27FC236}">
                <a16:creationId xmlns:a16="http://schemas.microsoft.com/office/drawing/2014/main" id="{4FA6E576-6202-D184-0BC7-8D2B89AD7884}"/>
              </a:ext>
            </a:extLst>
          </p:cNvPr>
          <p:cNvSpPr>
            <a:spLocks noGrp="1"/>
          </p:cNvSpPr>
          <p:nvPr>
            <p:ph type="sldNum" sz="quarter" idx="10"/>
          </p:nvPr>
        </p:nvSpPr>
        <p:spPr/>
        <p:txBody>
          <a:bodyPr/>
          <a:lstStyle/>
          <a:p>
            <a:pPr>
              <a:defRPr/>
            </a:pPr>
            <a:fld id="{B29F5B89-AE73-4BAA-92C9-1AC8FC83F574}" type="slidenum">
              <a:rPr lang="en-US" smtClean="0"/>
              <a:pPr>
                <a:defRPr/>
              </a:pPr>
              <a:t>9</a:t>
            </a:fld>
            <a:endParaRPr lang="en-US"/>
          </a:p>
        </p:txBody>
      </p:sp>
    </p:spTree>
    <p:extLst>
      <p:ext uri="{BB962C8B-B14F-4D97-AF65-F5344CB8AC3E}">
        <p14:creationId xmlns:p14="http://schemas.microsoft.com/office/powerpoint/2010/main" val="24838957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NMED Design Colors">
      <a:dk1>
        <a:sysClr val="windowText" lastClr="000000"/>
      </a:dk1>
      <a:lt1>
        <a:sysClr val="window" lastClr="FFFFFF"/>
      </a:lt1>
      <a:dk2>
        <a:srgbClr val="0D2345"/>
      </a:dk2>
      <a:lt2>
        <a:srgbClr val="F4F1E2"/>
      </a:lt2>
      <a:accent1>
        <a:srgbClr val="026773"/>
      </a:accent1>
      <a:accent2>
        <a:srgbClr val="718C55"/>
      </a:accent2>
      <a:accent3>
        <a:srgbClr val="FFA168"/>
      </a:accent3>
      <a:accent4>
        <a:srgbClr val="F4F1E2"/>
      </a:accent4>
      <a:accent5>
        <a:srgbClr val="0D2345"/>
      </a:accent5>
      <a:accent6>
        <a:srgbClr val="F1E1C0"/>
      </a:accent6>
      <a:hlink>
        <a:srgbClr val="FFA168"/>
      </a:hlink>
      <a:folHlink>
        <a:srgbClr val="FFA168"/>
      </a:folHlink>
    </a:clrScheme>
    <a:fontScheme name="NMED Brand Fonts">
      <a:majorFont>
        <a:latin typeface="Oswald Medium"/>
        <a:ea typeface=""/>
        <a:cs typeface=""/>
      </a:majorFont>
      <a:minorFont>
        <a:latin typeface="Lato"/>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2023-07-19 - NMED Presentation Template (Draft)" id="{2FAA7889-A14C-4C87-9B85-BD629760180A}" vid="{7D590EC1-CAEB-4676-9B3E-B7A867842B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40d2fb2-d8e7-43d2-8548-b381667f96fb"/>
    <lcf76f155ced4ddcb4097134ff3c332f xmlns="ba2aea7b-5d99-4948-8324-e942f27f7246">
      <Terms xmlns="http://schemas.microsoft.com/office/infopath/2007/PartnerControls"/>
    </lcf76f155ced4ddcb4097134ff3c332f>
    <SharedWithUsers xmlns="e40d2fb2-d8e7-43d2-8548-b381667f96fb">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73A5C7294ED9409880352C4720B645" ma:contentTypeVersion="17" ma:contentTypeDescription="Create a new document." ma:contentTypeScope="" ma:versionID="06ef5912d27302f4f52e9c321adcb97b">
  <xsd:schema xmlns:xsd="http://www.w3.org/2001/XMLSchema" xmlns:xs="http://www.w3.org/2001/XMLSchema" xmlns:p="http://schemas.microsoft.com/office/2006/metadata/properties" xmlns:ns2="e40d2fb2-d8e7-43d2-8548-b381667f96fb" xmlns:ns3="ba2aea7b-5d99-4948-8324-e942f27f7246" targetNamespace="http://schemas.microsoft.com/office/2006/metadata/properties" ma:root="true" ma:fieldsID="81faca1de59824c9a962e94b7f587c21" ns2:_="" ns3:_="">
    <xsd:import namespace="e40d2fb2-d8e7-43d2-8548-b381667f96fb"/>
    <xsd:import namespace="ba2aea7b-5d99-4948-8324-e942f27f724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0d2fb2-d8e7-43d2-8548-b381667f96f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8cd08f1-22ed-46b3-8ffa-11a64f11a0b1}" ma:internalName="TaxCatchAll" ma:showField="CatchAllData" ma:web="e40d2fb2-d8e7-43d2-8548-b381667f96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2aea7b-5d99-4948-8324-e942f27f72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513D42-04BA-4C4B-B9C6-8A355D28D8CB}">
  <ds:schemaRefs>
    <ds:schemaRef ds:uri="ba2aea7b-5d99-4948-8324-e942f27f7246"/>
    <ds:schemaRef ds:uri="e40d2fb2-d8e7-43d2-8548-b381667f96f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3AE6A0E-1423-40E2-B5D6-B5141E365819}">
  <ds:schemaRefs>
    <ds:schemaRef ds:uri="ba2aea7b-5d99-4948-8324-e942f27f7246"/>
    <ds:schemaRef ds:uri="e40d2fb2-d8e7-43d2-8548-b381667f96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1EA0F9-3252-4C51-98A1-24EDBFF16948}">
  <ds:schemaRefs>
    <ds:schemaRef ds:uri="http://schemas.microsoft.com/sharepoint/v3/contenttype/forms"/>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2023-07-19 - NMED Presentation Template (Draft)</Template>
  <TotalTime>15077</TotalTime>
  <Words>358</Words>
  <Application>Microsoft Office PowerPoint</Application>
  <PresentationFormat>On-screen Show (4:3)</PresentationFormat>
  <Paragraphs>59</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Calibri</vt:lpstr>
      <vt:lpstr>Lato Medium</vt:lpstr>
      <vt:lpstr>Lato Semibold</vt:lpstr>
      <vt:lpstr>Oswald Medium</vt:lpstr>
      <vt:lpstr>Tw Cen MT</vt:lpstr>
      <vt:lpstr>Wingdings</vt:lpstr>
      <vt:lpstr>Wingdings 2</vt:lpstr>
      <vt:lpstr>Median</vt:lpstr>
      <vt:lpstr>New Mexico Environment Department</vt:lpstr>
      <vt:lpstr>HJM3 – 2 Reports to the Legislature</vt:lpstr>
      <vt:lpstr>HJM3 – Process and Timeline</vt:lpstr>
      <vt:lpstr>HJM3 Timeline</vt:lpstr>
      <vt:lpstr>HJM3 Timeline</vt:lpstr>
      <vt:lpstr>HJM3 Next Steps – Reports</vt:lpstr>
      <vt:lpstr>Resources</vt:lpstr>
      <vt:lpstr>HJM3 Questions  and Stakeholder Input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 Environment Department</dc:title>
  <dc:creator>Maez, Matthew, ENV</dc:creator>
  <cp:lastModifiedBy>Keyes, Christina, ENV</cp:lastModifiedBy>
  <cp:revision>4</cp:revision>
  <cp:lastPrinted>2016-07-14T23:53:29Z</cp:lastPrinted>
  <dcterms:created xsi:type="dcterms:W3CDTF">2023-07-19T17:09:46Z</dcterms:created>
  <dcterms:modified xsi:type="dcterms:W3CDTF">2026-10-08T20:19:22Z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0x010100D673A5C7294ED9409880352C4720B645</vt:lpwstr>
  </property>
  <property fmtid="{D5CDD505-2E9C-101B-9397-08002B2CF9AE}" pid="3" name="MediaServiceImageTags">
    <vt:lpwstr/>
  </property>
</Properties>
</file>