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3"/>
  </p:notesMasterIdLst>
  <p:sldIdLst>
    <p:sldId id="613" r:id="rId5"/>
    <p:sldId id="620" r:id="rId6"/>
    <p:sldId id="658" r:id="rId7"/>
    <p:sldId id="646" r:id="rId8"/>
    <p:sldId id="625" r:id="rId9"/>
    <p:sldId id="627" r:id="rId10"/>
    <p:sldId id="623" r:id="rId11"/>
    <p:sldId id="624" r:id="rId12"/>
    <p:sldId id="628" r:id="rId13"/>
    <p:sldId id="632" r:id="rId14"/>
    <p:sldId id="643" r:id="rId15"/>
    <p:sldId id="631" r:id="rId16"/>
    <p:sldId id="644" r:id="rId17"/>
    <p:sldId id="675" r:id="rId18"/>
    <p:sldId id="662" r:id="rId19"/>
    <p:sldId id="663" r:id="rId20"/>
    <p:sldId id="681" r:id="rId21"/>
    <p:sldId id="680" r:id="rId22"/>
    <p:sldId id="664" r:id="rId23"/>
    <p:sldId id="666" r:id="rId24"/>
    <p:sldId id="670" r:id="rId25"/>
    <p:sldId id="671" r:id="rId26"/>
    <p:sldId id="674" r:id="rId27"/>
    <p:sldId id="672" r:id="rId28"/>
    <p:sldId id="614" r:id="rId29"/>
    <p:sldId id="676" r:id="rId30"/>
    <p:sldId id="677" r:id="rId31"/>
    <p:sldId id="678" r:id="rId32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0C020C-2776-0B0D-45A3-A50BC1601142}" name="Chapman, Eric, ENV" initials="CE" userId="S::eric.chapman@env.nm.gov::c30cca29-8779-4f30-8855-11b4ee9e8880" providerId="AD"/>
  <p188:author id="{BB6B9626-6DCB-019A-7E98-68420DD0ACBF}" name="Keyes, Christina, ENV" initials="KC" userId="S::christina.keyes@env.nm.gov::a3618580-2ddf-416f-a06f-5e44950a1ec9" providerId="AD"/>
  <p188:author id="{6C3A8C46-52E6-D546-479B-A270B0E1710D}" name="Goretzka, Drew, ENV" initials="DG" userId="S::drew.goretzka@env.nm.gov::ff3ced82-2326-45a4-b479-b39287f887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6773"/>
    <a:srgbClr val="F4F1E2"/>
    <a:srgbClr val="F1E1C0"/>
    <a:srgbClr val="FEFAC9"/>
    <a:srgbClr val="0D2345"/>
    <a:srgbClr val="718C55"/>
    <a:srgbClr val="6297E6"/>
    <a:srgbClr val="199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453F86-D354-443D-BA5E-AC4AFCBF281D}" v="3" dt="2026-05-13T17:11:17.6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873" autoAdjust="0"/>
  </p:normalViewPr>
  <p:slideViewPr>
    <p:cSldViewPr snapToGrid="0">
      <p:cViewPr varScale="1">
        <p:scale>
          <a:sx n="59" d="100"/>
          <a:sy n="59" d="100"/>
        </p:scale>
        <p:origin x="90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12878A-C084-3468-043E-4BECAF94E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96DF8-B72F-CD9E-D363-BE9036EE4C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82BA1E-096E-41DD-8C4D-65F84BE82BA8}" type="datetimeFigureOut">
              <a:rPr lang="en-US"/>
              <a:pPr>
                <a:defRPr/>
              </a:pPr>
              <a:t>5/13/2026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0FE863-B5D1-329E-AC39-0D8958EEB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AFA15D4-49A6-69CF-9B2F-622F7BC86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15" tIns="46657" rIns="93315" bIns="4665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0F249-F05A-5E63-A121-0720105D39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9804F-6DAB-DA45-B890-4837EBEC2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358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62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8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65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18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189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554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42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68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84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99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E1693-E194-FC54-9711-3BCFF6CB1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5D1197-A7D8-C579-C8B4-BFCBAF717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0AC604-73EC-907B-3BE1-CA16B90B60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55E0E1-21D1-3E2E-ADF5-F6C6D04C9A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58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19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18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442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5A785-A28C-441A-DFD7-6EFB8125F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1DC08-D3AD-89F8-DD53-A89F8EC53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1EF774-831A-3D4A-2791-8E5313F6C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147E0-8D90-97F1-3FE3-FC759631C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98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7FD6F-2A84-636B-4247-A22ABE37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0CA238-8C39-4815-5518-01820F231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6015D-4419-B9BF-6194-C4873402A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C2431C-259A-DA7D-4049-36DB5FC52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20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868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84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FDCE2-BC17-D4C6-AEC7-0F8FF758F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777EFC-5795-3448-9949-E785D0A8E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FE2DC4-45D1-4922-1C1E-88979AAFA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8770" indent="-31877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9CF55-D2F8-855F-B1FB-83A15E4CE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68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23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66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561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245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12F62-9474-F3C3-216E-B6C62EAEB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6AE12A-479F-8CDD-397F-D0423E7D2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19EDAA-0A8D-F944-2C5A-CDE54F2E4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89EAB7-1E69-2353-BB6C-4A533649E3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724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521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8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152400"/>
            <a:ext cx="7772400" cy="838200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New Mexico Environment Department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47255" y="1371600"/>
            <a:ext cx="7049489" cy="15372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noProof="0"/>
              <a:t>Presentation Title</a:t>
            </a:r>
          </a:p>
          <a:p>
            <a:pPr lvl="0"/>
            <a:r>
              <a:rPr lang="en-US" noProof="0"/>
              <a:t>Presenter Name(s), Title(s)</a:t>
            </a:r>
          </a:p>
          <a:p>
            <a:pPr lvl="0"/>
            <a:r>
              <a:rPr lang="en-US" noProof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32510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43AA1B-15A2-121E-365B-9B9024E7B1EE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noFill/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81E21-DC6A-BFE2-FE03-328B5DB9513A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718C5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solidFill>
            <a:srgbClr val="026773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23249DAF-CC9A-4C4C-79E9-6A7190F70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1752600"/>
            <a:ext cx="1295400" cy="701675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Oswald Medium" panose="00000600000000000000" pitchFamily="50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A62CA7-1C32-A29C-7B90-2C8B193EF818}"/>
              </a:ext>
            </a:extLst>
          </p:cNvPr>
          <p:cNvSpPr txBox="1">
            <a:spLocks/>
          </p:cNvSpPr>
          <p:nvPr userDrawn="1"/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Lato Semibold" panose="020F0702020204030203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0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8153400" cy="51054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4509DAA-020A-41FE-D4CF-E27DB9601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9F5B89-AE73-4BAA-92C9-1AC8FC83F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8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7"/>
          </p:nvPr>
        </p:nvSpPr>
        <p:spPr>
          <a:xfrm>
            <a:off x="412899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5198193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DF449C-D81D-5582-974E-B0CF17A68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3D14B331-C8C3-4174-9750-65D5A8197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46980" y="1524000"/>
            <a:ext cx="3886200" cy="640080"/>
          </a:xfrm>
          <a:prstGeom prst="rect">
            <a:avLst/>
          </a:prstGeom>
          <a:solidFill>
            <a:srgbClr val="718C5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37980" y="1524000"/>
            <a:ext cx="3886200" cy="640080"/>
          </a:xfrm>
          <a:prstGeom prst="rect">
            <a:avLst/>
          </a:prstGeom>
          <a:solidFill>
            <a:srgbClr val="0D234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46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8"/>
          </p:nvPr>
        </p:nvSpPr>
        <p:spPr>
          <a:xfrm>
            <a:off x="4737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9661E3C2-5993-5593-0F04-AFB7A1426F9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4484D1E7-4E03-4120-A586-48E4AB399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419600"/>
          </a:xfrm>
          <a:prstGeom prst="rect">
            <a:avLst/>
          </a:prstGeom>
          <a:solidFill>
            <a:srgbClr val="0D2345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A44071C-AF5D-D4FD-4306-D8271092A4B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B48287-6391-246B-CF8D-0461FF97393F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2677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21">
            <a:extLst>
              <a:ext uri="{FF2B5EF4-FFF2-40B4-BE49-F238E27FC236}">
                <a16:creationId xmlns:a16="http://schemas.microsoft.com/office/drawing/2014/main" id="{535AD94D-6232-B0E0-FB09-D85EEC8E3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12">
            <a:extLst>
              <a:ext uri="{FF2B5EF4-FFF2-40B4-BE49-F238E27FC236}">
                <a16:creationId xmlns:a16="http://schemas.microsoft.com/office/drawing/2014/main" id="{208B5325-965B-A34C-A862-09E78185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463675"/>
            <a:ext cx="83788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8302CC-431E-D10D-886C-A5DD713A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 b="1">
                <a:solidFill>
                  <a:schemeClr val="tx1"/>
                </a:solidFill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</a:lstStyle>
          <a:p>
            <a:pPr>
              <a:defRPr/>
            </a:pPr>
            <a:fld id="{5CCCF42B-CA38-4E21-BF6E-450AF76DE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FECAB38-199C-CC95-30F4-22CF984B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Oswald Medium" panose="00000600000000000000" pitchFamily="50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rgbClr val="0D2345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Lato Semibold" panose="020F0702020204030203" pitchFamily="34" charset="0"/>
          <a:ea typeface="+mn-ea"/>
          <a:cs typeface="Lato Semibold" panose="020F0702020204030203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rgbClr val="026773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rgbClr val="718C55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FFA168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0D2345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itrcweb.or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AA82FA7-2CB2-617D-DC17-CC9C3FD2E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07963"/>
            <a:ext cx="7772400" cy="782637"/>
          </a:xfrm>
        </p:spPr>
        <p:txBody>
          <a:bodyPr/>
          <a:lstStyle/>
          <a:p>
            <a:pPr eaLnBrk="1" hangingPunct="1"/>
            <a:r>
              <a:rPr lang="en-US" altLang="en-US"/>
              <a:t>New Mexico Environment Department</a:t>
            </a:r>
          </a:p>
        </p:txBody>
      </p:sp>
      <p:sp>
        <p:nvSpPr>
          <p:cNvPr id="10243" name="Text Placeholder 2">
            <a:extLst>
              <a:ext uri="{FF2B5EF4-FFF2-40B4-BE49-F238E27FC236}">
                <a16:creationId xmlns:a16="http://schemas.microsoft.com/office/drawing/2014/main" id="{2553D0CA-17D0-85C6-618A-F448794F6043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679190"/>
            <a:ext cx="8943430" cy="15367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Impacts of PFAS and Overview of State Policy Implementation</a:t>
            </a:r>
          </a:p>
          <a:p>
            <a:pPr eaLnBrk="1" hangingPunct="1"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New Mexico State University</a:t>
            </a:r>
          </a:p>
          <a:p>
            <a:pPr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  <a:p>
            <a:pPr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  <a:p>
            <a:pPr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Eric Chapman, Ph.D., Science Coordinator</a:t>
            </a: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Office of Strategic Initiatives</a:t>
            </a: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Greg </a:t>
            </a:r>
            <a:r>
              <a:rPr lang="en-US" altLang="en-US" sz="2800" b="1" err="1">
                <a:latin typeface="Lato Semibold"/>
                <a:ea typeface="Lato Semibold"/>
                <a:cs typeface="Lato Semibold"/>
              </a:rPr>
              <a:t>Smithkier</a:t>
            </a: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, Assistant General Counsel</a:t>
            </a: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Office of General Counsel</a:t>
            </a:r>
          </a:p>
          <a:p>
            <a:pPr>
              <a:spcBef>
                <a:spcPct val="0"/>
              </a:spcBef>
            </a:pPr>
            <a:r>
              <a:rPr lang="en-US" altLang="en-US" sz="2800" b="1">
                <a:latin typeface="Lato Semibold"/>
                <a:ea typeface="Lato Semibold"/>
                <a:cs typeface="Lato Semibold"/>
              </a:rPr>
              <a:t>May 1, 2026</a:t>
            </a:r>
            <a:endParaRPr lang="en-US"/>
          </a:p>
          <a:p>
            <a:pPr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  <a:p>
            <a:pPr>
              <a:spcBef>
                <a:spcPct val="0"/>
              </a:spcBef>
            </a:pPr>
            <a:endParaRPr lang="en-US" altLang="en-US" sz="2800" b="1">
              <a:latin typeface="Lato Semibold"/>
              <a:ea typeface="Lato Semibold"/>
              <a:cs typeface="Lato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810EE-C17E-4452-959A-6F6CBC86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AF5BD-533D-DCEB-19D2-85EF46F34D2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105400"/>
          </a:xfrm>
        </p:spPr>
        <p:txBody>
          <a:bodyPr/>
          <a:lstStyle/>
          <a:p>
            <a:r>
              <a:rPr lang="en-US"/>
              <a:t>Health impacts overview</a:t>
            </a:r>
          </a:p>
          <a:p>
            <a:r>
              <a:rPr lang="en-US"/>
              <a:t>PFAS general information</a:t>
            </a:r>
          </a:p>
          <a:p>
            <a:r>
              <a:rPr lang="en-US"/>
              <a:t>Environmental impacts overview</a:t>
            </a:r>
          </a:p>
          <a:p>
            <a:r>
              <a:rPr lang="en-US"/>
              <a:t>New Mexico’s PFAS Landscape</a:t>
            </a:r>
          </a:p>
          <a:p>
            <a:pPr lvl="1"/>
            <a:r>
              <a:rPr lang="en-US"/>
              <a:t>CAFB and HAFB PFAS contamination</a:t>
            </a:r>
          </a:p>
          <a:p>
            <a:pPr lvl="1"/>
            <a:r>
              <a:rPr lang="en-US"/>
              <a:t>PFAS Laws in New Mexico</a:t>
            </a:r>
          </a:p>
          <a:p>
            <a:pPr lvl="2"/>
            <a:r>
              <a:rPr lang="en-US"/>
              <a:t>PFAS Protection Act</a:t>
            </a:r>
          </a:p>
          <a:p>
            <a:pPr lvl="2"/>
            <a:r>
              <a:rPr lang="en-US"/>
              <a:t>Firefighting Foam Bill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8CA3A-704F-1E86-3EF3-073F7281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276423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36A6C-480A-C854-17C5-BCDA0F2C3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3">
            <a:extLst>
              <a:ext uri="{FF2B5EF4-FFF2-40B4-BE49-F238E27FC236}">
                <a16:creationId xmlns:a16="http://schemas.microsoft.com/office/drawing/2014/main" id="{44D62508-30F2-119A-FB83-0FC1D8B2A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/>
              <a:t>Health Effects </a:t>
            </a:r>
            <a:br>
              <a:rPr lang="en-US" altLang="en-US" sz="4000"/>
            </a:br>
            <a:r>
              <a:rPr lang="en-US" altLang="en-US" sz="4000"/>
              <a:t>and Occupational Use of AFFF</a:t>
            </a:r>
          </a:p>
        </p:txBody>
      </p:sp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BA8DDEED-C66B-143B-1B2A-78342A1E1FA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A1AB8A-F827-BD0F-68FF-03C91081F1A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52" y="1307137"/>
            <a:ext cx="7155140" cy="53524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D3EFFB-07E7-06C4-7FE8-15C6FE08C3D8}"/>
              </a:ext>
            </a:extLst>
          </p:cNvPr>
          <p:cNvSpPr txBox="1"/>
          <p:nvPr/>
        </p:nvSpPr>
        <p:spPr>
          <a:xfrm>
            <a:off x="7620811" y="5717474"/>
            <a:ext cx="1256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kern="0">
                <a:latin typeface="Times New Roman" panose="02020603050405020304" pitchFamily="18" charset="0"/>
                <a:ea typeface="Aptos" panose="020B0004020202020204" pitchFamily="34" charset="0"/>
              </a:rPr>
              <a:t>Fenton 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 (2023)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24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810EE-C17E-4452-959A-6F6CBC86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AF535C-DE54-7105-B9F4-140240480843}"/>
              </a:ext>
            </a:extLst>
          </p:cNvPr>
          <p:cNvSpPr txBox="1"/>
          <p:nvPr/>
        </p:nvSpPr>
        <p:spPr>
          <a:xfrm>
            <a:off x="3275941" y="6139976"/>
            <a:ext cx="6002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https://www.kunm.org/local-news/2019-02-08/what-do-we-know-about-the-holloman-groundwater-contamination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F9717-FD21-0945-61E1-F9DA297EC9B9}"/>
              </a:ext>
            </a:extLst>
          </p:cNvPr>
          <p:cNvSpPr txBox="1"/>
          <p:nvPr/>
        </p:nvSpPr>
        <p:spPr>
          <a:xfrm>
            <a:off x="1313245" y="5984707"/>
            <a:ext cx="779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NMED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8CA3A-704F-1E86-3EF3-073F7281D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NM PFAS Landscape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872928-4CAA-740C-6E8C-DB0A9B9751D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105" t="13612" r="31711" b="13393"/>
          <a:stretch>
            <a:fillRect/>
          </a:stretch>
        </p:blipFill>
        <p:spPr>
          <a:xfrm>
            <a:off x="130296" y="1900988"/>
            <a:ext cx="3145645" cy="3809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DDDFF1-11FF-CABE-03CC-79F81A3DA2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941" y="1900987"/>
            <a:ext cx="5739723" cy="380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6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3226C-E452-75BC-449A-7950946AA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B9C89858-4AA5-C8CB-2301-E9D4F04F555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992F120D-CF0D-2C8D-8042-ACDF0F1DF8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PFAS Family and the Environment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AD653E-BEFA-D172-AC7E-E827F30389E8}"/>
              </a:ext>
            </a:extLst>
          </p:cNvPr>
          <p:cNvGrpSpPr/>
          <p:nvPr/>
        </p:nvGrpSpPr>
        <p:grpSpPr>
          <a:xfrm>
            <a:off x="582488" y="1182024"/>
            <a:ext cx="7979023" cy="5599776"/>
            <a:chOff x="582488" y="1182024"/>
            <a:chExt cx="7979023" cy="5599776"/>
          </a:xfrm>
        </p:grpSpPr>
        <p:pic>
          <p:nvPicPr>
            <p:cNvPr id="2" name="Picture 1" descr="Diagram&#10;&#10;AI-generated content may be incorrect.">
              <a:extLst>
                <a:ext uri="{FF2B5EF4-FFF2-40B4-BE49-F238E27FC236}">
                  <a16:creationId xmlns:a16="http://schemas.microsoft.com/office/drawing/2014/main" id="{5950F02F-1C54-D1C1-B6A5-1D31489ED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488" y="1182024"/>
              <a:ext cx="7979023" cy="55997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503D8E-D4A1-1492-7670-994ACA8ADD50}"/>
                </a:ext>
              </a:extLst>
            </p:cNvPr>
            <p:cNvSpPr txBox="1"/>
            <p:nvPr/>
          </p:nvSpPr>
          <p:spPr>
            <a:xfrm>
              <a:off x="3879621" y="6197897"/>
              <a:ext cx="2667965" cy="461665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200" b="0" i="0">
                  <a:solidFill>
                    <a:srgbClr val="000000"/>
                  </a:solidFill>
                  <a:effectLst/>
                  <a:latin typeface="WordVisi_MSFontService"/>
                </a:rPr>
                <a:t>From: Interstate Technology and Regulatory Council, </a:t>
              </a:r>
              <a:r>
                <a:rPr lang="en-US" sz="1200"/>
                <a:t>(</a:t>
              </a:r>
              <a:r>
                <a:rPr lang="en-US" sz="1200" u="sng">
                  <a:hlinkClick r:id="rId4"/>
                </a:rPr>
                <a:t>www.itrcweb.org</a:t>
              </a:r>
              <a:r>
                <a:rPr lang="en-US" sz="1200" u="sng"/>
                <a:t>)</a:t>
              </a:r>
              <a:r>
                <a:rPr lang="en-US" sz="1200" b="0" i="0">
                  <a:solidFill>
                    <a:srgbClr val="000000"/>
                  </a:solidFill>
                  <a:effectLst/>
                  <a:latin typeface="WordVisi_MSFontService"/>
                </a:rPr>
                <a:t> </a:t>
              </a:r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33616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24E4-C42E-C76F-7A4B-2A75E106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804BFB17-818A-46E6-7476-80F36A986B3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D6F6CD89-4F58-B166-162E-901CB861F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76200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/>
              <a:t>Consumer Products </a:t>
            </a:r>
            <a:br>
              <a:rPr lang="en-US" altLang="en-US" sz="4000"/>
            </a:br>
            <a:r>
              <a:rPr lang="en-US" altLang="en-US" sz="4000"/>
              <a:t>as Source of PFAS in the Environment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797D18-7CA3-7833-E27B-CB078BF76FA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42390" y="1356750"/>
            <a:ext cx="4940248" cy="54250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9C6585-B4D7-1E81-FE56-5B315B3429EE}"/>
              </a:ext>
            </a:extLst>
          </p:cNvPr>
          <p:cNvSpPr txBox="1"/>
          <p:nvPr/>
        </p:nvSpPr>
        <p:spPr>
          <a:xfrm>
            <a:off x="6859038" y="6013231"/>
            <a:ext cx="1417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Dewapriya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US" sz="1800" i="1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(2023)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59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36A6C-480A-C854-17C5-BCDA0F2C3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BA8DDEED-C66B-143B-1B2A-78342A1E1FA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44D62508-30F2-119A-FB83-0FC1D8B2A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PFAS: From Source to Environment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3EFCCD-BE23-CD9F-C4AB-851A3435E8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" y="1371384"/>
            <a:ext cx="7848600" cy="481849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6C4D20-7B67-3D32-FFE7-9BA2B60BF142}"/>
              </a:ext>
            </a:extLst>
          </p:cNvPr>
          <p:cNvSpPr txBox="1"/>
          <p:nvPr/>
        </p:nvSpPr>
        <p:spPr>
          <a:xfrm>
            <a:off x="3605514" y="62902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Evich </a:t>
            </a:r>
            <a:r>
              <a:rPr lang="en-US" sz="18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al.</a:t>
            </a:r>
            <a:r>
              <a:rPr lang="en-US"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(2022)</a:t>
            </a:r>
          </a:p>
        </p:txBody>
      </p:sp>
    </p:spTree>
    <p:extLst>
      <p:ext uri="{BB962C8B-B14F-4D97-AF65-F5344CB8AC3E}">
        <p14:creationId xmlns:p14="http://schemas.microsoft.com/office/powerpoint/2010/main" val="1460385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FF0B8-35DB-0156-1986-1FA42A5D6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335457DB-378F-27B2-8FEC-2B89C1FC760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3914BBF7-FCBA-9419-BF76-E7743D4A2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2177" y="76200"/>
            <a:ext cx="7848600" cy="990600"/>
          </a:xfrm>
        </p:spPr>
        <p:txBody>
          <a:bodyPr>
            <a:noAutofit/>
          </a:bodyPr>
          <a:lstStyle/>
          <a:p>
            <a:r>
              <a:rPr lang="en-US" altLang="en-US" sz="4000">
                <a:latin typeface="Oswald Medium"/>
              </a:rPr>
              <a:t> PFAS Fate and Transport from AFFF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0409D6-8066-7519-0BC4-87933CF5B2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5360"/>
            <a:ext cx="9119511" cy="45110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19128D-0385-620B-1166-9DC274D4906D}"/>
              </a:ext>
            </a:extLst>
          </p:cNvPr>
          <p:cNvSpPr txBox="1"/>
          <p:nvPr/>
        </p:nvSpPr>
        <p:spPr>
          <a:xfrm>
            <a:off x="3273315" y="61616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McGarr </a:t>
            </a:r>
            <a:r>
              <a:rPr lang="en-US" sz="1800" i="1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(2023)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08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8570E-8AF4-C99D-8214-16003A240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D315DA5F-4C9A-B21E-B252-72EE23F0C13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2C366D65-51E1-B549-30C8-EB8E06B8A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en-US"/>
              <a:t>PFAS in Food Systems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6452AE-39B8-9EF0-5FDA-3C5CF5D0C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12" y="1276691"/>
            <a:ext cx="8537575" cy="50078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BD7F09-6C8A-E837-BC2D-E045650CA9C4}"/>
              </a:ext>
            </a:extLst>
          </p:cNvPr>
          <p:cNvSpPr txBox="1"/>
          <p:nvPr/>
        </p:nvSpPr>
        <p:spPr>
          <a:xfrm>
            <a:off x="3651813" y="635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Han et al. (2025)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54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EA173-AC6E-5760-B667-CCA45F9F8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6270C47C-BAE4-97B6-3E13-A1139F05917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28AA3E70-7EBB-6C9F-0479-033C86355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Uptake, Chain Length and PFAS in Edible Crops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1F74F-7601-7B6E-5BCA-A4919269DDC0}"/>
              </a:ext>
            </a:extLst>
          </p:cNvPr>
          <p:cNvSpPr txBox="1"/>
          <p:nvPr/>
        </p:nvSpPr>
        <p:spPr>
          <a:xfrm>
            <a:off x="3396733" y="6417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Han et al. (2025)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E2450D-54E9-2BC2-7AE4-07C9D9812157}"/>
              </a:ext>
            </a:extLst>
          </p:cNvPr>
          <p:cNvSpPr txBox="1"/>
          <p:nvPr/>
        </p:nvSpPr>
        <p:spPr>
          <a:xfrm>
            <a:off x="622135" y="4760827"/>
            <a:ext cx="1761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Maize</a:t>
            </a:r>
            <a:endParaRPr lang="en-US" sz="3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5A755-8876-F438-4706-9BB6E8A5270A}"/>
              </a:ext>
            </a:extLst>
          </p:cNvPr>
          <p:cNvSpPr txBox="1"/>
          <p:nvPr/>
        </p:nvSpPr>
        <p:spPr>
          <a:xfrm>
            <a:off x="3093813" y="4760826"/>
            <a:ext cx="11077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Rice</a:t>
            </a:r>
            <a:endParaRPr lang="en-US" sz="36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C51AB3-CB07-FE7B-5676-A9993585264B}"/>
              </a:ext>
            </a:extLst>
          </p:cNvPr>
          <p:cNvSpPr txBox="1"/>
          <p:nvPr/>
        </p:nvSpPr>
        <p:spPr>
          <a:xfrm>
            <a:off x="5054278" y="4760826"/>
            <a:ext cx="17617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Wheat</a:t>
            </a:r>
            <a:endParaRPr lang="en-US" sz="3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5B589-127C-136B-A46A-E21467206865}"/>
              </a:ext>
            </a:extLst>
          </p:cNvPr>
          <p:cNvSpPr txBox="1"/>
          <p:nvPr/>
        </p:nvSpPr>
        <p:spPr>
          <a:xfrm>
            <a:off x="7131454" y="4760825"/>
            <a:ext cx="1989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Soybean</a:t>
            </a:r>
            <a:endParaRPr lang="en-US" sz="36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AD762D-F0D9-6D57-0465-64AF964737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08091"/>
            <a:ext cx="9115889" cy="29627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2543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BC2A7-14E2-515E-4A5F-9F4BE023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DF8E83CF-B59F-E684-5F63-1662ADD7B3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539277A9-C234-F541-D015-8D3078D51A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3049" y="76200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Transformation, Fate, and Transport in WWTPs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87648-3B29-59DF-3727-1C3404C34B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95162"/>
            <a:ext cx="9144000" cy="4970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35454-BD05-83F6-3DA9-9E86EF47FD13}"/>
              </a:ext>
            </a:extLst>
          </p:cNvPr>
          <p:cNvSpPr txBox="1"/>
          <p:nvPr/>
        </p:nvSpPr>
        <p:spPr>
          <a:xfrm>
            <a:off x="3292997" y="635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Liu and Charbonnet (2025)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86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A4143-527A-28A8-C09B-C66756EB4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BB8B2523-64F4-8AE2-D27D-DFBC3822CA8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E549AE0A-A852-5158-7A27-5303B3874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en-US"/>
              <a:t>PFAS at Landfills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FDFB42-D2F6-F91F-B511-8351095AA5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066" y="1318260"/>
            <a:ext cx="8709934" cy="4924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B06616-8BE6-5EE8-D09D-D0237C4BCA9E}"/>
              </a:ext>
            </a:extLst>
          </p:cNvPr>
          <p:cNvSpPr txBox="1"/>
          <p:nvPr/>
        </p:nvSpPr>
        <p:spPr>
          <a:xfrm>
            <a:off x="3721261" y="62902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De la Cruz et al. (2025)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3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180D3-ED0E-6B62-DF68-4B4F684B8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C5E26632-7096-0969-ABD2-DA1F76DCFD0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BD712C00-C408-7B45-2431-8967D191F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Transformation, Fate, and Transport in Water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4B7D9C-9005-6CE2-35F3-CF9FD7046B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509" y="1275037"/>
            <a:ext cx="7886347" cy="51374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5D39E9-F6DB-2B3C-54CF-9CEE8BBD73AA}"/>
              </a:ext>
            </a:extLst>
          </p:cNvPr>
          <p:cNvSpPr txBox="1"/>
          <p:nvPr/>
        </p:nvSpPr>
        <p:spPr>
          <a:xfrm>
            <a:off x="3276574" y="6412468"/>
            <a:ext cx="23502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Tokranov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et al. (2025)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24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819BBA-1713-039D-6982-8F3B6C1D0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05" y="2993377"/>
            <a:ext cx="4093710" cy="871246"/>
          </a:xfrm>
        </p:spPr>
        <p:txBody>
          <a:bodyPr>
            <a:normAutofit fontScale="90000"/>
          </a:bodyPr>
          <a:lstStyle/>
          <a:p>
            <a:r>
              <a:rPr lang="en-US" altLang="en-US">
                <a:solidFill>
                  <a:srgbClr val="026773"/>
                </a:solidFill>
                <a:latin typeface="Oswald Medium"/>
              </a:rPr>
              <a:t>PFAS Contamination in New Mexico at Cannon Air Force Base </a:t>
            </a:r>
            <a:endParaRPr lang="en-US">
              <a:solidFill>
                <a:srgbClr val="02677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DC075-3EA2-AB61-3510-AC6BC4330A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85460A-58D3-13DE-B540-33345CF0FE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282" y="124510"/>
            <a:ext cx="3777916" cy="6657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683C49-133F-A094-8FEC-CD757A9969DC}"/>
              </a:ext>
            </a:extLst>
          </p:cNvPr>
          <p:cNvSpPr txBox="1"/>
          <p:nvPr/>
        </p:nvSpPr>
        <p:spPr>
          <a:xfrm>
            <a:off x="2729798" y="6412468"/>
            <a:ext cx="1842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kern="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 al.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(2025)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2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524E4-C42E-C76F-7A4B-2A75E1064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804BFB17-818A-46E6-7476-80F36A986B3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b="0" smtClean="0">
                <a:latin typeface="Oswald Light" panose="020F0502020204030204" pitchFamily="2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 b="0">
              <a:latin typeface="Oswald Light" panose="020F0502020204030204" pitchFamily="2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D6F6CD89-4F58-B166-162E-901CB861F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8700" y="76200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Groundwater Contamination at CAFB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9C6585-B4D7-1E81-FE56-5B315B3429EE}"/>
              </a:ext>
            </a:extLst>
          </p:cNvPr>
          <p:cNvSpPr txBox="1"/>
          <p:nvPr/>
        </p:nvSpPr>
        <p:spPr>
          <a:xfrm>
            <a:off x="3776545" y="6273968"/>
            <a:ext cx="1842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kern="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Gray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 al.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(2025)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34A5F-3000-CF71-60F2-F9B2A80A18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5769"/>
            <a:ext cx="9036887" cy="42307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9062C8-69DB-C745-73CD-5A9448FFEA3B}"/>
              </a:ext>
            </a:extLst>
          </p:cNvPr>
          <p:cNvSpPr txBox="1"/>
          <p:nvPr/>
        </p:nvSpPr>
        <p:spPr>
          <a:xfrm>
            <a:off x="64435" y="6135469"/>
            <a:ext cx="47344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200">
                <a:solidFill>
                  <a:schemeClr val="tx1"/>
                </a:solidFill>
                <a:effectLst/>
                <a:latin typeface="Oswald Light" panose="020F0502020204030204" pitchFamily="2" charset="0"/>
              </a:rPr>
              <a:t>FTA: F</a:t>
            </a:r>
            <a:r>
              <a:rPr lang="en-US">
                <a:latin typeface="Oswald Light" panose="020F0502020204030204" pitchFamily="2" charset="0"/>
              </a:rPr>
              <a:t>ire Training Areas</a:t>
            </a:r>
            <a:r>
              <a:rPr lang="en-US" sz="1800" kern="1200">
                <a:solidFill>
                  <a:schemeClr val="tx1"/>
                </a:solidFill>
                <a:effectLst/>
                <a:latin typeface="Oswald Light" panose="020F0502020204030204" pitchFamily="2" charset="0"/>
              </a:rPr>
              <a:t> </a:t>
            </a:r>
          </a:p>
          <a:p>
            <a:r>
              <a:rPr lang="en-US" sz="1800" kern="1200">
                <a:solidFill>
                  <a:schemeClr val="tx1"/>
                </a:solidFill>
                <a:effectLst/>
                <a:latin typeface="Oswald Light" panose="020F0502020204030204" pitchFamily="2" charset="0"/>
              </a:rPr>
              <a:t>NPL: </a:t>
            </a:r>
            <a:r>
              <a:rPr lang="en-US">
                <a:latin typeface="Oswald Light" panose="020F0502020204030204" pitchFamily="2" charset="0"/>
              </a:rPr>
              <a:t>North Playa Lake</a:t>
            </a:r>
            <a:r>
              <a:rPr lang="en-US" sz="1800" kern="1200">
                <a:solidFill>
                  <a:schemeClr val="tx1"/>
                </a:solidFill>
                <a:effectLst/>
                <a:latin typeface="Oswald Light" panose="020F0502020204030204" pitchFamily="2" charset="0"/>
              </a:rPr>
              <a:t> </a:t>
            </a:r>
            <a:endParaRPr lang="en-US">
              <a:latin typeface="Oswald Light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5822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8570E-8AF4-C99D-8214-16003A240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D315DA5F-4C9A-B21E-B252-72EE23F0C13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2C366D65-51E1-B549-30C8-EB8E06B8A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en-US"/>
              <a:t>Holloman AFB and PFAS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BD7F09-6C8A-E837-BC2D-E045650CA9C4}"/>
              </a:ext>
            </a:extLst>
          </p:cNvPr>
          <p:cNvSpPr txBox="1"/>
          <p:nvPr/>
        </p:nvSpPr>
        <p:spPr>
          <a:xfrm>
            <a:off x="3651813" y="635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et al. (2024)</a:t>
            </a:r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206875-3B6A-A311-ABCE-201305A101AB}"/>
              </a:ext>
            </a:extLst>
          </p:cNvPr>
          <p:cNvGrpSpPr/>
          <p:nvPr/>
        </p:nvGrpSpPr>
        <p:grpSpPr>
          <a:xfrm>
            <a:off x="1268876" y="1125616"/>
            <a:ext cx="6606246" cy="5668754"/>
            <a:chOff x="1268876" y="1125616"/>
            <a:chExt cx="6606246" cy="56687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80B617F-4B1F-5AC8-7875-D18F29E65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8876" y="1125616"/>
              <a:ext cx="6606246" cy="565618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B185340-315A-F724-F30A-AC14703D3A51}"/>
                </a:ext>
              </a:extLst>
            </p:cNvPr>
            <p:cNvSpPr/>
            <p:nvPr/>
          </p:nvSpPr>
          <p:spPr>
            <a:xfrm>
              <a:off x="4860757" y="6364690"/>
              <a:ext cx="216568" cy="1846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DCC2B4-CC66-9042-1567-3941BE619962}"/>
                </a:ext>
              </a:extLst>
            </p:cNvPr>
            <p:cNvSpPr/>
            <p:nvPr/>
          </p:nvSpPr>
          <p:spPr>
            <a:xfrm>
              <a:off x="6144348" y="6272834"/>
              <a:ext cx="1730774" cy="52153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HAFB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98B16DD-250D-1DFA-24DE-CBE1B47A47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9435" y="6314821"/>
              <a:ext cx="982802" cy="145763"/>
            </a:xfrm>
            <a:prstGeom prst="straightConnector1">
              <a:avLst/>
            </a:prstGeom>
            <a:ln w="5715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8C03A78-3A85-2971-C023-745EAFF96A5B}"/>
              </a:ext>
            </a:extLst>
          </p:cNvPr>
          <p:cNvSpPr txBox="1"/>
          <p:nvPr/>
        </p:nvSpPr>
        <p:spPr>
          <a:xfrm>
            <a:off x="-2" y="6210436"/>
            <a:ext cx="1360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</a:t>
            </a:r>
            <a:r>
              <a:rPr lang="en-US" sz="1800" i="1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(2024)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48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5B6F7-5200-6B78-9A68-0A921B470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D493922E-F07C-0292-10EE-EB535239CC1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6707CF09-1C0F-7DC7-4943-50A02CA2B6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en-US"/>
              <a:t>Holloman AFB and PFAS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83D141-0B0A-753D-F72E-F0C5BA64F57B}"/>
              </a:ext>
            </a:extLst>
          </p:cNvPr>
          <p:cNvSpPr txBox="1"/>
          <p:nvPr/>
        </p:nvSpPr>
        <p:spPr>
          <a:xfrm>
            <a:off x="3651813" y="635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et al. (2024)</a:t>
            </a:r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874C5D-ACDE-7A78-A494-16C99E02D9BC}"/>
              </a:ext>
            </a:extLst>
          </p:cNvPr>
          <p:cNvGrpSpPr/>
          <p:nvPr/>
        </p:nvGrpSpPr>
        <p:grpSpPr>
          <a:xfrm>
            <a:off x="1268876" y="1125616"/>
            <a:ext cx="6606246" cy="5668754"/>
            <a:chOff x="1268876" y="1125616"/>
            <a:chExt cx="6606246" cy="56687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EFBA69F-4D6F-5F64-7277-0F7858A21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8876" y="1125616"/>
              <a:ext cx="6606246" cy="565618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D6D3B3E-7E4E-C4A6-9081-B94642F14659}"/>
                </a:ext>
              </a:extLst>
            </p:cNvPr>
            <p:cNvSpPr/>
            <p:nvPr/>
          </p:nvSpPr>
          <p:spPr>
            <a:xfrm>
              <a:off x="4860757" y="6364690"/>
              <a:ext cx="216568" cy="1846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BA66FBE-F099-8F2A-E6B7-7EDD0ADF7C2C}"/>
                </a:ext>
              </a:extLst>
            </p:cNvPr>
            <p:cNvSpPr/>
            <p:nvPr/>
          </p:nvSpPr>
          <p:spPr>
            <a:xfrm>
              <a:off x="6144348" y="6272834"/>
              <a:ext cx="1730774" cy="52153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HAFB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9A65D26-B7EC-41E5-98C6-0939C2E83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9435" y="6314821"/>
              <a:ext cx="982802" cy="145763"/>
            </a:xfrm>
            <a:prstGeom prst="straightConnector1">
              <a:avLst/>
            </a:prstGeom>
            <a:ln w="5715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5C4496-674F-DF87-7F17-A6945E159017}"/>
              </a:ext>
            </a:extLst>
          </p:cNvPr>
          <p:cNvGrpSpPr/>
          <p:nvPr/>
        </p:nvGrpSpPr>
        <p:grpSpPr>
          <a:xfrm>
            <a:off x="4671011" y="2139274"/>
            <a:ext cx="4472989" cy="3354741"/>
            <a:chOff x="4671011" y="2139274"/>
            <a:chExt cx="4472989" cy="335474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AB2A580-54AB-AEC7-E5D0-14324E757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1011" y="2139274"/>
              <a:ext cx="4472989" cy="335474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5D81FB4-6415-A2E4-4501-1C02A44D6981}"/>
                </a:ext>
              </a:extLst>
            </p:cNvPr>
            <p:cNvSpPr/>
            <p:nvPr/>
          </p:nvSpPr>
          <p:spPr>
            <a:xfrm>
              <a:off x="8150747" y="2139274"/>
              <a:ext cx="976273" cy="34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NMED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34BE0F4-86E6-9E8E-F638-343CA77E0491}"/>
              </a:ext>
            </a:extLst>
          </p:cNvPr>
          <p:cNvGrpSpPr/>
          <p:nvPr/>
        </p:nvGrpSpPr>
        <p:grpSpPr>
          <a:xfrm>
            <a:off x="-2" y="2139274"/>
            <a:ext cx="5143501" cy="3354741"/>
            <a:chOff x="-2" y="2139274"/>
            <a:chExt cx="5143501" cy="335474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7C1AC5F-80D2-EFB1-B95B-47A2EE3E0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" y="2139274"/>
              <a:ext cx="5143500" cy="3354741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9209276-3366-E2A1-FB77-6BA6B024EDD6}"/>
                </a:ext>
              </a:extLst>
            </p:cNvPr>
            <p:cNvSpPr/>
            <p:nvPr/>
          </p:nvSpPr>
          <p:spPr>
            <a:xfrm>
              <a:off x="-2" y="2139274"/>
              <a:ext cx="976273" cy="34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DBS&amp;A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0AE2BA-2B52-4393-E771-924F291A62AD}"/>
              </a:ext>
            </a:extLst>
          </p:cNvPr>
          <p:cNvSpPr txBox="1"/>
          <p:nvPr/>
        </p:nvSpPr>
        <p:spPr>
          <a:xfrm>
            <a:off x="-2" y="6210436"/>
            <a:ext cx="1360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</a:t>
            </a:r>
            <a:r>
              <a:rPr lang="en-US" sz="1800" i="1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(2024)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F1E8F-869C-B461-C95B-0B5EBB7D7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53D8F0A1-1317-2F80-30D0-432A7BD9AA8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ADBADA7F-51C2-9EDC-6D5F-47B927246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/>
          <a:lstStyle/>
          <a:p>
            <a:pPr eaLnBrk="1" hangingPunct="1"/>
            <a:r>
              <a:rPr lang="en-US" altLang="en-US"/>
              <a:t>Holloman AFB and PFAS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8A8E96-7308-5274-E96D-104CCB43F9FB}"/>
              </a:ext>
            </a:extLst>
          </p:cNvPr>
          <p:cNvSpPr txBox="1"/>
          <p:nvPr/>
        </p:nvSpPr>
        <p:spPr>
          <a:xfrm>
            <a:off x="3651813" y="63526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et al. (2024)</a:t>
            </a:r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8FB0A02-65AA-308C-AF0C-9D1E29505974}"/>
              </a:ext>
            </a:extLst>
          </p:cNvPr>
          <p:cNvGrpSpPr/>
          <p:nvPr/>
        </p:nvGrpSpPr>
        <p:grpSpPr>
          <a:xfrm>
            <a:off x="1268876" y="1125616"/>
            <a:ext cx="6606246" cy="5668754"/>
            <a:chOff x="1268876" y="1125616"/>
            <a:chExt cx="6606246" cy="566875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A5E2637-934D-E361-3838-6EACE4365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8876" y="1125616"/>
              <a:ext cx="6606246" cy="565618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98BD4C-4652-669A-987C-E57CADD07798}"/>
                </a:ext>
              </a:extLst>
            </p:cNvPr>
            <p:cNvSpPr/>
            <p:nvPr/>
          </p:nvSpPr>
          <p:spPr>
            <a:xfrm>
              <a:off x="4860757" y="6364690"/>
              <a:ext cx="216568" cy="18466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7503AF-0E29-F9C1-403F-14058709454D}"/>
                </a:ext>
              </a:extLst>
            </p:cNvPr>
            <p:cNvSpPr/>
            <p:nvPr/>
          </p:nvSpPr>
          <p:spPr>
            <a:xfrm>
              <a:off x="6144348" y="6272834"/>
              <a:ext cx="1730774" cy="52153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HAFB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7C18439-7CBA-E258-5961-E8FA28A9BC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9435" y="6314821"/>
              <a:ext cx="982802" cy="145763"/>
            </a:xfrm>
            <a:prstGeom prst="straightConnector1">
              <a:avLst/>
            </a:prstGeom>
            <a:ln w="57150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4BD62A2-D5A9-6BD8-B87B-EFBE21BC314B}"/>
              </a:ext>
            </a:extLst>
          </p:cNvPr>
          <p:cNvGrpSpPr/>
          <p:nvPr/>
        </p:nvGrpSpPr>
        <p:grpSpPr>
          <a:xfrm>
            <a:off x="4671011" y="2139274"/>
            <a:ext cx="4472989" cy="3354741"/>
            <a:chOff x="4671011" y="2139274"/>
            <a:chExt cx="4472989" cy="335474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64DB6EE-D89A-AFFC-3972-B0D5367D9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1011" y="2139274"/>
              <a:ext cx="4472989" cy="3354741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052CEAD-BDB7-04C7-31AB-973164B8F08E}"/>
                </a:ext>
              </a:extLst>
            </p:cNvPr>
            <p:cNvSpPr/>
            <p:nvPr/>
          </p:nvSpPr>
          <p:spPr>
            <a:xfrm>
              <a:off x="8150747" y="2139274"/>
              <a:ext cx="976273" cy="34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NMED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9BB38A8-2DD8-711E-9007-B034A254F0CF}"/>
              </a:ext>
            </a:extLst>
          </p:cNvPr>
          <p:cNvGrpSpPr/>
          <p:nvPr/>
        </p:nvGrpSpPr>
        <p:grpSpPr>
          <a:xfrm>
            <a:off x="-2" y="2139274"/>
            <a:ext cx="5143501" cy="3354741"/>
            <a:chOff x="-2" y="2139274"/>
            <a:chExt cx="5143501" cy="335474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DD69174-1CF3-17ED-0C90-18CB24721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" y="2139274"/>
              <a:ext cx="5143500" cy="3354741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FD27F30-9BFA-6719-C198-06F8A419E806}"/>
                </a:ext>
              </a:extLst>
            </p:cNvPr>
            <p:cNvSpPr/>
            <p:nvPr/>
          </p:nvSpPr>
          <p:spPr>
            <a:xfrm>
              <a:off x="-2" y="2139274"/>
              <a:ext cx="976273" cy="34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DBS&amp;A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3B4CD49-23BB-8538-BB89-6E5A8665E21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703" y="1141472"/>
            <a:ext cx="7624593" cy="509365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E16C5BA-DE83-29EB-B6E9-929F90C66B13}"/>
              </a:ext>
            </a:extLst>
          </p:cNvPr>
          <p:cNvSpPr txBox="1"/>
          <p:nvPr/>
        </p:nvSpPr>
        <p:spPr>
          <a:xfrm>
            <a:off x="-2" y="6210436"/>
            <a:ext cx="13603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Witt </a:t>
            </a:r>
            <a:r>
              <a:rPr lang="en-US" sz="1800" i="1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et al.</a:t>
            </a:r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(2024)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8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EA173-AC6E-5760-B667-CCA45F9F8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6270C47C-BAE4-97B6-3E13-A1139F05917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28AA3E70-7EBB-6C9F-0479-033C86355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Types and Concentrations </a:t>
            </a:r>
            <a:br>
              <a:rPr lang="en-US" altLang="en-US" sz="3600"/>
            </a:br>
            <a:r>
              <a:rPr lang="en-US" altLang="en-US" sz="3600"/>
              <a:t>in Water Samples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21F74F-7601-7B6E-5BCA-A4919269DDC0}"/>
              </a:ext>
            </a:extLst>
          </p:cNvPr>
          <p:cNvSpPr txBox="1"/>
          <p:nvPr/>
        </p:nvSpPr>
        <p:spPr>
          <a:xfrm>
            <a:off x="3396733" y="64170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Catron et al. (2025)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92954B-495F-7F89-384C-C559605184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834" y="1236851"/>
            <a:ext cx="8062331" cy="518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9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BC2A7-14E2-515E-4A5F-9F4BE023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150AF-F4D9-2EE2-D2D9-09E1EFA279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68236" y="1447800"/>
            <a:ext cx="2897811" cy="5105400"/>
          </a:xfrm>
        </p:spPr>
        <p:txBody>
          <a:bodyPr/>
          <a:lstStyle/>
          <a:p>
            <a:r>
              <a:rPr lang="en-US"/>
              <a:t>Amongst the highest levels of PFAS found in wildlife on the planet</a:t>
            </a: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539277A9-C234-F541-D015-8D3078D51A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3600"/>
              <a:t>PFAS Types and Concentrations in Biological Samples</a:t>
            </a:r>
          </a:p>
        </p:txBody>
      </p:sp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DF8E83CF-B59F-E684-5F63-1662ADD7B3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A03CB4-2F93-80A3-5BF0-15E48620B2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01" y="1287031"/>
            <a:ext cx="5231269" cy="5494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E3894A-BE29-1D8B-CFFF-6FD798B40072}"/>
              </a:ext>
            </a:extLst>
          </p:cNvPr>
          <p:cNvSpPr txBox="1"/>
          <p:nvPr/>
        </p:nvSpPr>
        <p:spPr>
          <a:xfrm>
            <a:off x="6979682" y="6013231"/>
            <a:ext cx="1202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Catron et al. (2025)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34BA-4ABA-A066-EF7D-A73290140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82D1BCE2-1776-21F7-0965-BEBFE615C8C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54522A77-8632-7768-CB0A-87235874C8BB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457200" y="1431925"/>
            <a:ext cx="8153400" cy="5105400"/>
          </a:xfrm>
        </p:spPr>
        <p:txBody>
          <a:bodyPr/>
          <a:lstStyle/>
          <a:p>
            <a:pPr marL="318770" indent="-318770"/>
            <a:r>
              <a:rPr lang="en-US" altLang="en-US" sz="2600">
                <a:latin typeface="Lato Semibold"/>
                <a:ea typeface="Lato Semibold"/>
                <a:cs typeface="Lato Semibold"/>
              </a:rPr>
              <a:t>PFAS are persistent, many are bioaccumulative and toxic</a:t>
            </a:r>
          </a:p>
          <a:p>
            <a:pPr marL="318770" indent="-318770"/>
            <a:r>
              <a:rPr lang="en-US" altLang="en-US" sz="2600">
                <a:latin typeface="Lato Semibold"/>
                <a:ea typeface="Lato Semibold"/>
                <a:cs typeface="Lato Semibold"/>
              </a:rPr>
              <a:t>Once released into the environment, PFAS contamination becomes diffuse, widespread, and difficult to remediate.</a:t>
            </a:r>
          </a:p>
          <a:p>
            <a:pPr marL="318770" indent="-318770" eaLnBrk="1" hangingPunct="1"/>
            <a:r>
              <a:rPr lang="en-US" sz="2600">
                <a:latin typeface="Lato Semibold"/>
                <a:ea typeface="Lato Semibold"/>
                <a:cs typeface="Lato Semibold"/>
              </a:rPr>
              <a:t>AFFF use sites are hotspots of PFAS contamination and consumer products are sources of widespread and diffuse PFAS contamination.</a:t>
            </a:r>
          </a:p>
          <a:p>
            <a:pPr marL="318770" indent="-318770"/>
            <a:r>
              <a:rPr lang="en-US" altLang="en-US" sz="2600">
                <a:latin typeface="Lato Semibold"/>
                <a:ea typeface="Lato Semibold"/>
                <a:cs typeface="Lato Semibold"/>
              </a:rPr>
              <a:t>Coupled with the PFAS in Consumer Products regulation and NM action regulating PFAS in Firefighting Foam will reduce environmental and human exposure to PFAS.</a:t>
            </a:r>
          </a:p>
          <a:p>
            <a:pPr marL="318770" indent="-318770"/>
            <a:endParaRPr lang="en-US" altLang="en-US" sz="2600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667E718B-7340-94CC-2B96-0A68C79B7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PFAS in the Environment Summary</a:t>
            </a:r>
          </a:p>
        </p:txBody>
      </p:sp>
    </p:spTree>
    <p:extLst>
      <p:ext uri="{BB962C8B-B14F-4D97-AF65-F5344CB8AC3E}">
        <p14:creationId xmlns:p14="http://schemas.microsoft.com/office/powerpoint/2010/main" val="721958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E52AEF-7754-64A0-B870-5FBFA8B0D8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Recent developments in New Mexico’s PFAS regulatory landscape:</a:t>
            </a:r>
          </a:p>
          <a:p>
            <a:pPr lvl="1"/>
            <a:r>
              <a:rPr lang="en-US"/>
              <a:t>Governor Michelle Lujan signed the PFAS Protection Act (HB212) into law on April 8, 2025</a:t>
            </a:r>
          </a:p>
          <a:p>
            <a:pPr lvl="1"/>
            <a:r>
              <a:rPr lang="en-US"/>
              <a:t>Also signed HB140 which designated Aqueous Film Forming Foam (AFFF) containing intentionally added PFAS as a hazardous waste under the NMHWA.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F3BEA8-99D1-0394-DC17-802189DB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PFAS Laws in New Mexico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F43AF-2174-756C-4DE9-F0EFAC9B11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82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96D773-E017-6A6A-236A-7E8FF302E2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PFAS Protection Act and HB140 directed the Environmental Improvement Board to adopt rules to implement the Acts.</a:t>
            </a:r>
          </a:p>
          <a:p>
            <a:r>
              <a:rPr lang="en-US"/>
              <a:t>NMED presented a rule related to consumer products February 23 through 26 and the EIB voted to adopt the rule on March  23.</a:t>
            </a:r>
          </a:p>
          <a:p>
            <a:r>
              <a:rPr lang="en-US"/>
              <a:t>NMED presented rules related to AFFF as a hazardous waste on April 13, and the EIB voted to adopt the rule the same day.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EB439F-465F-1788-1594-02BF824A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NMED Rulemaking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AD9ECC-FC5F-4A77-C6C4-3D39E6F8C0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67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077875-596F-28F9-5ACD-4B01EAEABF5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Regulates consumer products containing intentionally added PFAS.</a:t>
            </a:r>
          </a:p>
          <a:p>
            <a:r>
              <a:rPr lang="en-US"/>
              <a:t>First prohibitions go into effect January 1, 2027.</a:t>
            </a:r>
          </a:p>
          <a:p>
            <a:r>
              <a:rPr lang="en-US"/>
              <a:t>Labeling requirement for products manufactured on or after January 1, 2027.</a:t>
            </a:r>
          </a:p>
          <a:p>
            <a:r>
              <a:rPr lang="en-US"/>
              <a:t>Also regulates AFFF as a product </a:t>
            </a:r>
          </a:p>
          <a:p>
            <a:pPr lvl="1"/>
            <a:r>
              <a:rPr lang="en-US"/>
              <a:t>Inventory of AFFF</a:t>
            </a:r>
          </a:p>
          <a:p>
            <a:pPr lvl="1"/>
            <a:r>
              <a:rPr lang="en-US"/>
              <a:t>Use in emergency situations only</a:t>
            </a:r>
          </a:p>
          <a:p>
            <a:pPr lvl="1"/>
            <a:r>
              <a:rPr lang="en-US"/>
              <a:t>Must be cleaned up pursuant to NMHWA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96FD79-9724-25AD-7813-B453F0F53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PFAS Protection Act Rule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AB690-BDFC-133E-E312-C90B642960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6383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56590437-928F-6D32-810B-F9125ADF74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92E8C0EC-4E42-FAAC-D160-250AFFC76B9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612775" y="1447800"/>
            <a:ext cx="8153400" cy="5105400"/>
          </a:xfrm>
        </p:spPr>
        <p:txBody>
          <a:bodyPr/>
          <a:lstStyle/>
          <a:p>
            <a:pPr marL="318770" indent="-318770" eaLnBrk="1" hangingPunct="1"/>
            <a:r>
              <a:rPr lang="en-US" altLang="en-US">
                <a:ea typeface="Lato Semibold" panose="020F0702020204030203" pitchFamily="34" charset="0"/>
              </a:rPr>
              <a:t>January 1, 2027:</a:t>
            </a:r>
          </a:p>
          <a:p>
            <a:pPr marL="639445" lvl="1" indent="-318770"/>
            <a:r>
              <a:rPr lang="en-US"/>
              <a:t>1) cookware; (2) food packaging; (3) dental floss; (4) juvenile products; and (5) firefighting foam</a:t>
            </a:r>
          </a:p>
          <a:p>
            <a:pPr marL="318770" indent="-318770"/>
            <a:r>
              <a:rPr lang="en-US" altLang="en-US">
                <a:ea typeface="Lato Semibold" panose="020F0702020204030203" pitchFamily="34" charset="0"/>
              </a:rPr>
              <a:t>January 1, 2028:</a:t>
            </a:r>
          </a:p>
          <a:p>
            <a:pPr marL="639445" lvl="1" indent="-318770"/>
            <a:r>
              <a:rPr lang="en-US"/>
              <a:t>(1) carpets or rugs; (2) cleaning products; (3) cosmetics; (4) fabric treatments; (5) feminine hygiene products; (6) textiles; (7) textile furnishings; (8) ski wax; and (9) upholstered furniture</a:t>
            </a:r>
          </a:p>
          <a:p>
            <a:pPr marL="318770" indent="-318770"/>
            <a:r>
              <a:rPr lang="en-US" altLang="en-US">
                <a:ea typeface="Lato Semibold" panose="020F0702020204030203" pitchFamily="34" charset="0"/>
              </a:rPr>
              <a:t>January 1, 2032:</a:t>
            </a:r>
          </a:p>
          <a:p>
            <a:pPr marL="639445" lvl="1" indent="-318770"/>
            <a:r>
              <a:rPr lang="en-US" altLang="en-US">
                <a:ea typeface="Lato Semibold" panose="020F0702020204030203" pitchFamily="34" charset="0"/>
              </a:rPr>
              <a:t>All non-exempted products</a:t>
            </a:r>
          </a:p>
          <a:p>
            <a:pPr marL="318770" indent="-318770"/>
            <a:endParaRPr lang="en-US" altLang="en-US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042DC8CD-CDE8-202B-ADAD-AD7BDCD1C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Product Prohibitions and Timeline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052CE-ACF0-8CA9-EC5E-48BB55BCA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>
            <a:extLst>
              <a:ext uri="{FF2B5EF4-FFF2-40B4-BE49-F238E27FC236}">
                <a16:creationId xmlns:a16="http://schemas.microsoft.com/office/drawing/2014/main" id="{AB9BC15D-387C-F850-1CFF-163A34935E6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0C38C9-1192-4EFB-861D-92271296D56F}" type="slidenum">
              <a:rPr lang="en-US" altLang="en-US" smtClean="0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CF817BF9-B7FC-71A1-7E2F-5A6C0C7F0F02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612775" y="1447800"/>
            <a:ext cx="8153400" cy="5105400"/>
          </a:xfrm>
        </p:spPr>
        <p:txBody>
          <a:bodyPr/>
          <a:lstStyle/>
          <a:p>
            <a:pPr marL="318770" indent="-318770" eaLnBrk="1" hangingPunct="1"/>
            <a:r>
              <a:rPr lang="en-US" altLang="en-US">
                <a:ea typeface="Lato Semibold" panose="020F0702020204030203" pitchFamily="34" charset="0"/>
              </a:rPr>
              <a:t>Manufacturers of products containing intentionally added PFAS will be required to label products manufactured on or after January 1, 2027, with this label: </a:t>
            </a:r>
          </a:p>
          <a:p>
            <a:pPr marL="318770" indent="-318770" eaLnBrk="1" hangingPunct="1"/>
            <a:r>
              <a:rPr lang="en-US" altLang="en-US">
                <a:ea typeface="Lato Semibold" panose="020F0702020204030203" pitchFamily="34" charset="0"/>
              </a:rPr>
              <a:t>Labeling required except for a few </a:t>
            </a:r>
          </a:p>
          <a:p>
            <a:pPr marL="0" indent="0">
              <a:buNone/>
            </a:pPr>
            <a:r>
              <a:rPr lang="en-US" altLang="en-US">
                <a:latin typeface="Lato Semibold"/>
                <a:ea typeface="Lato Semibold"/>
                <a:cs typeface="Lato Semibold"/>
              </a:rPr>
              <a:t>   narrow exceptions.</a:t>
            </a:r>
          </a:p>
          <a:p>
            <a:pPr marL="318770" indent="-318770"/>
            <a:r>
              <a:rPr lang="en-US" altLang="en-US">
                <a:ea typeface="Lato Semibold" panose="020F0702020204030203" pitchFamily="34" charset="0"/>
              </a:rPr>
              <a:t>Complex products such as </a:t>
            </a:r>
          </a:p>
          <a:p>
            <a:pPr marL="342900" indent="0">
              <a:buNone/>
            </a:pPr>
            <a:r>
              <a:rPr lang="en-US" altLang="en-US">
                <a:ea typeface="Lato Semibold" panose="020F0702020204030203" pitchFamily="34" charset="0"/>
              </a:rPr>
              <a:t>automobiles and major appliances will have   the label in the product specification sheet.</a:t>
            </a:r>
          </a:p>
          <a:p>
            <a:pPr marL="318770" indent="-318770" eaLnBrk="1" hangingPunct="1"/>
            <a:endParaRPr lang="en-US" altLang="en-US">
              <a:ea typeface="Lato Semibold" panose="020F0702020204030203" pitchFamily="34" charset="0"/>
            </a:endParaRPr>
          </a:p>
          <a:p>
            <a:pPr marL="318770" indent="-318770"/>
            <a:endParaRPr lang="en-US" altLang="en-US">
              <a:ea typeface="Lato Semibold" panose="020F0702020204030203" pitchFamily="34" charset="0"/>
            </a:endParaRPr>
          </a:p>
        </p:txBody>
      </p:sp>
      <p:sp>
        <p:nvSpPr>
          <p:cNvPr id="11268" name="Title 3">
            <a:extLst>
              <a:ext uri="{FF2B5EF4-FFF2-40B4-BE49-F238E27FC236}">
                <a16:creationId xmlns:a16="http://schemas.microsoft.com/office/drawing/2014/main" id="{E2D89A5F-5A3D-7AF9-AE6A-27AD3D597D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/>
              <a:t>Labeling Requirement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A25405-00E9-96B7-2C63-ABA6BCF5E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105" t="13612" r="31711" b="13393"/>
          <a:stretch>
            <a:fillRect/>
          </a:stretch>
        </p:blipFill>
        <p:spPr>
          <a:xfrm>
            <a:off x="7184136" y="2916973"/>
            <a:ext cx="1426464" cy="172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619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FAFDAE-E434-A94F-9451-47F1A4555E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PFAS Protection Act Rule and amendment of the NMHWA regulate AFFF as a product prior to use and as a waste.</a:t>
            </a:r>
          </a:p>
          <a:p>
            <a:r>
              <a:rPr lang="en-US"/>
              <a:t>The PFAS Protection Act Rule (20.13.3 NMAC) regulates AFFF as a product and requires an inventory and use in emergency purposes only.</a:t>
            </a:r>
          </a:p>
          <a:p>
            <a:r>
              <a:rPr lang="en-US"/>
              <a:t>Once AFFF is discharged or discarded, then it is regulated by the NMHWA and is treated like any other hazardous waste.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724998-57CE-5A2E-7053-872BC233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AFFF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4D4D4-EFD2-3D15-58F5-52C5DA9A76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288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BCC384-1155-A1C1-B102-63CEAD6723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The PFAS Protection Act and the HB140 amendment to NMHWA work together to regulate two of the major sources of PFAS contamination in New Mexico.</a:t>
            </a:r>
          </a:p>
          <a:p>
            <a:r>
              <a:rPr lang="en-US"/>
              <a:t>New Mexico is the first state to designate AFFF containing intentionally added PFAS as a hazardous waste.</a:t>
            </a:r>
          </a:p>
          <a:p>
            <a:r>
              <a:rPr lang="en-US"/>
              <a:t>New Mexico’s labeling requirement is the first to include a graphical symbol.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8E8CA2-6CB5-EAB8-AB6D-A48C971B9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83B3D-E78A-2725-A1CD-F648E8CE15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09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NMED Design Colors">
      <a:dk1>
        <a:sysClr val="windowText" lastClr="000000"/>
      </a:dk1>
      <a:lt1>
        <a:sysClr val="window" lastClr="FFFFFF"/>
      </a:lt1>
      <a:dk2>
        <a:srgbClr val="0D2345"/>
      </a:dk2>
      <a:lt2>
        <a:srgbClr val="F4F1E2"/>
      </a:lt2>
      <a:accent1>
        <a:srgbClr val="026773"/>
      </a:accent1>
      <a:accent2>
        <a:srgbClr val="718C55"/>
      </a:accent2>
      <a:accent3>
        <a:srgbClr val="FFA168"/>
      </a:accent3>
      <a:accent4>
        <a:srgbClr val="F4F1E2"/>
      </a:accent4>
      <a:accent5>
        <a:srgbClr val="0D2345"/>
      </a:accent5>
      <a:accent6>
        <a:srgbClr val="F1E1C0"/>
      </a:accent6>
      <a:hlink>
        <a:srgbClr val="FFA168"/>
      </a:hlink>
      <a:folHlink>
        <a:srgbClr val="FFA168"/>
      </a:folHlink>
    </a:clrScheme>
    <a:fontScheme name="NMED Brand Fonts">
      <a:majorFont>
        <a:latin typeface="Oswald Medium"/>
        <a:ea typeface=""/>
        <a:cs typeface=""/>
      </a:majorFont>
      <a:minorFont>
        <a:latin typeface="Lato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7-19 - NMED Presentation Template (Draft)" id="{2FAA7889-A14C-4C87-9B85-BD629760180A}" vid="{7D590EC1-CAEB-4676-9B3E-B7A867842B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10E6CA20CF714CB023B983C286B8B0" ma:contentTypeVersion="23" ma:contentTypeDescription="Create a new document." ma:contentTypeScope="" ma:versionID="82dfd3c438955b7806b7eb71b409f850">
  <xsd:schema xmlns:xsd="http://www.w3.org/2001/XMLSchema" xmlns:xs="http://www.w3.org/2001/XMLSchema" xmlns:p="http://schemas.microsoft.com/office/2006/metadata/properties" xmlns:ns2="b0022526-c7bd-4c04-832a-912f9346c5a8" xmlns:ns3="33eac2af-51d0-4213-af75-cf249f62bfac" targetNamespace="http://schemas.microsoft.com/office/2006/metadata/properties" ma:root="true" ma:fieldsID="18cf7c9585551f5103e4c0b4ab32554d" ns2:_="" ns3:_="">
    <xsd:import namespace="b0022526-c7bd-4c04-832a-912f9346c5a8"/>
    <xsd:import namespace="33eac2af-51d0-4213-af75-cf249f62b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Division" minOccurs="0"/>
                <xsd:element ref="ns2:WorkUnit" minOccurs="0"/>
                <xsd:element ref="ns2:PageURL" minOccurs="0"/>
                <xsd:element ref="ns2:TypeofRequest" minOccurs="0"/>
                <xsd:element ref="ns2:Priority" minOccurs="0"/>
                <xsd:element ref="ns2:ApprovalStatus" minOccurs="0"/>
                <xsd:element ref="ns2:TargetDate" minOccurs="0"/>
                <xsd:element ref="ns2:Status" minOccurs="0"/>
                <xsd:element ref="ns2:AssignedTo" minOccurs="0"/>
                <xsd:element ref="ns2:RequestDate" minOccurs="0"/>
                <xsd:element ref="ns2:RequestorEmai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022526-c7bd-4c04-832a-912f9346c5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Division" ma:index="19" nillable="true" ma:displayName="Division" ma:format="Dropdown" ma:internalName="Division">
      <xsd:simpleType>
        <xsd:restriction base="dms:Text">
          <xsd:maxLength value="255"/>
        </xsd:restriction>
      </xsd:simpleType>
    </xsd:element>
    <xsd:element name="WorkUnit" ma:index="20" nillable="true" ma:displayName="Work Unit" ma:format="Dropdown" ma:internalName="WorkUnit">
      <xsd:simpleType>
        <xsd:restriction base="dms:Text">
          <xsd:maxLength value="255"/>
        </xsd:restriction>
      </xsd:simpleType>
    </xsd:element>
    <xsd:element name="PageURL" ma:index="21" nillable="true" ma:displayName="Page URL" ma:format="Dropdown" ma:internalName="PageURL">
      <xsd:simpleType>
        <xsd:restriction base="dms:Note">
          <xsd:maxLength value="255"/>
        </xsd:restriction>
      </xsd:simpleType>
    </xsd:element>
    <xsd:element name="TypeofRequest" ma:index="22" nillable="true" ma:displayName="Type of Request" ma:format="Dropdown" ma:internalName="TypeofRequest">
      <xsd:simpleType>
        <xsd:restriction base="dms:Choice">
          <xsd:enumeration value="Content update (edit existing page body copy, document links, and images or formatting)"/>
          <xsd:enumeration value="Remove Page"/>
          <xsd:enumeration value="Add New Page"/>
          <xsd:enumeration value="Add New Page"/>
          <xsd:enumeration value="Fix broken link"/>
          <xsd:enumeration value="Request new microsite / contractor access to develop web content"/>
          <xsd:enumeration value="Other"/>
        </xsd:restriction>
      </xsd:simpleType>
    </xsd:element>
    <xsd:element name="Priority" ma:index="23" nillable="true" ma:displayName="Priority" ma:format="Dropdown" ma:internalName="Priority">
      <xsd:simpleType>
        <xsd:restriction base="dms:Choice">
          <xsd:enumeration value="Standard (3-5 day turnaround)"/>
          <xsd:enumeration value="High (time-sensitive program need) (1 day turnaroud)"/>
          <xsd:enumeration value="Urgent (legal, compliance, public health/safety impact) (within the hour of submission)"/>
        </xsd:restriction>
      </xsd:simpleType>
    </xsd:element>
    <xsd:element name="ApprovalStatus" ma:index="24" nillable="true" ma:displayName="Approval Status" ma:format="Dropdown" ma:internalName="ApprovalStatus">
      <xsd:simpleType>
        <xsd:restriction base="dms:Choice">
          <xsd:enumeration value="Yes"/>
          <xsd:enumeration value="No"/>
        </xsd:restriction>
      </xsd:simpleType>
    </xsd:element>
    <xsd:element name="TargetDate" ma:index="25" nillable="true" ma:displayName="Target Date" ma:format="DateOnly" ma:internalName="TargetDate">
      <xsd:simpleType>
        <xsd:restriction base="dms:DateTime"/>
      </xsd:simpleType>
    </xsd:element>
    <xsd:element name="Status" ma:index="26" nillable="true" ma:displayName="Status" ma:format="Dropdown" ma:internalName="Status">
      <xsd:simpleType>
        <xsd:restriction base="dms:Choice">
          <xsd:enumeration value="Received"/>
          <xsd:enumeration value="On Hold: Information Needed from Requestor"/>
          <xsd:enumeration value="On Hold: Technical Resource Constraint"/>
          <xsd:enumeration value="On Hold: Revise Publish Date-Deadline Not Realistic"/>
          <xsd:enumeration value="In-Process"/>
          <xsd:enumeration value="In-Process: QA/C"/>
          <xsd:enumeration value="Complete"/>
          <xsd:enumeration value="Canceled"/>
          <xsd:enumeration value="Canceled: Incomplete Request"/>
        </xsd:restriction>
      </xsd:simpleType>
    </xsd:element>
    <xsd:element name="AssignedTo" ma:index="27" nillable="true" ma:displayName="Assigned To" ma:format="Dropdown" ma:internalName="AssignedTo">
      <xsd:simpleType>
        <xsd:restriction base="dms:Choice">
          <xsd:enumeration value="Valente Meza"/>
          <xsd:enumeration value="Hamza Jamal"/>
        </xsd:restriction>
      </xsd:simpleType>
    </xsd:element>
    <xsd:element name="RequestDate" ma:index="28" nillable="true" ma:displayName="Request Date" ma:default="[today]" ma:format="DateOnly" ma:internalName="RequestDate">
      <xsd:simpleType>
        <xsd:restriction base="dms:DateTime"/>
      </xsd:simpleType>
    </xsd:element>
    <xsd:element name="RequestorEmail" ma:index="29" nillable="true" ma:displayName="Requestor Email" ma:format="Dropdown" ma:internalName="RequestorEmail">
      <xsd:simpleType>
        <xsd:restriction base="dms:Text">
          <xsd:maxLength value="255"/>
        </xsd:restriction>
      </xsd:simpleType>
    </xsd:element>
    <xsd:element name="MediaServiceOCR" ma:index="3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eac2af-51d0-4213-af75-cf249f62bfa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47e6f7b-a40f-4ca1-b153-4517ca7adec7}" ma:internalName="TaxCatchAll" ma:showField="CatchAllData" ma:web="33eac2af-51d0-4213-af75-cf249f62b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eac2af-51d0-4213-af75-cf249f62bfac" xsi:nil="true"/>
    <lcf76f155ced4ddcb4097134ff3c332f xmlns="b0022526-c7bd-4c04-832a-912f9346c5a8">
      <Terms xmlns="http://schemas.microsoft.com/office/infopath/2007/PartnerControls"/>
    </lcf76f155ced4ddcb4097134ff3c332f>
    <RequestDate xmlns="b0022526-c7bd-4c04-832a-912f9346c5a8">2026-05-13T11:48:20+00:00</RequestDate>
    <Priority xmlns="b0022526-c7bd-4c04-832a-912f9346c5a8" xsi:nil="true"/>
    <Division xmlns="b0022526-c7bd-4c04-832a-912f9346c5a8" xsi:nil="true"/>
    <Status xmlns="b0022526-c7bd-4c04-832a-912f9346c5a8" xsi:nil="true"/>
    <TargetDate xmlns="b0022526-c7bd-4c04-832a-912f9346c5a8" xsi:nil="true"/>
    <RequestorEmail xmlns="b0022526-c7bd-4c04-832a-912f9346c5a8" xsi:nil="true"/>
    <WorkUnit xmlns="b0022526-c7bd-4c04-832a-912f9346c5a8" xsi:nil="true"/>
    <PageURL xmlns="b0022526-c7bd-4c04-832a-912f9346c5a8" xsi:nil="true"/>
    <ApprovalStatus xmlns="b0022526-c7bd-4c04-832a-912f9346c5a8" xsi:nil="true"/>
    <AssignedTo xmlns="b0022526-c7bd-4c04-832a-912f9346c5a8" xsi:nil="true"/>
    <TypeofRequest xmlns="b0022526-c7bd-4c04-832a-912f9346c5a8" xsi:nil="true"/>
  </documentManagement>
</p:properties>
</file>

<file path=customXml/itemProps1.xml><?xml version="1.0" encoding="utf-8"?>
<ds:datastoreItem xmlns:ds="http://schemas.openxmlformats.org/officeDocument/2006/customXml" ds:itemID="{9449F9EA-F444-4896-97E8-A622CB0D8478}"/>
</file>

<file path=customXml/itemProps2.xml><?xml version="1.0" encoding="utf-8"?>
<ds:datastoreItem xmlns:ds="http://schemas.openxmlformats.org/officeDocument/2006/customXml" ds:itemID="{F91EA0F9-3252-4C51-98A1-24EDBFF169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513D42-04BA-4C4B-B9C6-8A355D28D8C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ba2aea7b-5d99-4948-8324-e942f27f7246"/>
    <ds:schemaRef ds:uri="e40d2fb2-d8e7-43d2-8548-b381667f96fb"/>
    <ds:schemaRef ds:uri="http://schemas.microsoft.com/office/2006/metadata/properties"/>
    <ds:schemaRef ds:uri="http://www.w3.org/XML/1998/namespace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2023-07-19 - NMED Presentation Template (Draft)</Template>
  <TotalTime>8</TotalTime>
  <Words>996</Words>
  <Application>Microsoft Office PowerPoint</Application>
  <PresentationFormat>On-screen Show (4:3)</PresentationFormat>
  <Paragraphs>171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Arial</vt:lpstr>
      <vt:lpstr>Calibri</vt:lpstr>
      <vt:lpstr>Lato</vt:lpstr>
      <vt:lpstr>Lato Medium</vt:lpstr>
      <vt:lpstr>Lato Semibold</vt:lpstr>
      <vt:lpstr>Oswald Light</vt:lpstr>
      <vt:lpstr>Oswald Medium</vt:lpstr>
      <vt:lpstr>Times New Roman</vt:lpstr>
      <vt:lpstr>Tw Cen MT</vt:lpstr>
      <vt:lpstr>Wingdings</vt:lpstr>
      <vt:lpstr>Wingdings 2</vt:lpstr>
      <vt:lpstr>WordVisi_MSFontService</vt:lpstr>
      <vt:lpstr>Median</vt:lpstr>
      <vt:lpstr>New Mexico Environment Department</vt:lpstr>
      <vt:lpstr>Outline</vt:lpstr>
      <vt:lpstr>Health Effects  and Occupational Use of AFFF</vt:lpstr>
      <vt:lpstr>NM PFAS Landscape</vt:lpstr>
      <vt:lpstr>PFAS Family and the Environment</vt:lpstr>
      <vt:lpstr>Consumer Products  as Source of PFAS in the Environment</vt:lpstr>
      <vt:lpstr>PFAS: From Source to Environment</vt:lpstr>
      <vt:lpstr> PFAS Fate and Transport from AFFF</vt:lpstr>
      <vt:lpstr>PFAS in Food Systems</vt:lpstr>
      <vt:lpstr>PFAS Uptake, Chain Length and PFAS in Edible Crops </vt:lpstr>
      <vt:lpstr>PFAS Transformation, Fate, and Transport in WWTPs</vt:lpstr>
      <vt:lpstr>PFAS at Landfills</vt:lpstr>
      <vt:lpstr>PFAS Transformation, Fate, and Transport in Water</vt:lpstr>
      <vt:lpstr>PFAS Contamination in New Mexico at Cannon Air Force Base </vt:lpstr>
      <vt:lpstr>PFAS Groundwater Contamination at CAFB</vt:lpstr>
      <vt:lpstr>Holloman AFB and PFAS</vt:lpstr>
      <vt:lpstr>Holloman AFB and PFAS</vt:lpstr>
      <vt:lpstr>Holloman AFB and PFAS</vt:lpstr>
      <vt:lpstr>PFAS Types and Concentrations  in Water Samples</vt:lpstr>
      <vt:lpstr>PFAS Types and Concentrations in Biological Samples</vt:lpstr>
      <vt:lpstr>PFAS in the Environment Summary</vt:lpstr>
      <vt:lpstr>PFAS Laws in New Mexico</vt:lpstr>
      <vt:lpstr>NMED Rulemaking </vt:lpstr>
      <vt:lpstr>PFAS Protection Act Rule</vt:lpstr>
      <vt:lpstr>Product Prohibitions and Timeline</vt:lpstr>
      <vt:lpstr>Labeling Requirement</vt:lpstr>
      <vt:lpstr>AFFF </vt:lpstr>
      <vt:lpstr>Conclusion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Mexico Environment Department</dc:title>
  <dc:creator>Maez, Matthew, ENV</dc:creator>
  <cp:lastModifiedBy>Chapman, Eric, ENV</cp:lastModifiedBy>
  <cp:revision>4</cp:revision>
  <cp:lastPrinted>2016-07-14T23:53:29Z</cp:lastPrinted>
  <dcterms:created xsi:type="dcterms:W3CDTF">2023-07-19T17:09:46Z</dcterms:created>
  <dcterms:modified xsi:type="dcterms:W3CDTF">2026-05-13T17:47:58Z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0x0101002B10E6CA20CF714CB023B983C286B8B0</vt:lpwstr>
  </property>
  <property fmtid="{D5CDD505-2E9C-101B-9397-08002B2CF9AE}" pid="3" name="MediaServiceImageTags">
    <vt:lpwstr/>
  </property>
</Properties>
</file>