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67" r:id="rId2"/>
    <p:sldId id="256" r:id="rId3"/>
    <p:sldId id="259" r:id="rId4"/>
    <p:sldId id="293" r:id="rId5"/>
    <p:sldId id="307" r:id="rId6"/>
    <p:sldId id="286" r:id="rId7"/>
    <p:sldId id="281" r:id="rId8"/>
    <p:sldId id="269" r:id="rId9"/>
    <p:sldId id="271" r:id="rId10"/>
    <p:sldId id="300" r:id="rId11"/>
    <p:sldId id="30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31042E-8D0F-4303-B1E6-467DA6326568}" type="datetimeFigureOut">
              <a:rPr lang="en-US" smtClean="0"/>
              <a:t>9/21/2021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CA9C43-8768-4FB6-BF54-5174B1510AC5}" type="slidenum">
              <a:rPr lang="en-US" smtClean="0"/>
              <a:t>‹#›</a:t>
            </a:fld>
            <a:endParaRPr lang="en-US"/>
          </a:p>
        </p:txBody>
      </p:sp>
    </p:spTree>
    <p:extLst>
      <p:ext uri="{BB962C8B-B14F-4D97-AF65-F5344CB8AC3E}">
        <p14:creationId xmlns:p14="http://schemas.microsoft.com/office/powerpoint/2010/main" val="1399260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A04A-7684-4617-9F27-2A5D4B741A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E5CBF3-7230-4819-A5CC-4DC2E0141F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B30191-550B-4753-9489-70628F7FEEB4}"/>
              </a:ext>
            </a:extLst>
          </p:cNvPr>
          <p:cNvSpPr>
            <a:spLocks noGrp="1"/>
          </p:cNvSpPr>
          <p:nvPr>
            <p:ph type="dt" sz="half" idx="10"/>
          </p:nvPr>
        </p:nvSpPr>
        <p:spPr/>
        <p:txBody>
          <a:bodyPr/>
          <a:lstStyle/>
          <a:p>
            <a:fld id="{DA4B81F6-FC4E-4F95-A45D-B88FFB931752}" type="datetime1">
              <a:rPr lang="en-US" smtClean="0"/>
              <a:t>9/21/2021</a:t>
            </a:fld>
            <a:endParaRPr lang="en-US"/>
          </a:p>
        </p:txBody>
      </p:sp>
      <p:sp>
        <p:nvSpPr>
          <p:cNvPr id="5" name="Footer Placeholder 4">
            <a:extLst>
              <a:ext uri="{FF2B5EF4-FFF2-40B4-BE49-F238E27FC236}">
                <a16:creationId xmlns:a16="http://schemas.microsoft.com/office/drawing/2014/main" id="{E5D388EF-BEE8-4359-ACD5-655CFB890C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8B59B3-9A83-4273-9A42-52064D18BAD1}"/>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3500742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5235C-52D2-4852-A518-4B46807D17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410C1C-FBDD-4AA6-8581-146EE0C380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B3A2BD-506C-4B67-A782-C07581F68638}"/>
              </a:ext>
            </a:extLst>
          </p:cNvPr>
          <p:cNvSpPr>
            <a:spLocks noGrp="1"/>
          </p:cNvSpPr>
          <p:nvPr>
            <p:ph type="dt" sz="half" idx="10"/>
          </p:nvPr>
        </p:nvSpPr>
        <p:spPr/>
        <p:txBody>
          <a:bodyPr/>
          <a:lstStyle/>
          <a:p>
            <a:fld id="{CF0E66A8-604A-4ED1-A615-89D41FC52013}" type="datetime1">
              <a:rPr lang="en-US" smtClean="0"/>
              <a:t>9/21/2021</a:t>
            </a:fld>
            <a:endParaRPr lang="en-US"/>
          </a:p>
        </p:txBody>
      </p:sp>
      <p:sp>
        <p:nvSpPr>
          <p:cNvPr id="5" name="Footer Placeholder 4">
            <a:extLst>
              <a:ext uri="{FF2B5EF4-FFF2-40B4-BE49-F238E27FC236}">
                <a16:creationId xmlns:a16="http://schemas.microsoft.com/office/drawing/2014/main" id="{1F34CB9F-F2AE-4DDC-88AD-C1A5E7BFE3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A4F795-9690-465D-91F3-98BAFB6D4679}"/>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1517648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EB3A8-FCE0-497C-B798-7C5D006CA2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EF4D29-C71D-43B1-B168-D8772A9CDD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AF4986-9B62-4679-B421-BD733C7B8C2B}"/>
              </a:ext>
            </a:extLst>
          </p:cNvPr>
          <p:cNvSpPr>
            <a:spLocks noGrp="1"/>
          </p:cNvSpPr>
          <p:nvPr>
            <p:ph type="dt" sz="half" idx="10"/>
          </p:nvPr>
        </p:nvSpPr>
        <p:spPr/>
        <p:txBody>
          <a:bodyPr/>
          <a:lstStyle/>
          <a:p>
            <a:fld id="{A4C7790B-3F57-4268-AE43-D8580D9B1E64}" type="datetime1">
              <a:rPr lang="en-US" smtClean="0"/>
              <a:t>9/21/2021</a:t>
            </a:fld>
            <a:endParaRPr lang="en-US"/>
          </a:p>
        </p:txBody>
      </p:sp>
      <p:sp>
        <p:nvSpPr>
          <p:cNvPr id="5" name="Footer Placeholder 4">
            <a:extLst>
              <a:ext uri="{FF2B5EF4-FFF2-40B4-BE49-F238E27FC236}">
                <a16:creationId xmlns:a16="http://schemas.microsoft.com/office/drawing/2014/main" id="{922A16D6-9D01-4E95-AC61-9EB7EA4DDC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738714-B0C5-401C-9D42-A8D38DF56662}"/>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3417112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0AEA3-5C15-48DA-9B89-5DD356452E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BE1CEF-D9E2-4DFE-94ED-40D38C3062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00E194-7F2E-4504-AF4D-93C23B4BD5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5096E6-CDD8-459D-8B87-29EAED71AC3B}"/>
              </a:ext>
            </a:extLst>
          </p:cNvPr>
          <p:cNvSpPr>
            <a:spLocks noGrp="1"/>
          </p:cNvSpPr>
          <p:nvPr>
            <p:ph type="dt" sz="half" idx="10"/>
          </p:nvPr>
        </p:nvSpPr>
        <p:spPr/>
        <p:txBody>
          <a:bodyPr/>
          <a:lstStyle/>
          <a:p>
            <a:fld id="{16218ED0-F8D2-4B88-8F97-5478B9CCF1FC}" type="datetime1">
              <a:rPr lang="en-US" smtClean="0"/>
              <a:t>9/21/2021</a:t>
            </a:fld>
            <a:endParaRPr lang="en-US"/>
          </a:p>
        </p:txBody>
      </p:sp>
      <p:sp>
        <p:nvSpPr>
          <p:cNvPr id="6" name="Footer Placeholder 5">
            <a:extLst>
              <a:ext uri="{FF2B5EF4-FFF2-40B4-BE49-F238E27FC236}">
                <a16:creationId xmlns:a16="http://schemas.microsoft.com/office/drawing/2014/main" id="{BEE551CD-7C0D-48FF-AE3F-41F56FFD2A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FFF493-B27B-4BC4-B858-C0DE2023391B}"/>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2814999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848BE-63A2-4CAB-A131-308DBE7BE6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07C60E-3B97-483C-8FC5-717A9B42DC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6A52CE-E9B9-4BF7-B017-4BB14437BB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7DF9C8-8D7F-4CF3-8BA6-736EA8337F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11B6C1-ECAB-4912-918C-8ACB6D1F18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4F65DD-DB7C-4AFF-9466-0C272DB81C00}"/>
              </a:ext>
            </a:extLst>
          </p:cNvPr>
          <p:cNvSpPr>
            <a:spLocks noGrp="1"/>
          </p:cNvSpPr>
          <p:nvPr>
            <p:ph type="dt" sz="half" idx="10"/>
          </p:nvPr>
        </p:nvSpPr>
        <p:spPr/>
        <p:txBody>
          <a:bodyPr/>
          <a:lstStyle/>
          <a:p>
            <a:fld id="{57EF0F5D-36D9-461F-BD2E-F157FEA3E78A}" type="datetime1">
              <a:rPr lang="en-US" smtClean="0"/>
              <a:t>9/21/2021</a:t>
            </a:fld>
            <a:endParaRPr lang="en-US"/>
          </a:p>
        </p:txBody>
      </p:sp>
      <p:sp>
        <p:nvSpPr>
          <p:cNvPr id="8" name="Footer Placeholder 7">
            <a:extLst>
              <a:ext uri="{FF2B5EF4-FFF2-40B4-BE49-F238E27FC236}">
                <a16:creationId xmlns:a16="http://schemas.microsoft.com/office/drawing/2014/main" id="{11077BAD-B56D-4391-A52D-4F97458928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513011-BB75-4FD8-9DBF-419F534538E5}"/>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1457787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C8EE5-FA79-4929-BD32-0F488E6811B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782C9B-E5C9-49CC-9261-F1E78E0F9896}"/>
              </a:ext>
            </a:extLst>
          </p:cNvPr>
          <p:cNvSpPr>
            <a:spLocks noGrp="1"/>
          </p:cNvSpPr>
          <p:nvPr>
            <p:ph type="dt" sz="half" idx="10"/>
          </p:nvPr>
        </p:nvSpPr>
        <p:spPr/>
        <p:txBody>
          <a:bodyPr/>
          <a:lstStyle/>
          <a:p>
            <a:fld id="{D56CD793-B834-4122-AC35-1832245F5769}" type="datetime1">
              <a:rPr lang="en-US" smtClean="0"/>
              <a:t>9/21/2021</a:t>
            </a:fld>
            <a:endParaRPr lang="en-US"/>
          </a:p>
        </p:txBody>
      </p:sp>
      <p:sp>
        <p:nvSpPr>
          <p:cNvPr id="4" name="Footer Placeholder 3">
            <a:extLst>
              <a:ext uri="{FF2B5EF4-FFF2-40B4-BE49-F238E27FC236}">
                <a16:creationId xmlns:a16="http://schemas.microsoft.com/office/drawing/2014/main" id="{AC37CE81-5353-4B50-B4A2-459420FC45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9C291F-99BF-44AA-B3C7-CD3DE20CCB64}"/>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616952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E90E94-78E5-47EC-9695-05500329C145}"/>
              </a:ext>
            </a:extLst>
          </p:cNvPr>
          <p:cNvSpPr>
            <a:spLocks noGrp="1"/>
          </p:cNvSpPr>
          <p:nvPr>
            <p:ph type="dt" sz="half" idx="10"/>
          </p:nvPr>
        </p:nvSpPr>
        <p:spPr/>
        <p:txBody>
          <a:bodyPr/>
          <a:lstStyle/>
          <a:p>
            <a:fld id="{65AB02C1-EC9C-4B2A-9462-C865EB38CADB}" type="datetime1">
              <a:rPr lang="en-US" smtClean="0"/>
              <a:t>9/21/2021</a:t>
            </a:fld>
            <a:endParaRPr lang="en-US"/>
          </a:p>
        </p:txBody>
      </p:sp>
      <p:sp>
        <p:nvSpPr>
          <p:cNvPr id="3" name="Footer Placeholder 2">
            <a:extLst>
              <a:ext uri="{FF2B5EF4-FFF2-40B4-BE49-F238E27FC236}">
                <a16:creationId xmlns:a16="http://schemas.microsoft.com/office/drawing/2014/main" id="{01A17D98-81A7-4C2D-97C2-75AC1F81BF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AE9BED-1D29-4AFF-BA5F-31C7B0A81807}"/>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949944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77078-E6F3-4F1F-9C79-E9FC6D4638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F9A0A8-4AB0-430A-95DD-9F799A16E6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0E492D-6E57-4AF4-81EC-FF886CA3AB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7DF372-98CE-4380-86F6-93E3393F920C}"/>
              </a:ext>
            </a:extLst>
          </p:cNvPr>
          <p:cNvSpPr>
            <a:spLocks noGrp="1"/>
          </p:cNvSpPr>
          <p:nvPr>
            <p:ph type="dt" sz="half" idx="10"/>
          </p:nvPr>
        </p:nvSpPr>
        <p:spPr/>
        <p:txBody>
          <a:bodyPr/>
          <a:lstStyle/>
          <a:p>
            <a:fld id="{185649D2-6C9F-4F45-AB48-27D58967BECB}" type="datetime1">
              <a:rPr lang="en-US" smtClean="0"/>
              <a:t>9/21/2021</a:t>
            </a:fld>
            <a:endParaRPr lang="en-US"/>
          </a:p>
        </p:txBody>
      </p:sp>
      <p:sp>
        <p:nvSpPr>
          <p:cNvPr id="6" name="Footer Placeholder 5">
            <a:extLst>
              <a:ext uri="{FF2B5EF4-FFF2-40B4-BE49-F238E27FC236}">
                <a16:creationId xmlns:a16="http://schemas.microsoft.com/office/drawing/2014/main" id="{4C12E252-3CF6-456E-BDBF-57B77953CC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B9F023-8DAC-4837-9120-2A5EE55C3FEB}"/>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2983812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7614-386F-4689-AECF-91E49CCDD8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DF8A93-BAA5-4B71-98A6-B96542F2C9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D3B636-FC2E-4488-A931-E96150DC09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5D6A2-F601-4089-B2AD-CAD71A91784C}"/>
              </a:ext>
            </a:extLst>
          </p:cNvPr>
          <p:cNvSpPr>
            <a:spLocks noGrp="1"/>
          </p:cNvSpPr>
          <p:nvPr>
            <p:ph type="dt" sz="half" idx="10"/>
          </p:nvPr>
        </p:nvSpPr>
        <p:spPr/>
        <p:txBody>
          <a:bodyPr/>
          <a:lstStyle/>
          <a:p>
            <a:fld id="{DAFBF254-A2AD-4CE0-A23B-5E07B158CE59}" type="datetime1">
              <a:rPr lang="en-US" smtClean="0"/>
              <a:t>9/21/2021</a:t>
            </a:fld>
            <a:endParaRPr lang="en-US"/>
          </a:p>
        </p:txBody>
      </p:sp>
      <p:sp>
        <p:nvSpPr>
          <p:cNvPr id="6" name="Footer Placeholder 5">
            <a:extLst>
              <a:ext uri="{FF2B5EF4-FFF2-40B4-BE49-F238E27FC236}">
                <a16:creationId xmlns:a16="http://schemas.microsoft.com/office/drawing/2014/main" id="{5C54A10A-3EAE-4A47-8A55-15EA0B41CA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0AEBA8-1A1D-4122-A3AF-E244FB39FCF3}"/>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305857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12E42-32E7-49FF-98C2-A80FDF3514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3FCAAD-15A6-43A9-87EA-01C390BFA9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5C6E72-3124-4F5E-BE4D-1D31E88DF017}"/>
              </a:ext>
            </a:extLst>
          </p:cNvPr>
          <p:cNvSpPr>
            <a:spLocks noGrp="1"/>
          </p:cNvSpPr>
          <p:nvPr>
            <p:ph type="dt" sz="half" idx="10"/>
          </p:nvPr>
        </p:nvSpPr>
        <p:spPr/>
        <p:txBody>
          <a:bodyPr/>
          <a:lstStyle/>
          <a:p>
            <a:fld id="{ADDCD4E7-EA2B-45AB-B495-FF24AE4453DE}" type="datetime1">
              <a:rPr lang="en-US" smtClean="0"/>
              <a:t>9/21/2021</a:t>
            </a:fld>
            <a:endParaRPr lang="en-US"/>
          </a:p>
        </p:txBody>
      </p:sp>
      <p:sp>
        <p:nvSpPr>
          <p:cNvPr id="5" name="Footer Placeholder 4">
            <a:extLst>
              <a:ext uri="{FF2B5EF4-FFF2-40B4-BE49-F238E27FC236}">
                <a16:creationId xmlns:a16="http://schemas.microsoft.com/office/drawing/2014/main" id="{B871898C-A533-478A-BBCE-8E6FAAE55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0E813-779D-40BA-A6D6-433F8E0D0FE2}"/>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2613248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3B269C-A65E-42F4-A7BA-60766A59DF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6D6B50-F1A8-413D-AC71-55F5ED049C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F57278-A5DE-4B57-A2D5-7248174DC1B1}"/>
              </a:ext>
            </a:extLst>
          </p:cNvPr>
          <p:cNvSpPr>
            <a:spLocks noGrp="1"/>
          </p:cNvSpPr>
          <p:nvPr>
            <p:ph type="dt" sz="half" idx="10"/>
          </p:nvPr>
        </p:nvSpPr>
        <p:spPr/>
        <p:txBody>
          <a:bodyPr/>
          <a:lstStyle/>
          <a:p>
            <a:fld id="{5B3F54F5-05E6-4B56-9227-0ACAAE517F65}" type="datetime1">
              <a:rPr lang="en-US" smtClean="0"/>
              <a:t>9/21/2021</a:t>
            </a:fld>
            <a:endParaRPr lang="en-US"/>
          </a:p>
        </p:txBody>
      </p:sp>
      <p:sp>
        <p:nvSpPr>
          <p:cNvPr id="5" name="Footer Placeholder 4">
            <a:extLst>
              <a:ext uri="{FF2B5EF4-FFF2-40B4-BE49-F238E27FC236}">
                <a16:creationId xmlns:a16="http://schemas.microsoft.com/office/drawing/2014/main" id="{6B8082AD-D3F6-4D22-AC1C-FCE4A9C89E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F7D6F-2CA8-4571-85A9-C8F847C5C38B}"/>
              </a:ext>
            </a:extLst>
          </p:cNvPr>
          <p:cNvSpPr>
            <a:spLocks noGrp="1"/>
          </p:cNvSpPr>
          <p:nvPr>
            <p:ph type="sldNum" sz="quarter" idx="12"/>
          </p:nvPr>
        </p:nvSpPr>
        <p:spPr/>
        <p:txBody>
          <a:bodyPr/>
          <a:lstStyle/>
          <a:p>
            <a:fld id="{E9968783-E6F9-4509-8B46-2762EE5E0690}" type="slidenum">
              <a:rPr lang="en-US" smtClean="0"/>
              <a:t>‹#›</a:t>
            </a:fld>
            <a:endParaRPr lang="en-US"/>
          </a:p>
        </p:txBody>
      </p:sp>
    </p:spTree>
    <p:extLst>
      <p:ext uri="{BB962C8B-B14F-4D97-AF65-F5344CB8AC3E}">
        <p14:creationId xmlns:p14="http://schemas.microsoft.com/office/powerpoint/2010/main" val="593326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1CD41A-3C88-49B3-9E65-DF1CE75311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5F0FC9-636C-4F8A-83EC-6E83407E66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E2EC23-280A-433F-A56D-3F8C85EF5C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5543E4-D79B-48C9-AEDF-B9153721D5BA}" type="datetime1">
              <a:rPr lang="en-US" smtClean="0"/>
              <a:t>9/21/2021</a:t>
            </a:fld>
            <a:endParaRPr lang="en-US"/>
          </a:p>
        </p:txBody>
      </p:sp>
      <p:sp>
        <p:nvSpPr>
          <p:cNvPr id="5" name="Footer Placeholder 4">
            <a:extLst>
              <a:ext uri="{FF2B5EF4-FFF2-40B4-BE49-F238E27FC236}">
                <a16:creationId xmlns:a16="http://schemas.microsoft.com/office/drawing/2014/main" id="{5F98E3E0-F2D7-4112-AB19-B64B2E0A1B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D77678-6968-48C6-A707-5A37DA2D95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968783-E6F9-4509-8B46-2762EE5E0690}" type="slidenum">
              <a:rPr lang="en-US" smtClean="0"/>
              <a:t>‹#›</a:t>
            </a:fld>
            <a:endParaRPr lang="en-US"/>
          </a:p>
        </p:txBody>
      </p:sp>
    </p:spTree>
    <p:extLst>
      <p:ext uri="{BB962C8B-B14F-4D97-AF65-F5344CB8AC3E}">
        <p14:creationId xmlns:p14="http://schemas.microsoft.com/office/powerpoint/2010/main" val="1043472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CF4D48-A810-4F03-A4DD-8F83AFCF1369}"/>
              </a:ext>
            </a:extLst>
          </p:cNvPr>
          <p:cNvSpPr>
            <a:spLocks noGrp="1"/>
          </p:cNvSpPr>
          <p:nvPr>
            <p:ph type="ctrTitle"/>
          </p:nvPr>
        </p:nvSpPr>
        <p:spPr/>
        <p:txBody>
          <a:bodyPr>
            <a:normAutofit/>
          </a:bodyPr>
          <a:lstStyle/>
          <a:p>
            <a:r>
              <a:rPr lang="en-US" b="1" dirty="0"/>
              <a:t>Comments Regarding Ozone Modeling</a:t>
            </a:r>
          </a:p>
        </p:txBody>
      </p:sp>
      <p:sp>
        <p:nvSpPr>
          <p:cNvPr id="5" name="Subtitle 4">
            <a:extLst>
              <a:ext uri="{FF2B5EF4-FFF2-40B4-BE49-F238E27FC236}">
                <a16:creationId xmlns:a16="http://schemas.microsoft.com/office/drawing/2014/main" id="{44009077-AB1A-4FAE-9EE4-92FFD7C631E6}"/>
              </a:ext>
            </a:extLst>
          </p:cNvPr>
          <p:cNvSpPr>
            <a:spLocks noGrp="1"/>
          </p:cNvSpPr>
          <p:nvPr>
            <p:ph type="subTitle" idx="1"/>
          </p:nvPr>
        </p:nvSpPr>
        <p:spPr/>
        <p:txBody>
          <a:bodyPr>
            <a:normAutofit lnSpcReduction="10000"/>
          </a:bodyPr>
          <a:lstStyle/>
          <a:p>
            <a:r>
              <a:rPr lang="en-US" dirty="0"/>
              <a:t>Doug N. Blewitt</a:t>
            </a:r>
          </a:p>
          <a:p>
            <a:r>
              <a:rPr lang="en-US" dirty="0"/>
              <a:t>Certified Consulting Meteorologist</a:t>
            </a:r>
          </a:p>
          <a:p>
            <a:r>
              <a:rPr lang="en-US" dirty="0"/>
              <a:t>Air Quality Resource Management (AQRM)</a:t>
            </a:r>
          </a:p>
          <a:p>
            <a:r>
              <a:rPr lang="en-US" dirty="0"/>
              <a:t>September 15, 2021</a:t>
            </a:r>
          </a:p>
        </p:txBody>
      </p:sp>
    </p:spTree>
    <p:extLst>
      <p:ext uri="{BB962C8B-B14F-4D97-AF65-F5344CB8AC3E}">
        <p14:creationId xmlns:p14="http://schemas.microsoft.com/office/powerpoint/2010/main" val="2384894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32E503B-FD7D-4AE8-AF5F-E673DFBACB86}"/>
              </a:ext>
            </a:extLst>
          </p:cNvPr>
          <p:cNvSpPr txBox="1"/>
          <p:nvPr/>
        </p:nvSpPr>
        <p:spPr>
          <a:xfrm>
            <a:off x="1185031" y="1123039"/>
            <a:ext cx="10561620" cy="1692771"/>
          </a:xfrm>
          <a:prstGeom prst="rect">
            <a:avLst/>
          </a:prstGeom>
          <a:noFill/>
        </p:spPr>
        <p:txBody>
          <a:bodyPr wrap="square">
            <a:spAutoFit/>
          </a:bodyPr>
          <a:lstStyle/>
          <a:p>
            <a:r>
              <a:rPr lang="en-US" sz="2400" kern="1200" dirty="0">
                <a:solidFill>
                  <a:srgbClr val="212121"/>
                </a:solidFill>
                <a:effectLst/>
                <a:latin typeface="Times New Roman" panose="02020603050405020304" pitchFamily="18" charset="0"/>
                <a:ea typeface="Calibri" panose="020F0502020204030204" pitchFamily="34" charset="0"/>
              </a:rPr>
              <a:t>“</a:t>
            </a:r>
            <a:r>
              <a:rPr lang="en-US" sz="2000" kern="1200" dirty="0">
                <a:solidFill>
                  <a:srgbClr val="212121"/>
                </a:solidFill>
                <a:effectLst/>
                <a:latin typeface="Times New Roman" panose="02020603050405020304" pitchFamily="18" charset="0"/>
                <a:ea typeface="Calibri" panose="020F0502020204030204" pitchFamily="34" charset="0"/>
              </a:rPr>
              <a:t>If the environmental improvement board or the local board determines that emissions from sources within the environmental improvement board's jurisdiction . . . cause or contribute to </a:t>
            </a:r>
            <a:r>
              <a:rPr lang="en-US" sz="2000" b="1" kern="1200" dirty="0">
                <a:solidFill>
                  <a:srgbClr val="212121"/>
                </a:solidFill>
                <a:effectLst/>
                <a:latin typeface="Times New Roman" panose="02020603050405020304" pitchFamily="18" charset="0"/>
                <a:ea typeface="Calibri" panose="020F0502020204030204" pitchFamily="34" charset="0"/>
              </a:rPr>
              <a:t>ozone concentrations in excess of ninety-five percent of the primary national ambient air quality standard for ozone</a:t>
            </a:r>
            <a:r>
              <a:rPr lang="en-US" sz="2000" kern="1200" dirty="0">
                <a:solidFill>
                  <a:srgbClr val="212121"/>
                </a:solidFill>
                <a:effectLst/>
                <a:latin typeface="Times New Roman" panose="02020603050405020304" pitchFamily="18" charset="0"/>
                <a:ea typeface="Calibri" panose="020F0502020204030204" pitchFamily="34" charset="0"/>
              </a:rPr>
              <a:t> . . . shall adopt a plan, including rules, to control emissions of oxides of nitrogen and volatile organic compounds to provide for </a:t>
            </a:r>
            <a:r>
              <a:rPr lang="en-US" sz="2000" b="1" kern="1200" dirty="0">
                <a:solidFill>
                  <a:srgbClr val="212121"/>
                </a:solidFill>
                <a:effectLst/>
                <a:latin typeface="Times New Roman" panose="02020603050405020304" pitchFamily="18" charset="0"/>
                <a:ea typeface="Calibri" panose="020F0502020204030204" pitchFamily="34" charset="0"/>
              </a:rPr>
              <a:t>attainment and maintenance of the standard.” </a:t>
            </a:r>
            <a:endParaRPr lang="en-US" sz="2000" b="1" dirty="0"/>
          </a:p>
        </p:txBody>
      </p:sp>
      <p:sp>
        <p:nvSpPr>
          <p:cNvPr id="6" name="TextBox 5">
            <a:extLst>
              <a:ext uri="{FF2B5EF4-FFF2-40B4-BE49-F238E27FC236}">
                <a16:creationId xmlns:a16="http://schemas.microsoft.com/office/drawing/2014/main" id="{FCF9FF34-FFD2-4870-AD77-D91274252C69}"/>
              </a:ext>
            </a:extLst>
          </p:cNvPr>
          <p:cNvSpPr txBox="1"/>
          <p:nvPr/>
        </p:nvSpPr>
        <p:spPr>
          <a:xfrm>
            <a:off x="1293104" y="541539"/>
            <a:ext cx="10324237" cy="461665"/>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Requirements of </a:t>
            </a:r>
            <a:r>
              <a:rPr lang="en-US" sz="2400" b="1" kern="1200" dirty="0">
                <a:solidFill>
                  <a:srgbClr val="212121"/>
                </a:solidFill>
                <a:effectLst/>
                <a:latin typeface="Times New Roman" panose="02020603050405020304" pitchFamily="18" charset="0"/>
                <a:ea typeface="Calibri" panose="020F0502020204030204" pitchFamily="34" charset="0"/>
                <a:cs typeface="Times New Roman" panose="02020603050405020304" pitchFamily="18" charset="0"/>
              </a:rPr>
              <a:t>the Air Quality Control Act, Section 74-2-5(C), which states:</a:t>
            </a:r>
            <a:endParaRPr lang="en-US" sz="24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12508E5E-BBFC-4526-8EC3-EF2F87C9A5A8}"/>
              </a:ext>
            </a:extLst>
          </p:cNvPr>
          <p:cNvSpPr txBox="1"/>
          <p:nvPr/>
        </p:nvSpPr>
        <p:spPr>
          <a:xfrm>
            <a:off x="880202" y="2935645"/>
            <a:ext cx="10866449" cy="3847207"/>
          </a:xfrm>
          <a:prstGeom prst="rect">
            <a:avLst/>
          </a:prstGeom>
          <a:noFill/>
        </p:spPr>
        <p:txBody>
          <a:bodyPr wrap="square" rtlCol="0">
            <a:spAutoFit/>
          </a:bodyPr>
          <a:lstStyle/>
          <a:p>
            <a:pPr marL="285750" indent="-285750">
              <a:buFont typeface="Arial" panose="020B0604020202020204" pitchFamily="34" charset="0"/>
              <a:buChar char="•"/>
            </a:pPr>
            <a:r>
              <a:rPr lang="en-US" sz="2000" dirty="0"/>
              <a:t>The purpose of this regulatory action is to protect New Mexico from new violations of the current</a:t>
            </a:r>
          </a:p>
          <a:p>
            <a:r>
              <a:rPr lang="en-US" sz="2000" dirty="0"/>
              <a:t>     ozone NAAQS of 70 ppb by establishing a safety factor</a:t>
            </a:r>
          </a:p>
          <a:p>
            <a:pPr marL="285750" indent="-285750">
              <a:buFont typeface="Arial" panose="020B0604020202020204" pitchFamily="34" charset="0"/>
              <a:buChar char="•"/>
            </a:pPr>
            <a:r>
              <a:rPr lang="en-US" sz="2000" dirty="0"/>
              <a:t>This regulatory action is not about reducing methane emissions</a:t>
            </a:r>
          </a:p>
          <a:p>
            <a:pPr marL="285750" indent="-285750">
              <a:buFont typeface="Arial" panose="020B0604020202020204" pitchFamily="34" charset="0"/>
              <a:buChar char="•"/>
            </a:pPr>
            <a:r>
              <a:rPr lang="en-US" sz="2000" dirty="0"/>
              <a:t>The required plan outlined in the regulation must:</a:t>
            </a:r>
          </a:p>
          <a:p>
            <a:pPr marL="914400" lvl="1" indent="-457200">
              <a:buFont typeface="+mj-lt"/>
              <a:buAutoNum type="arabicPeriod"/>
            </a:pPr>
            <a:r>
              <a:rPr lang="en-US" dirty="0"/>
              <a:t>Develop a control strategy that reduces ambient ozone concentrations at the monitors where violations of the standard have been recorded and ensure that all monitors are below 95 percent of the NAAQS</a:t>
            </a:r>
          </a:p>
          <a:p>
            <a:pPr marL="914400" lvl="1" indent="-457200">
              <a:buFont typeface="+mj-lt"/>
              <a:buAutoNum type="arabicPeriod"/>
            </a:pPr>
            <a:r>
              <a:rPr lang="en-US" dirty="0"/>
              <a:t>Potential controls must identify culpable sources, focus on precursor emissions responsible for ozone formation and must address </a:t>
            </a:r>
            <a:r>
              <a:rPr lang="en-US" b="1" dirty="0"/>
              <a:t>significant</a:t>
            </a:r>
            <a:r>
              <a:rPr lang="en-US" dirty="0"/>
              <a:t> impacts on ozone formation by pollutant (NOx vs VOC)</a:t>
            </a:r>
          </a:p>
          <a:p>
            <a:pPr marL="914400" lvl="1" indent="-457200">
              <a:buFont typeface="+mj-lt"/>
              <a:buAutoNum type="arabicPeriod"/>
            </a:pPr>
            <a:r>
              <a:rPr lang="en-US" dirty="0"/>
              <a:t>The plan must address regulatory action (definition of sources affected) and ultimately implement regulations to enforce the plan</a:t>
            </a:r>
          </a:p>
          <a:p>
            <a:pPr marL="914400" lvl="1" indent="-457200">
              <a:buFont typeface="+mj-lt"/>
              <a:buAutoNum type="arabicPeriod"/>
            </a:pPr>
            <a:r>
              <a:rPr lang="en-US" dirty="0"/>
              <a:t>The plan needs to evaluate cost to control in terms of ambient impact</a:t>
            </a:r>
          </a:p>
          <a:p>
            <a:pPr marL="285750" indent="-285750">
              <a:buFont typeface="Arial" panose="020B0604020202020204" pitchFamily="34" charset="0"/>
              <a:buChar char="•"/>
            </a:pPr>
            <a:r>
              <a:rPr lang="en-US" sz="2000" b="1" dirty="0"/>
              <a:t>The plan developed in support of 74-2-5(C) fails to satisfy these requirements</a:t>
            </a:r>
          </a:p>
          <a:p>
            <a:pPr marL="285750" indent="-285750">
              <a:buFont typeface="Arial" panose="020B0604020202020204" pitchFamily="34" charset="0"/>
              <a:buChar char="•"/>
            </a:pPr>
            <a:endParaRPr lang="en-US" dirty="0"/>
          </a:p>
        </p:txBody>
      </p:sp>
      <p:cxnSp>
        <p:nvCxnSpPr>
          <p:cNvPr id="10" name="Straight Connector 9">
            <a:extLst>
              <a:ext uri="{FF2B5EF4-FFF2-40B4-BE49-F238E27FC236}">
                <a16:creationId xmlns:a16="http://schemas.microsoft.com/office/drawing/2014/main" id="{65593C68-0EF2-4BDF-A253-F198AFC9993D}"/>
              </a:ext>
            </a:extLst>
          </p:cNvPr>
          <p:cNvCxnSpPr/>
          <p:nvPr/>
        </p:nvCxnSpPr>
        <p:spPr>
          <a:xfrm>
            <a:off x="618401" y="2815810"/>
            <a:ext cx="11390050" cy="0"/>
          </a:xfrm>
          <a:prstGeom prst="line">
            <a:avLst/>
          </a:prstGeom>
          <a:ln w="25400">
            <a:solidFill>
              <a:srgbClr val="00B0F0"/>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419CD36C-C058-4D87-8029-CCAB2D042AD2}"/>
              </a:ext>
            </a:extLst>
          </p:cNvPr>
          <p:cNvSpPr>
            <a:spLocks noGrp="1"/>
          </p:cNvSpPr>
          <p:nvPr>
            <p:ph type="dt" sz="half" idx="10"/>
          </p:nvPr>
        </p:nvSpPr>
        <p:spPr/>
        <p:txBody>
          <a:bodyPr/>
          <a:lstStyle/>
          <a:p>
            <a:fld id="{F48FC893-9E83-4886-9A78-80E5BBC791DF}" type="datetime1">
              <a:rPr lang="en-US" smtClean="0"/>
              <a:t>9/21/2021</a:t>
            </a:fld>
            <a:endParaRPr lang="en-US"/>
          </a:p>
        </p:txBody>
      </p:sp>
      <p:sp>
        <p:nvSpPr>
          <p:cNvPr id="3" name="Slide Number Placeholder 2">
            <a:extLst>
              <a:ext uri="{FF2B5EF4-FFF2-40B4-BE49-F238E27FC236}">
                <a16:creationId xmlns:a16="http://schemas.microsoft.com/office/drawing/2014/main" id="{FCA47D4F-9142-4D2C-9231-4848D30E7A20}"/>
              </a:ext>
            </a:extLst>
          </p:cNvPr>
          <p:cNvSpPr>
            <a:spLocks noGrp="1"/>
          </p:cNvSpPr>
          <p:nvPr>
            <p:ph type="sldNum" sz="quarter" idx="12"/>
          </p:nvPr>
        </p:nvSpPr>
        <p:spPr/>
        <p:txBody>
          <a:bodyPr/>
          <a:lstStyle/>
          <a:p>
            <a:fld id="{E9968783-E6F9-4509-8B46-2762EE5E0690}" type="slidenum">
              <a:rPr lang="en-US" smtClean="0"/>
              <a:t>2</a:t>
            </a:fld>
            <a:endParaRPr lang="en-US"/>
          </a:p>
        </p:txBody>
      </p:sp>
    </p:spTree>
    <p:extLst>
      <p:ext uri="{BB962C8B-B14F-4D97-AF65-F5344CB8AC3E}">
        <p14:creationId xmlns:p14="http://schemas.microsoft.com/office/powerpoint/2010/main" val="3166533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0AA803-AC83-4E5A-985A-27E78FE353ED}"/>
              </a:ext>
            </a:extLst>
          </p:cNvPr>
          <p:cNvSpPr>
            <a:spLocks noGrp="1"/>
          </p:cNvSpPr>
          <p:nvPr>
            <p:ph type="title"/>
          </p:nvPr>
        </p:nvSpPr>
        <p:spPr/>
        <p:txBody>
          <a:bodyPr/>
          <a:lstStyle/>
          <a:p>
            <a:r>
              <a:rPr lang="en-US" b="1" dirty="0"/>
              <a:t>Emission Inventories</a:t>
            </a:r>
          </a:p>
        </p:txBody>
      </p:sp>
      <p:sp>
        <p:nvSpPr>
          <p:cNvPr id="5" name="Content Placeholder 4">
            <a:extLst>
              <a:ext uri="{FF2B5EF4-FFF2-40B4-BE49-F238E27FC236}">
                <a16:creationId xmlns:a16="http://schemas.microsoft.com/office/drawing/2014/main" id="{6F870A9A-FA55-4D08-A9C9-DDCD45CBA03C}"/>
              </a:ext>
            </a:extLst>
          </p:cNvPr>
          <p:cNvSpPr>
            <a:spLocks noGrp="1"/>
          </p:cNvSpPr>
          <p:nvPr>
            <p:ph idx="1"/>
          </p:nvPr>
        </p:nvSpPr>
        <p:spPr/>
        <p:txBody>
          <a:bodyPr/>
          <a:lstStyle/>
          <a:p>
            <a:r>
              <a:rPr lang="en-US" dirty="0"/>
              <a:t>The RAMBOLL modeling developed three emission inventories:</a:t>
            </a:r>
          </a:p>
          <a:p>
            <a:pPr lvl="1"/>
            <a:r>
              <a:rPr lang="en-US" dirty="0"/>
              <a:t>2014 base case</a:t>
            </a:r>
          </a:p>
          <a:p>
            <a:pPr lvl="2"/>
            <a:r>
              <a:rPr lang="en-US" dirty="0"/>
              <a:t>Based on EPA NEI (NMED removed some sources that were double counted) </a:t>
            </a:r>
          </a:p>
          <a:p>
            <a:pPr lvl="1"/>
            <a:r>
              <a:rPr lang="en-US" dirty="0"/>
              <a:t>2028 future year base case</a:t>
            </a:r>
          </a:p>
          <a:p>
            <a:pPr lvl="2"/>
            <a:r>
              <a:rPr lang="en-US" dirty="0"/>
              <a:t>Documentation of the 2028 future base case is lacking (i.e., what sources are included, calculation methods, future year assumptions from 2014 to 2028)</a:t>
            </a:r>
          </a:p>
          <a:p>
            <a:pPr lvl="2"/>
            <a:r>
              <a:rPr lang="en-US" dirty="0"/>
              <a:t>The lack of documentation of the 2028 future base case makes it impossible to confirm the accuracy of emission estimates as well as growth assumptions</a:t>
            </a:r>
          </a:p>
          <a:p>
            <a:pPr lvl="1"/>
            <a:r>
              <a:rPr lang="en-US" dirty="0"/>
              <a:t>2028 future base case with additional NOx and VOC controls on oil and gas sources</a:t>
            </a:r>
          </a:p>
          <a:p>
            <a:pPr lvl="2"/>
            <a:r>
              <a:rPr lang="en-US" dirty="0"/>
              <a:t>Oil and gas controls alone will not achieve the 95 percent required goal unless the 2028 future base case is implemented through regulatory action </a:t>
            </a:r>
          </a:p>
          <a:p>
            <a:pPr lvl="1"/>
            <a:endParaRPr lang="en-US" dirty="0"/>
          </a:p>
          <a:p>
            <a:endParaRPr lang="en-US" dirty="0"/>
          </a:p>
        </p:txBody>
      </p:sp>
      <p:sp>
        <p:nvSpPr>
          <p:cNvPr id="2" name="Date Placeholder 1">
            <a:extLst>
              <a:ext uri="{FF2B5EF4-FFF2-40B4-BE49-F238E27FC236}">
                <a16:creationId xmlns:a16="http://schemas.microsoft.com/office/drawing/2014/main" id="{69FD3F71-CEF9-4DA5-9388-A7963BB4A02C}"/>
              </a:ext>
            </a:extLst>
          </p:cNvPr>
          <p:cNvSpPr>
            <a:spLocks noGrp="1"/>
          </p:cNvSpPr>
          <p:nvPr>
            <p:ph type="dt" sz="half" idx="10"/>
          </p:nvPr>
        </p:nvSpPr>
        <p:spPr/>
        <p:txBody>
          <a:bodyPr/>
          <a:lstStyle/>
          <a:p>
            <a:fld id="{DAA8176B-B4A4-4F7F-884C-269A9BEBC9F2}" type="datetime1">
              <a:rPr lang="en-US" smtClean="0"/>
              <a:t>9/21/2021</a:t>
            </a:fld>
            <a:endParaRPr lang="en-US"/>
          </a:p>
        </p:txBody>
      </p:sp>
      <p:sp>
        <p:nvSpPr>
          <p:cNvPr id="3" name="Slide Number Placeholder 2">
            <a:extLst>
              <a:ext uri="{FF2B5EF4-FFF2-40B4-BE49-F238E27FC236}">
                <a16:creationId xmlns:a16="http://schemas.microsoft.com/office/drawing/2014/main" id="{33315E7B-7AAD-485A-9072-6DBD71B15AEA}"/>
              </a:ext>
            </a:extLst>
          </p:cNvPr>
          <p:cNvSpPr>
            <a:spLocks noGrp="1"/>
          </p:cNvSpPr>
          <p:nvPr>
            <p:ph type="sldNum" sz="quarter" idx="12"/>
          </p:nvPr>
        </p:nvSpPr>
        <p:spPr/>
        <p:txBody>
          <a:bodyPr/>
          <a:lstStyle/>
          <a:p>
            <a:fld id="{E9968783-E6F9-4509-8B46-2762EE5E0690}" type="slidenum">
              <a:rPr lang="en-US" smtClean="0"/>
              <a:t>3</a:t>
            </a:fld>
            <a:endParaRPr lang="en-US"/>
          </a:p>
        </p:txBody>
      </p:sp>
    </p:spTree>
    <p:extLst>
      <p:ext uri="{BB962C8B-B14F-4D97-AF65-F5344CB8AC3E}">
        <p14:creationId xmlns:p14="http://schemas.microsoft.com/office/powerpoint/2010/main" val="1109497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5F330C-E7EC-4B11-AEA8-10662D93DF6A}"/>
              </a:ext>
            </a:extLst>
          </p:cNvPr>
          <p:cNvSpPr>
            <a:spLocks noGrp="1"/>
          </p:cNvSpPr>
          <p:nvPr>
            <p:ph type="title"/>
          </p:nvPr>
        </p:nvSpPr>
        <p:spPr/>
        <p:txBody>
          <a:bodyPr/>
          <a:lstStyle/>
          <a:p>
            <a:r>
              <a:rPr lang="en-US" b="1" dirty="0"/>
              <a:t>Issues with Emission Inventories Used in the Modeling</a:t>
            </a:r>
          </a:p>
        </p:txBody>
      </p:sp>
      <p:sp>
        <p:nvSpPr>
          <p:cNvPr id="5" name="Content Placeholder 4">
            <a:extLst>
              <a:ext uri="{FF2B5EF4-FFF2-40B4-BE49-F238E27FC236}">
                <a16:creationId xmlns:a16="http://schemas.microsoft.com/office/drawing/2014/main" id="{B5714BE9-9FAA-4AE4-9FD0-CA9A2C1E7484}"/>
              </a:ext>
            </a:extLst>
          </p:cNvPr>
          <p:cNvSpPr>
            <a:spLocks noGrp="1"/>
          </p:cNvSpPr>
          <p:nvPr>
            <p:ph idx="1"/>
          </p:nvPr>
        </p:nvSpPr>
        <p:spPr/>
        <p:txBody>
          <a:bodyPr>
            <a:normAutofit lnSpcReduction="10000"/>
          </a:bodyPr>
          <a:lstStyle/>
          <a:p>
            <a:r>
              <a:rPr lang="en-US" sz="2600" dirty="0"/>
              <a:t>The 2028 future year base case provides no documentation for emission calculations, emission growth (by source category) and assumptions regarding emission reductions that will be implemented as a result of new control requirements from new promulgated regulations</a:t>
            </a:r>
          </a:p>
          <a:p>
            <a:r>
              <a:rPr lang="en-US" sz="2600" dirty="0"/>
              <a:t>Basin growth assumptions for oil and gas sources are critical because emissions from many oil and gas sources are contingent on production levels as well as the rate of drilling new wells</a:t>
            </a:r>
          </a:p>
          <a:p>
            <a:r>
              <a:rPr lang="en-US" sz="2600" dirty="0"/>
              <a:t>A review of the </a:t>
            </a:r>
            <a:r>
              <a:rPr lang="en-US" sz="2600" dirty="0">
                <a:effectLst/>
                <a:latin typeface="Calibri" panose="020F0502020204030204" pitchFamily="34" charset="0"/>
                <a:ea typeface="Times New Roman" panose="02020603050405020304" pitchFamily="18" charset="0"/>
                <a:cs typeface="Calibri" panose="020F0502020204030204" pitchFamily="34" charset="0"/>
              </a:rPr>
              <a:t>Farmington Mancos-Gallup Draft Resource Management Plan Amendment and Environmental Impact Statement </a:t>
            </a:r>
            <a:r>
              <a:rPr lang="en-US" sz="2600" dirty="0">
                <a:effectLst/>
                <a:ea typeface="Times New Roman" panose="02020603050405020304" pitchFamily="18" charset="0"/>
              </a:rPr>
              <a:t>identified numerous issues with the Mancos modeling inventories</a:t>
            </a:r>
          </a:p>
          <a:p>
            <a:pPr lvl="1"/>
            <a:r>
              <a:rPr lang="en-US" dirty="0"/>
              <a:t>The Mancos analysis is directly related to the New Mexico Ozone Attainment Initiative Photochemical Modeling Study</a:t>
            </a:r>
          </a:p>
          <a:p>
            <a:endParaRPr lang="en-US" dirty="0"/>
          </a:p>
          <a:p>
            <a:endParaRPr lang="en-US" dirty="0"/>
          </a:p>
          <a:p>
            <a:endParaRPr lang="en-US" dirty="0"/>
          </a:p>
        </p:txBody>
      </p:sp>
      <p:sp>
        <p:nvSpPr>
          <p:cNvPr id="2" name="Date Placeholder 1">
            <a:extLst>
              <a:ext uri="{FF2B5EF4-FFF2-40B4-BE49-F238E27FC236}">
                <a16:creationId xmlns:a16="http://schemas.microsoft.com/office/drawing/2014/main" id="{2957F557-2241-4F8C-9354-FAA9448A9C13}"/>
              </a:ext>
            </a:extLst>
          </p:cNvPr>
          <p:cNvSpPr>
            <a:spLocks noGrp="1"/>
          </p:cNvSpPr>
          <p:nvPr>
            <p:ph type="dt" sz="half" idx="10"/>
          </p:nvPr>
        </p:nvSpPr>
        <p:spPr/>
        <p:txBody>
          <a:bodyPr/>
          <a:lstStyle/>
          <a:p>
            <a:fld id="{E5A125C4-19C8-4DB7-AB13-01DB9A8D190C}" type="datetime1">
              <a:rPr lang="en-US" smtClean="0"/>
              <a:t>9/21/2021</a:t>
            </a:fld>
            <a:endParaRPr lang="en-US"/>
          </a:p>
        </p:txBody>
      </p:sp>
      <p:sp>
        <p:nvSpPr>
          <p:cNvPr id="3" name="Slide Number Placeholder 2">
            <a:extLst>
              <a:ext uri="{FF2B5EF4-FFF2-40B4-BE49-F238E27FC236}">
                <a16:creationId xmlns:a16="http://schemas.microsoft.com/office/drawing/2014/main" id="{59EE31E8-62BC-49D7-8FA3-4957BC49CBC5}"/>
              </a:ext>
            </a:extLst>
          </p:cNvPr>
          <p:cNvSpPr>
            <a:spLocks noGrp="1"/>
          </p:cNvSpPr>
          <p:nvPr>
            <p:ph type="sldNum" sz="quarter" idx="12"/>
          </p:nvPr>
        </p:nvSpPr>
        <p:spPr/>
        <p:txBody>
          <a:bodyPr/>
          <a:lstStyle/>
          <a:p>
            <a:fld id="{E9968783-E6F9-4509-8B46-2762EE5E0690}" type="slidenum">
              <a:rPr lang="en-US" smtClean="0"/>
              <a:t>4</a:t>
            </a:fld>
            <a:endParaRPr lang="en-US"/>
          </a:p>
        </p:txBody>
      </p:sp>
    </p:spTree>
    <p:extLst>
      <p:ext uri="{BB962C8B-B14F-4D97-AF65-F5344CB8AC3E}">
        <p14:creationId xmlns:p14="http://schemas.microsoft.com/office/powerpoint/2010/main" val="3543959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6F1BBC-5ECE-40FE-9B97-69643A8C80B1}"/>
              </a:ext>
            </a:extLst>
          </p:cNvPr>
          <p:cNvPicPr>
            <a:picLocks noChangeAspect="1"/>
          </p:cNvPicPr>
          <p:nvPr/>
        </p:nvPicPr>
        <p:blipFill>
          <a:blip r:embed="rId2"/>
          <a:stretch>
            <a:fillRect/>
          </a:stretch>
        </p:blipFill>
        <p:spPr>
          <a:xfrm>
            <a:off x="2274570" y="495300"/>
            <a:ext cx="7642860" cy="5867400"/>
          </a:xfrm>
          <a:prstGeom prst="rect">
            <a:avLst/>
          </a:prstGeom>
        </p:spPr>
      </p:pic>
      <p:sp>
        <p:nvSpPr>
          <p:cNvPr id="2" name="Date Placeholder 1">
            <a:extLst>
              <a:ext uri="{FF2B5EF4-FFF2-40B4-BE49-F238E27FC236}">
                <a16:creationId xmlns:a16="http://schemas.microsoft.com/office/drawing/2014/main" id="{3409FC8B-9051-4F04-84DB-32FCF7629224}"/>
              </a:ext>
            </a:extLst>
          </p:cNvPr>
          <p:cNvSpPr>
            <a:spLocks noGrp="1"/>
          </p:cNvSpPr>
          <p:nvPr>
            <p:ph type="dt" sz="half" idx="10"/>
          </p:nvPr>
        </p:nvSpPr>
        <p:spPr/>
        <p:txBody>
          <a:bodyPr/>
          <a:lstStyle/>
          <a:p>
            <a:fld id="{71ADCCFF-0F0C-4D8F-9F59-B62F4F5A7B64}" type="datetime1">
              <a:rPr lang="en-US" smtClean="0"/>
              <a:t>9/21/2021</a:t>
            </a:fld>
            <a:endParaRPr lang="en-US"/>
          </a:p>
        </p:txBody>
      </p:sp>
      <p:sp>
        <p:nvSpPr>
          <p:cNvPr id="3" name="Slide Number Placeholder 2">
            <a:extLst>
              <a:ext uri="{FF2B5EF4-FFF2-40B4-BE49-F238E27FC236}">
                <a16:creationId xmlns:a16="http://schemas.microsoft.com/office/drawing/2014/main" id="{8706D543-D430-429D-9914-5066089CCAF3}"/>
              </a:ext>
            </a:extLst>
          </p:cNvPr>
          <p:cNvSpPr>
            <a:spLocks noGrp="1"/>
          </p:cNvSpPr>
          <p:nvPr>
            <p:ph type="sldNum" sz="quarter" idx="12"/>
          </p:nvPr>
        </p:nvSpPr>
        <p:spPr/>
        <p:txBody>
          <a:bodyPr/>
          <a:lstStyle/>
          <a:p>
            <a:fld id="{E9968783-E6F9-4509-8B46-2762EE5E0690}" type="slidenum">
              <a:rPr lang="en-US" smtClean="0"/>
              <a:t>5</a:t>
            </a:fld>
            <a:endParaRPr lang="en-US"/>
          </a:p>
        </p:txBody>
      </p:sp>
    </p:spTree>
    <p:extLst>
      <p:ext uri="{BB962C8B-B14F-4D97-AF65-F5344CB8AC3E}">
        <p14:creationId xmlns:p14="http://schemas.microsoft.com/office/powerpoint/2010/main" val="3706366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14C5E3-1EBB-468D-A501-2D98FC1F58EC}"/>
              </a:ext>
            </a:extLst>
          </p:cNvPr>
          <p:cNvSpPr>
            <a:spLocks noGrp="1"/>
          </p:cNvSpPr>
          <p:nvPr>
            <p:ph type="title"/>
          </p:nvPr>
        </p:nvSpPr>
        <p:spPr/>
        <p:txBody>
          <a:bodyPr>
            <a:normAutofit/>
          </a:bodyPr>
          <a:lstStyle/>
          <a:p>
            <a:r>
              <a:rPr lang="en-US" b="1" dirty="0"/>
              <a:t>Production Decline Will Result in Emission Reductions for NOx and VOC Emissions </a:t>
            </a:r>
          </a:p>
        </p:txBody>
      </p:sp>
      <p:sp>
        <p:nvSpPr>
          <p:cNvPr id="6" name="Content Placeholder 5">
            <a:extLst>
              <a:ext uri="{FF2B5EF4-FFF2-40B4-BE49-F238E27FC236}">
                <a16:creationId xmlns:a16="http://schemas.microsoft.com/office/drawing/2014/main" id="{7D86567F-FAA4-4032-A094-FA9FD13AA2D4}"/>
              </a:ext>
            </a:extLst>
          </p:cNvPr>
          <p:cNvSpPr>
            <a:spLocks noGrp="1"/>
          </p:cNvSpPr>
          <p:nvPr>
            <p:ph idx="1"/>
          </p:nvPr>
        </p:nvSpPr>
        <p:spPr/>
        <p:txBody>
          <a:bodyPr>
            <a:normAutofit fontScale="92500" lnSpcReduction="20000"/>
          </a:bodyPr>
          <a:lstStyle/>
          <a:p>
            <a:r>
              <a:rPr lang="en-US" dirty="0"/>
              <a:t>All production from oil and gas wells will exponentially decrease over time</a:t>
            </a:r>
          </a:p>
          <a:p>
            <a:r>
              <a:rPr lang="en-US" dirty="0"/>
              <a:t>Basin production decline is offset by drilling new wells which slows the rate of overall decline</a:t>
            </a:r>
          </a:p>
          <a:p>
            <a:r>
              <a:rPr lang="en-US" dirty="0"/>
              <a:t>As well production declines, some oil and gas emissions from selected sources will be reduced e.g., compressors (NOx), </a:t>
            </a:r>
            <a:r>
              <a:rPr lang="en-US" dirty="0" err="1"/>
              <a:t>dehys</a:t>
            </a:r>
            <a:r>
              <a:rPr lang="en-US" dirty="0"/>
              <a:t> (NOx and VOCs) and tanks (VOCs)</a:t>
            </a:r>
          </a:p>
          <a:p>
            <a:r>
              <a:rPr lang="en-US" dirty="0"/>
              <a:t>Well decline is not accounted for in most oil and gas inventories</a:t>
            </a:r>
          </a:p>
          <a:p>
            <a:r>
              <a:rPr lang="en-US" dirty="0"/>
              <a:t>Typically, in future year inventories new well emissions at initial production are added to existing wells at initial production and result in substantially overstating actual emissions</a:t>
            </a:r>
          </a:p>
          <a:p>
            <a:r>
              <a:rPr lang="en-US" dirty="0"/>
              <a:t>The lack of documentation regarding oil and gas inventories prevents confirmation of values used in the modeling</a:t>
            </a:r>
          </a:p>
        </p:txBody>
      </p:sp>
      <p:sp>
        <p:nvSpPr>
          <p:cNvPr id="2" name="Date Placeholder 1">
            <a:extLst>
              <a:ext uri="{FF2B5EF4-FFF2-40B4-BE49-F238E27FC236}">
                <a16:creationId xmlns:a16="http://schemas.microsoft.com/office/drawing/2014/main" id="{57BC102D-E6CA-47C8-A8F1-9A93F199455E}"/>
              </a:ext>
            </a:extLst>
          </p:cNvPr>
          <p:cNvSpPr>
            <a:spLocks noGrp="1"/>
          </p:cNvSpPr>
          <p:nvPr>
            <p:ph type="dt" sz="half" idx="10"/>
          </p:nvPr>
        </p:nvSpPr>
        <p:spPr/>
        <p:txBody>
          <a:bodyPr/>
          <a:lstStyle/>
          <a:p>
            <a:fld id="{24A7F9EB-5336-44EE-AE2C-BDC74F651E0D}" type="datetime1">
              <a:rPr lang="en-US" smtClean="0"/>
              <a:t>9/21/2021</a:t>
            </a:fld>
            <a:endParaRPr lang="en-US"/>
          </a:p>
        </p:txBody>
      </p:sp>
      <p:sp>
        <p:nvSpPr>
          <p:cNvPr id="3" name="Slide Number Placeholder 2">
            <a:extLst>
              <a:ext uri="{FF2B5EF4-FFF2-40B4-BE49-F238E27FC236}">
                <a16:creationId xmlns:a16="http://schemas.microsoft.com/office/drawing/2014/main" id="{F8A5C496-BFCC-4D14-B883-AA344563F928}"/>
              </a:ext>
            </a:extLst>
          </p:cNvPr>
          <p:cNvSpPr>
            <a:spLocks noGrp="1"/>
          </p:cNvSpPr>
          <p:nvPr>
            <p:ph type="sldNum" sz="quarter" idx="12"/>
          </p:nvPr>
        </p:nvSpPr>
        <p:spPr/>
        <p:txBody>
          <a:bodyPr/>
          <a:lstStyle/>
          <a:p>
            <a:fld id="{E9968783-E6F9-4509-8B46-2762EE5E0690}" type="slidenum">
              <a:rPr lang="en-US" smtClean="0"/>
              <a:t>6</a:t>
            </a:fld>
            <a:endParaRPr lang="en-US"/>
          </a:p>
        </p:txBody>
      </p:sp>
    </p:spTree>
    <p:extLst>
      <p:ext uri="{BB962C8B-B14F-4D97-AF65-F5344CB8AC3E}">
        <p14:creationId xmlns:p14="http://schemas.microsoft.com/office/powerpoint/2010/main" val="3302895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2869970-D644-4F33-B4B0-EAE7AC18DB70}"/>
              </a:ext>
            </a:extLst>
          </p:cNvPr>
          <p:cNvSpPr txBox="1"/>
          <p:nvPr/>
        </p:nvSpPr>
        <p:spPr>
          <a:xfrm>
            <a:off x="1114425" y="6181725"/>
            <a:ext cx="3861955" cy="430887"/>
          </a:xfrm>
          <a:prstGeom prst="rect">
            <a:avLst/>
          </a:prstGeom>
          <a:noFill/>
        </p:spPr>
        <p:txBody>
          <a:bodyPr wrap="none" rtlCol="0">
            <a:spAutoFit/>
          </a:bodyPr>
          <a:lstStyle/>
          <a:p>
            <a:r>
              <a:rPr lang="en-US" sz="1100" u="sng" dirty="0"/>
              <a:t>Legend</a:t>
            </a:r>
            <a:r>
              <a:rPr lang="en-US" sz="1100" dirty="0"/>
              <a:t>: Orange highlight is above O3 NAAQS of 70 ppb</a:t>
            </a:r>
          </a:p>
          <a:p>
            <a:r>
              <a:rPr lang="en-US" sz="1100" dirty="0"/>
              <a:t>                Yellow highlight is above 95% of O3 NAAQS or 67 ppb </a:t>
            </a:r>
          </a:p>
        </p:txBody>
      </p:sp>
      <p:sp>
        <p:nvSpPr>
          <p:cNvPr id="11" name="TextBox 10">
            <a:extLst>
              <a:ext uri="{FF2B5EF4-FFF2-40B4-BE49-F238E27FC236}">
                <a16:creationId xmlns:a16="http://schemas.microsoft.com/office/drawing/2014/main" id="{8DCA84EC-0D9C-4DDF-BF91-61B53E00D06B}"/>
              </a:ext>
            </a:extLst>
          </p:cNvPr>
          <p:cNvSpPr txBox="1"/>
          <p:nvPr/>
        </p:nvSpPr>
        <p:spPr>
          <a:xfrm>
            <a:off x="6661729" y="1438182"/>
            <a:ext cx="5323557" cy="4985980"/>
          </a:xfrm>
          <a:prstGeom prst="rect">
            <a:avLst/>
          </a:prstGeom>
          <a:noFill/>
        </p:spPr>
        <p:txBody>
          <a:bodyPr wrap="square" rtlCol="0">
            <a:spAutoFit/>
          </a:bodyPr>
          <a:lstStyle/>
          <a:p>
            <a:r>
              <a:rPr lang="en-US" dirty="0"/>
              <a:t>Conclusions</a:t>
            </a:r>
          </a:p>
          <a:p>
            <a:pPr marL="228600" indent="-228600">
              <a:buAutoNum type="arabicParenR"/>
            </a:pPr>
            <a:r>
              <a:rPr lang="en-US" sz="1200" dirty="0"/>
              <a:t>For the 2012-2016 time frame the only monitors that have a design value </a:t>
            </a:r>
          </a:p>
          <a:p>
            <a:r>
              <a:rPr lang="en-US" sz="1200" dirty="0"/>
              <a:t>       above the NAAQS are Desert View and Santa Teresa 72.0 and 71.3 ppb </a:t>
            </a:r>
          </a:p>
          <a:p>
            <a:r>
              <a:rPr lang="en-US" sz="1200" dirty="0"/>
              <a:t>        respectively</a:t>
            </a:r>
          </a:p>
          <a:p>
            <a:endParaRPr lang="en-US" sz="1200" dirty="0"/>
          </a:p>
          <a:p>
            <a:r>
              <a:rPr lang="en-US" sz="1200" dirty="0"/>
              <a:t>2) For the 2012-2016 case the South East Heights, Westside, Sunland Park City</a:t>
            </a:r>
          </a:p>
          <a:p>
            <a:r>
              <a:rPr lang="en-US" sz="1200" dirty="0"/>
              <a:t>    Yard, Chaparral and Carlsbad monitors have design values for the 2012-2016</a:t>
            </a:r>
          </a:p>
          <a:p>
            <a:r>
              <a:rPr lang="en-US" sz="1200" dirty="0"/>
              <a:t>      base case above 67 ppb (95 % of the 70 ppb NAAQS) </a:t>
            </a:r>
          </a:p>
          <a:p>
            <a:endParaRPr lang="en-US" sz="1200" dirty="0"/>
          </a:p>
          <a:p>
            <a:pPr marL="228600" indent="-228600">
              <a:buAutoNum type="arabicParenR" startAt="3"/>
            </a:pPr>
            <a:r>
              <a:rPr lang="en-US" sz="1200" dirty="0"/>
              <a:t>For the 2028 base case all modeled design values are below 67 ppb except at Desert View monitor</a:t>
            </a:r>
          </a:p>
          <a:p>
            <a:pPr marL="228600" indent="-228600">
              <a:buAutoNum type="arabicParenR" startAt="3"/>
            </a:pPr>
            <a:endParaRPr lang="en-US" sz="1200" dirty="0"/>
          </a:p>
          <a:p>
            <a:pPr marL="228600" indent="-228600">
              <a:buAutoNum type="arabicParenR" startAt="3"/>
            </a:pPr>
            <a:r>
              <a:rPr lang="en-US" sz="1200" dirty="0"/>
              <a:t>At Desert View the 2028 base case design value 67 ppb is equal to the threshold value</a:t>
            </a:r>
          </a:p>
          <a:p>
            <a:pPr marL="228600" indent="-228600">
              <a:buAutoNum type="arabicParenR" startAt="3"/>
            </a:pPr>
            <a:endParaRPr lang="en-US" sz="1200" dirty="0"/>
          </a:p>
          <a:p>
            <a:pPr marL="228600" indent="-228600">
              <a:buAutoNum type="arabicParenR" startAt="3"/>
            </a:pPr>
            <a:r>
              <a:rPr lang="en-US" sz="1200" dirty="0"/>
              <a:t>Additional Oil and Gas controls reduce impacts for the Desert View monitor 0.2 ppb total O3 66.8 ppb</a:t>
            </a:r>
          </a:p>
          <a:p>
            <a:endParaRPr lang="en-US" sz="1200" dirty="0"/>
          </a:p>
          <a:p>
            <a:pPr marL="228600" indent="-228600">
              <a:buAutoNum type="arabicParenR" startAt="6"/>
            </a:pPr>
            <a:r>
              <a:rPr lang="en-US" sz="1200" dirty="0"/>
              <a:t>Combined Oil and Gas controls are a very ineffective way to reduce impacts </a:t>
            </a:r>
          </a:p>
          <a:p>
            <a:r>
              <a:rPr lang="en-US" sz="1200" dirty="0"/>
              <a:t>       below 67 ppb </a:t>
            </a:r>
          </a:p>
          <a:p>
            <a:pPr marL="228600" indent="-228600">
              <a:buAutoNum type="arabicParenR" startAt="3"/>
            </a:pPr>
            <a:endParaRPr lang="en-US" sz="1200" dirty="0"/>
          </a:p>
          <a:p>
            <a:pPr marL="228600" indent="-228600">
              <a:buAutoNum type="arabicParenR" startAt="7"/>
            </a:pPr>
            <a:r>
              <a:rPr lang="en-US" sz="1200" dirty="0"/>
              <a:t>If different years are used for the dv, slightly different conclusions are found.</a:t>
            </a:r>
          </a:p>
          <a:p>
            <a:r>
              <a:rPr lang="en-US" sz="1200" dirty="0"/>
              <a:t>       According to the TSD the use of the 2012-2016 baseline follows EPA guidance </a:t>
            </a:r>
          </a:p>
          <a:p>
            <a:pPr marL="228600" indent="-228600">
              <a:buAutoNum type="arabicParenR" startAt="3"/>
            </a:pPr>
            <a:endParaRPr lang="en-US" sz="1200" dirty="0"/>
          </a:p>
          <a:p>
            <a:endParaRPr lang="en-US" sz="1200" dirty="0"/>
          </a:p>
        </p:txBody>
      </p:sp>
      <p:sp>
        <p:nvSpPr>
          <p:cNvPr id="12" name="TextBox 11">
            <a:extLst>
              <a:ext uri="{FF2B5EF4-FFF2-40B4-BE49-F238E27FC236}">
                <a16:creationId xmlns:a16="http://schemas.microsoft.com/office/drawing/2014/main" id="{DA5779C4-B6EE-4E07-9056-56F176C2DF37}"/>
              </a:ext>
            </a:extLst>
          </p:cNvPr>
          <p:cNvSpPr txBox="1"/>
          <p:nvPr/>
        </p:nvSpPr>
        <p:spPr>
          <a:xfrm>
            <a:off x="398061" y="325571"/>
            <a:ext cx="8684685" cy="646331"/>
          </a:xfrm>
          <a:prstGeom prst="rect">
            <a:avLst/>
          </a:prstGeom>
          <a:noFill/>
        </p:spPr>
        <p:txBody>
          <a:bodyPr wrap="none" rtlCol="0">
            <a:spAutoFit/>
          </a:bodyPr>
          <a:lstStyle/>
          <a:p>
            <a:r>
              <a:rPr lang="en-US" b="1" dirty="0"/>
              <a:t>Summary of Changes in O3 From the 2028 Future Year Base Case Using 2012 – 2016 Data </a:t>
            </a:r>
          </a:p>
          <a:p>
            <a:r>
              <a:rPr lang="en-US" b="1" dirty="0"/>
              <a:t>(Time Period Follows EPA Guidance)</a:t>
            </a:r>
          </a:p>
        </p:txBody>
      </p:sp>
      <p:pic>
        <p:nvPicPr>
          <p:cNvPr id="2" name="Picture 1">
            <a:extLst>
              <a:ext uri="{FF2B5EF4-FFF2-40B4-BE49-F238E27FC236}">
                <a16:creationId xmlns:a16="http://schemas.microsoft.com/office/drawing/2014/main" id="{74A5CB2E-6341-4657-A01A-A64F5C6A297C}"/>
              </a:ext>
            </a:extLst>
          </p:cNvPr>
          <p:cNvPicPr>
            <a:picLocks noChangeAspect="1"/>
          </p:cNvPicPr>
          <p:nvPr/>
        </p:nvPicPr>
        <p:blipFill>
          <a:blip r:embed="rId2"/>
          <a:stretch>
            <a:fillRect/>
          </a:stretch>
        </p:blipFill>
        <p:spPr>
          <a:xfrm>
            <a:off x="398061" y="1224304"/>
            <a:ext cx="6129538" cy="4409391"/>
          </a:xfrm>
          <a:prstGeom prst="rect">
            <a:avLst/>
          </a:prstGeom>
        </p:spPr>
      </p:pic>
      <p:sp>
        <p:nvSpPr>
          <p:cNvPr id="4" name="TextBox 3">
            <a:extLst>
              <a:ext uri="{FF2B5EF4-FFF2-40B4-BE49-F238E27FC236}">
                <a16:creationId xmlns:a16="http://schemas.microsoft.com/office/drawing/2014/main" id="{48CD55B1-01E5-4820-9B2E-284E6617A65B}"/>
              </a:ext>
            </a:extLst>
          </p:cNvPr>
          <p:cNvSpPr txBox="1"/>
          <p:nvPr/>
        </p:nvSpPr>
        <p:spPr>
          <a:xfrm>
            <a:off x="5930283" y="6424162"/>
            <a:ext cx="3521285" cy="276999"/>
          </a:xfrm>
          <a:prstGeom prst="rect">
            <a:avLst/>
          </a:prstGeom>
          <a:noFill/>
        </p:spPr>
        <p:txBody>
          <a:bodyPr wrap="none" rtlCol="0">
            <a:spAutoFit/>
          </a:bodyPr>
          <a:lstStyle/>
          <a:p>
            <a:r>
              <a:rPr lang="en-US" sz="1200" dirty="0"/>
              <a:t>From RAMBOLL TSD page 91, with some modification</a:t>
            </a:r>
          </a:p>
        </p:txBody>
      </p:sp>
      <p:sp>
        <p:nvSpPr>
          <p:cNvPr id="3" name="Date Placeholder 2">
            <a:extLst>
              <a:ext uri="{FF2B5EF4-FFF2-40B4-BE49-F238E27FC236}">
                <a16:creationId xmlns:a16="http://schemas.microsoft.com/office/drawing/2014/main" id="{283AFB9E-BE36-42F3-BF00-75263453ECA7}"/>
              </a:ext>
            </a:extLst>
          </p:cNvPr>
          <p:cNvSpPr>
            <a:spLocks noGrp="1"/>
          </p:cNvSpPr>
          <p:nvPr>
            <p:ph type="dt" sz="half" idx="10"/>
          </p:nvPr>
        </p:nvSpPr>
        <p:spPr/>
        <p:txBody>
          <a:bodyPr/>
          <a:lstStyle/>
          <a:p>
            <a:fld id="{D3135352-C028-4B7D-B491-E70D7F862FDB}" type="datetime1">
              <a:rPr lang="en-US" smtClean="0"/>
              <a:t>9/21/2021</a:t>
            </a:fld>
            <a:endParaRPr lang="en-US"/>
          </a:p>
        </p:txBody>
      </p:sp>
      <p:sp>
        <p:nvSpPr>
          <p:cNvPr id="5" name="Slide Number Placeholder 4">
            <a:extLst>
              <a:ext uri="{FF2B5EF4-FFF2-40B4-BE49-F238E27FC236}">
                <a16:creationId xmlns:a16="http://schemas.microsoft.com/office/drawing/2014/main" id="{A419D6AD-C662-4BEC-BE06-7966B8418178}"/>
              </a:ext>
            </a:extLst>
          </p:cNvPr>
          <p:cNvSpPr>
            <a:spLocks noGrp="1"/>
          </p:cNvSpPr>
          <p:nvPr>
            <p:ph type="sldNum" sz="quarter" idx="12"/>
          </p:nvPr>
        </p:nvSpPr>
        <p:spPr/>
        <p:txBody>
          <a:bodyPr/>
          <a:lstStyle/>
          <a:p>
            <a:fld id="{E9968783-E6F9-4509-8B46-2762EE5E0690}" type="slidenum">
              <a:rPr lang="en-US" smtClean="0"/>
              <a:t>7</a:t>
            </a:fld>
            <a:endParaRPr lang="en-US"/>
          </a:p>
        </p:txBody>
      </p:sp>
    </p:spTree>
    <p:extLst>
      <p:ext uri="{BB962C8B-B14F-4D97-AF65-F5344CB8AC3E}">
        <p14:creationId xmlns:p14="http://schemas.microsoft.com/office/powerpoint/2010/main" val="21453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682B8D2-FF44-441F-81B4-368D2B5EE09F}"/>
              </a:ext>
            </a:extLst>
          </p:cNvPr>
          <p:cNvSpPr txBox="1"/>
          <p:nvPr/>
        </p:nvSpPr>
        <p:spPr>
          <a:xfrm>
            <a:off x="2895600" y="666750"/>
            <a:ext cx="7352910" cy="369332"/>
          </a:xfrm>
          <a:prstGeom prst="rect">
            <a:avLst/>
          </a:prstGeom>
          <a:noFill/>
        </p:spPr>
        <p:txBody>
          <a:bodyPr wrap="none" rtlCol="0">
            <a:spAutoFit/>
          </a:bodyPr>
          <a:lstStyle/>
          <a:p>
            <a:r>
              <a:rPr lang="en-US" b="1" dirty="0"/>
              <a:t>Changes in O3 Concentrations for Alternate Scenarios (San Juan Monitors) </a:t>
            </a:r>
          </a:p>
        </p:txBody>
      </p:sp>
      <p:sp>
        <p:nvSpPr>
          <p:cNvPr id="9" name="TextBox 8">
            <a:extLst>
              <a:ext uri="{FF2B5EF4-FFF2-40B4-BE49-F238E27FC236}">
                <a16:creationId xmlns:a16="http://schemas.microsoft.com/office/drawing/2014/main" id="{D47F81AA-1638-4B3F-A4F5-062735D031C5}"/>
              </a:ext>
            </a:extLst>
          </p:cNvPr>
          <p:cNvSpPr txBox="1"/>
          <p:nvPr/>
        </p:nvSpPr>
        <p:spPr>
          <a:xfrm>
            <a:off x="1111928" y="4916686"/>
            <a:ext cx="6094520" cy="738664"/>
          </a:xfrm>
          <a:prstGeom prst="rect">
            <a:avLst/>
          </a:prstGeom>
          <a:noFill/>
        </p:spPr>
        <p:txBody>
          <a:bodyPr wrap="square">
            <a:spAutoFit/>
          </a:bodyPr>
          <a:lstStyle/>
          <a:p>
            <a:r>
              <a:rPr lang="en-US" sz="1400" dirty="0"/>
              <a:t>Notes: </a:t>
            </a:r>
          </a:p>
          <a:p>
            <a:pPr marL="285750" indent="-285750">
              <a:buFont typeface="Arial" panose="020B0604020202020204" pitchFamily="34" charset="0"/>
              <a:buChar char="•"/>
            </a:pPr>
            <a:r>
              <a:rPr lang="en-US" sz="1400" dirty="0"/>
              <a:t>NOx and VOC emission changes are combined</a:t>
            </a:r>
          </a:p>
          <a:p>
            <a:pPr marL="285750" indent="-285750">
              <a:buFont typeface="Arial" panose="020B0604020202020204" pitchFamily="34" charset="0"/>
              <a:buChar char="•"/>
            </a:pPr>
            <a:r>
              <a:rPr lang="en-US" sz="1400" dirty="0"/>
              <a:t>2012-2016 impacts are monitored not modeled</a:t>
            </a:r>
          </a:p>
        </p:txBody>
      </p:sp>
      <p:sp>
        <p:nvSpPr>
          <p:cNvPr id="2" name="TextBox 1">
            <a:extLst>
              <a:ext uri="{FF2B5EF4-FFF2-40B4-BE49-F238E27FC236}">
                <a16:creationId xmlns:a16="http://schemas.microsoft.com/office/drawing/2014/main" id="{2B73929C-CF56-4C34-950C-AF3017A2F874}"/>
              </a:ext>
            </a:extLst>
          </p:cNvPr>
          <p:cNvSpPr txBox="1"/>
          <p:nvPr/>
        </p:nvSpPr>
        <p:spPr>
          <a:xfrm>
            <a:off x="255884" y="5537597"/>
            <a:ext cx="12210317" cy="1015663"/>
          </a:xfrm>
          <a:prstGeom prst="rect">
            <a:avLst/>
          </a:prstGeom>
          <a:noFill/>
        </p:spPr>
        <p:txBody>
          <a:bodyPr wrap="square" rtlCol="0">
            <a:spAutoFit/>
          </a:bodyPr>
          <a:lstStyle/>
          <a:p>
            <a:r>
              <a:rPr lang="en-US" sz="1200" b="1" dirty="0"/>
              <a:t>Conclusions</a:t>
            </a:r>
          </a:p>
          <a:p>
            <a:pPr marL="285750" indent="-285750">
              <a:buFont typeface="Arial" panose="020B0604020202020204" pitchFamily="34" charset="0"/>
              <a:buChar char="•"/>
            </a:pPr>
            <a:r>
              <a:rPr lang="en-US" sz="1200" b="1" dirty="0"/>
              <a:t>At the Navajo Lake monitor (dv=67 ppb) the 2028 future year base case predicted impacts are 64.8 ppb, a reduction of 2.2 ppb (no additional controls on Oil and Gas)</a:t>
            </a:r>
          </a:p>
          <a:p>
            <a:pPr marL="285750" indent="-285750">
              <a:buFont typeface="Arial" panose="020B0604020202020204" pitchFamily="34" charset="0"/>
              <a:buChar char="•"/>
            </a:pPr>
            <a:r>
              <a:rPr lang="en-US" sz="1200" b="1" dirty="0"/>
              <a:t>If additional Oil and Gas controls are implemented, the 2028 design value is reduced to 63.3 ppb (a decrease of 1.5 ppb)</a:t>
            </a:r>
          </a:p>
          <a:p>
            <a:pPr marL="285750" indent="-285750">
              <a:buFont typeface="Arial" panose="020B0604020202020204" pitchFamily="34" charset="0"/>
              <a:buChar char="•"/>
            </a:pPr>
            <a:r>
              <a:rPr lang="en-US" sz="1200" b="1" dirty="0"/>
              <a:t>Results indicate future case compliance with the 70 ppb NAAQS and the 67 ppb safety factor threshold</a:t>
            </a:r>
          </a:p>
          <a:p>
            <a:pPr marL="285750" indent="-285750">
              <a:buFont typeface="Arial" panose="020B0604020202020204" pitchFamily="34" charset="0"/>
              <a:buChar char="•"/>
            </a:pPr>
            <a:r>
              <a:rPr lang="en-US" sz="1200" b="1" dirty="0"/>
              <a:t>Compliance is therefore demonstrated without the implementation of additional Oil and Gas controls</a:t>
            </a:r>
          </a:p>
        </p:txBody>
      </p:sp>
      <p:pic>
        <p:nvPicPr>
          <p:cNvPr id="8" name="Picture 7">
            <a:extLst>
              <a:ext uri="{FF2B5EF4-FFF2-40B4-BE49-F238E27FC236}">
                <a16:creationId xmlns:a16="http://schemas.microsoft.com/office/drawing/2014/main" id="{F909D91F-3321-4EAF-B594-65840D7A598D}"/>
              </a:ext>
            </a:extLst>
          </p:cNvPr>
          <p:cNvPicPr>
            <a:picLocks noChangeAspect="1"/>
          </p:cNvPicPr>
          <p:nvPr/>
        </p:nvPicPr>
        <p:blipFill>
          <a:blip r:embed="rId2"/>
          <a:stretch>
            <a:fillRect/>
          </a:stretch>
        </p:blipFill>
        <p:spPr>
          <a:xfrm>
            <a:off x="554579" y="1272218"/>
            <a:ext cx="4907280" cy="3192780"/>
          </a:xfrm>
          <a:prstGeom prst="rect">
            <a:avLst/>
          </a:prstGeom>
        </p:spPr>
      </p:pic>
      <p:pic>
        <p:nvPicPr>
          <p:cNvPr id="10" name="Picture 9">
            <a:extLst>
              <a:ext uri="{FF2B5EF4-FFF2-40B4-BE49-F238E27FC236}">
                <a16:creationId xmlns:a16="http://schemas.microsoft.com/office/drawing/2014/main" id="{8921706A-DD58-4554-BD01-04060A3D5FB7}"/>
              </a:ext>
            </a:extLst>
          </p:cNvPr>
          <p:cNvPicPr>
            <a:picLocks noChangeAspect="1"/>
          </p:cNvPicPr>
          <p:nvPr/>
        </p:nvPicPr>
        <p:blipFill>
          <a:blip r:embed="rId3"/>
          <a:stretch>
            <a:fillRect/>
          </a:stretch>
        </p:blipFill>
        <p:spPr>
          <a:xfrm>
            <a:off x="5681598" y="1379994"/>
            <a:ext cx="5036820" cy="3192780"/>
          </a:xfrm>
          <a:prstGeom prst="rect">
            <a:avLst/>
          </a:prstGeom>
        </p:spPr>
      </p:pic>
      <p:sp>
        <p:nvSpPr>
          <p:cNvPr id="13" name="TextBox 12">
            <a:extLst>
              <a:ext uri="{FF2B5EF4-FFF2-40B4-BE49-F238E27FC236}">
                <a16:creationId xmlns:a16="http://schemas.microsoft.com/office/drawing/2014/main" id="{2602FBB5-09FE-4070-BDC4-ED7ABA6D74CB}"/>
              </a:ext>
            </a:extLst>
          </p:cNvPr>
          <p:cNvSpPr txBox="1"/>
          <p:nvPr/>
        </p:nvSpPr>
        <p:spPr>
          <a:xfrm>
            <a:off x="6572055" y="138172"/>
            <a:ext cx="6280950" cy="276999"/>
          </a:xfrm>
          <a:prstGeom prst="rect">
            <a:avLst/>
          </a:prstGeom>
          <a:noFill/>
        </p:spPr>
        <p:txBody>
          <a:bodyPr wrap="square">
            <a:spAutoFit/>
          </a:bodyPr>
          <a:lstStyle/>
          <a:p>
            <a:r>
              <a:rPr lang="en-US" sz="1200" b="1" dirty="0"/>
              <a:t>From IPAMS Exhibit 8, page 11/33</a:t>
            </a:r>
            <a:endParaRPr lang="en-US" sz="1200" dirty="0"/>
          </a:p>
        </p:txBody>
      </p:sp>
      <p:sp>
        <p:nvSpPr>
          <p:cNvPr id="3" name="Date Placeholder 2">
            <a:extLst>
              <a:ext uri="{FF2B5EF4-FFF2-40B4-BE49-F238E27FC236}">
                <a16:creationId xmlns:a16="http://schemas.microsoft.com/office/drawing/2014/main" id="{B7EFBD3B-FB5F-40D4-B18B-33196B9D8D87}"/>
              </a:ext>
            </a:extLst>
          </p:cNvPr>
          <p:cNvSpPr>
            <a:spLocks noGrp="1"/>
          </p:cNvSpPr>
          <p:nvPr>
            <p:ph type="dt" sz="half" idx="10"/>
          </p:nvPr>
        </p:nvSpPr>
        <p:spPr/>
        <p:txBody>
          <a:bodyPr/>
          <a:lstStyle/>
          <a:p>
            <a:fld id="{191D6763-AF4F-4F91-95FF-734F8EA1995C}" type="datetime1">
              <a:rPr lang="en-US" smtClean="0"/>
              <a:t>9/21/2021</a:t>
            </a:fld>
            <a:endParaRPr lang="en-US"/>
          </a:p>
        </p:txBody>
      </p:sp>
      <p:sp>
        <p:nvSpPr>
          <p:cNvPr id="4" name="Slide Number Placeholder 3">
            <a:extLst>
              <a:ext uri="{FF2B5EF4-FFF2-40B4-BE49-F238E27FC236}">
                <a16:creationId xmlns:a16="http://schemas.microsoft.com/office/drawing/2014/main" id="{FA563507-118F-4A09-8813-671F9239C089}"/>
              </a:ext>
            </a:extLst>
          </p:cNvPr>
          <p:cNvSpPr>
            <a:spLocks noGrp="1"/>
          </p:cNvSpPr>
          <p:nvPr>
            <p:ph type="sldNum" sz="quarter" idx="12"/>
          </p:nvPr>
        </p:nvSpPr>
        <p:spPr/>
        <p:txBody>
          <a:bodyPr/>
          <a:lstStyle/>
          <a:p>
            <a:fld id="{E9968783-E6F9-4509-8B46-2762EE5E0690}" type="slidenum">
              <a:rPr lang="en-US" smtClean="0"/>
              <a:t>8</a:t>
            </a:fld>
            <a:endParaRPr lang="en-US"/>
          </a:p>
        </p:txBody>
      </p:sp>
    </p:spTree>
    <p:extLst>
      <p:ext uri="{BB962C8B-B14F-4D97-AF65-F5344CB8AC3E}">
        <p14:creationId xmlns:p14="http://schemas.microsoft.com/office/powerpoint/2010/main" val="3703597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A4F5E18-3CD8-48EA-ABA4-722CAEFED51A}"/>
              </a:ext>
            </a:extLst>
          </p:cNvPr>
          <p:cNvSpPr txBox="1"/>
          <p:nvPr/>
        </p:nvSpPr>
        <p:spPr>
          <a:xfrm>
            <a:off x="1251750" y="4054039"/>
            <a:ext cx="3444404" cy="861774"/>
          </a:xfrm>
          <a:prstGeom prst="rect">
            <a:avLst/>
          </a:prstGeom>
          <a:noFill/>
        </p:spPr>
        <p:txBody>
          <a:bodyPr wrap="none" rtlCol="0">
            <a:spAutoFit/>
          </a:bodyPr>
          <a:lstStyle/>
          <a:p>
            <a:r>
              <a:rPr lang="en-US" sz="1200" dirty="0"/>
              <a:t>Notes: </a:t>
            </a:r>
          </a:p>
          <a:p>
            <a:pPr marL="285750" indent="-285750">
              <a:buFont typeface="Arial" panose="020B0604020202020204" pitchFamily="34" charset="0"/>
              <a:buChar char="•"/>
            </a:pPr>
            <a:r>
              <a:rPr lang="en-US" sz="1200" dirty="0"/>
              <a:t>NOx and VOC emission changes are combined</a:t>
            </a:r>
          </a:p>
          <a:p>
            <a:pPr marL="285750" indent="-285750">
              <a:buFont typeface="Arial" panose="020B0604020202020204" pitchFamily="34" charset="0"/>
              <a:buChar char="•"/>
            </a:pPr>
            <a:r>
              <a:rPr lang="en-US" sz="1200" dirty="0"/>
              <a:t>2012-2016 impacts are monitored not modeled</a:t>
            </a:r>
          </a:p>
          <a:p>
            <a:endParaRPr lang="en-US" sz="1400" dirty="0"/>
          </a:p>
        </p:txBody>
      </p:sp>
      <p:sp>
        <p:nvSpPr>
          <p:cNvPr id="6" name="TextBox 5">
            <a:extLst>
              <a:ext uri="{FF2B5EF4-FFF2-40B4-BE49-F238E27FC236}">
                <a16:creationId xmlns:a16="http://schemas.microsoft.com/office/drawing/2014/main" id="{F189A5BF-5189-4A3C-9177-934AB75427AA}"/>
              </a:ext>
            </a:extLst>
          </p:cNvPr>
          <p:cNvSpPr txBox="1"/>
          <p:nvPr/>
        </p:nvSpPr>
        <p:spPr>
          <a:xfrm>
            <a:off x="1180730" y="408373"/>
            <a:ext cx="9818703" cy="369332"/>
          </a:xfrm>
          <a:prstGeom prst="rect">
            <a:avLst/>
          </a:prstGeom>
          <a:noFill/>
        </p:spPr>
        <p:txBody>
          <a:bodyPr wrap="square">
            <a:spAutoFit/>
          </a:bodyPr>
          <a:lstStyle/>
          <a:p>
            <a:r>
              <a:rPr lang="en-US" dirty="0"/>
              <a:t>Changes in O3 concentrations for alternate scenarios Carlsbad and Hobbs Jefferson O3 monitors</a:t>
            </a:r>
          </a:p>
        </p:txBody>
      </p:sp>
      <p:sp>
        <p:nvSpPr>
          <p:cNvPr id="10" name="TextBox 9">
            <a:extLst>
              <a:ext uri="{FF2B5EF4-FFF2-40B4-BE49-F238E27FC236}">
                <a16:creationId xmlns:a16="http://schemas.microsoft.com/office/drawing/2014/main" id="{EDD43EC3-DE34-4755-A1AB-C50DF16F545E}"/>
              </a:ext>
            </a:extLst>
          </p:cNvPr>
          <p:cNvSpPr txBox="1"/>
          <p:nvPr/>
        </p:nvSpPr>
        <p:spPr>
          <a:xfrm>
            <a:off x="708463" y="4745376"/>
            <a:ext cx="10763236" cy="1661993"/>
          </a:xfrm>
          <a:prstGeom prst="rect">
            <a:avLst/>
          </a:prstGeom>
          <a:noFill/>
        </p:spPr>
        <p:txBody>
          <a:bodyPr wrap="square">
            <a:spAutoFit/>
          </a:bodyPr>
          <a:lstStyle/>
          <a:p>
            <a:r>
              <a:rPr lang="en-US" sz="1200" b="1" dirty="0"/>
              <a:t>Conclusions</a:t>
            </a:r>
          </a:p>
          <a:p>
            <a:pPr marL="285750" indent="-285750">
              <a:buFont typeface="Arial" panose="020B0604020202020204" pitchFamily="34" charset="0"/>
              <a:buChar char="•"/>
            </a:pPr>
            <a:r>
              <a:rPr lang="en-US" sz="1200" b="1" dirty="0"/>
              <a:t>The Carlsbad monitor has a dv 69 ppb and the 2028 future year base case predicted impacts are 66.7 ppb, a reduction of 2.3 ppb (no additional controls on Oil and Gas)</a:t>
            </a:r>
          </a:p>
          <a:p>
            <a:pPr marL="285750" indent="-285750">
              <a:buFont typeface="Arial" panose="020B0604020202020204" pitchFamily="34" charset="0"/>
              <a:buChar char="•"/>
            </a:pPr>
            <a:r>
              <a:rPr lang="en-US" sz="1200" b="1" dirty="0"/>
              <a:t>If additional Oil and Gas controls are implemented, the 2028 design value is reduced to 66.4 ppb (a decrease of 0.3 ppb)</a:t>
            </a:r>
          </a:p>
          <a:p>
            <a:pPr marL="285750" indent="-285750">
              <a:buFont typeface="Arial" panose="020B0604020202020204" pitchFamily="34" charset="0"/>
              <a:buChar char="•"/>
            </a:pPr>
            <a:r>
              <a:rPr lang="en-US" sz="1200" b="1" dirty="0"/>
              <a:t>Implementing the Oil and Gas control strategy results in an insignificant improvement in O3</a:t>
            </a:r>
          </a:p>
          <a:p>
            <a:pPr marL="285750" indent="-285750">
              <a:buFont typeface="Arial" panose="020B0604020202020204" pitchFamily="34" charset="0"/>
              <a:buChar char="•"/>
            </a:pPr>
            <a:r>
              <a:rPr lang="en-US" sz="1200" b="1" dirty="0"/>
              <a:t>The Hobbs Jefferson monitor dv is below the 66.5 ppb threshold </a:t>
            </a:r>
          </a:p>
          <a:p>
            <a:pPr marL="285750" indent="-285750">
              <a:buFont typeface="Arial" panose="020B0604020202020204" pitchFamily="34" charset="0"/>
              <a:buChar char="•"/>
            </a:pPr>
            <a:endParaRPr lang="en-US" sz="1200" b="1" dirty="0">
              <a:highlight>
                <a:srgbClr val="FFFF00"/>
              </a:highlight>
            </a:endParaRPr>
          </a:p>
          <a:p>
            <a:r>
              <a:rPr lang="en-US" sz="1800" b="1" dirty="0">
                <a:highlight>
                  <a:srgbClr val="FFFF00"/>
                </a:highlight>
              </a:rPr>
              <a:t> </a:t>
            </a:r>
          </a:p>
        </p:txBody>
      </p:sp>
      <p:pic>
        <p:nvPicPr>
          <p:cNvPr id="8" name="Picture 7">
            <a:extLst>
              <a:ext uri="{FF2B5EF4-FFF2-40B4-BE49-F238E27FC236}">
                <a16:creationId xmlns:a16="http://schemas.microsoft.com/office/drawing/2014/main" id="{CA9FCA32-4A09-4B70-90BF-87B3802E7FFC}"/>
              </a:ext>
            </a:extLst>
          </p:cNvPr>
          <p:cNvPicPr>
            <a:picLocks noChangeAspect="1"/>
          </p:cNvPicPr>
          <p:nvPr/>
        </p:nvPicPr>
        <p:blipFill>
          <a:blip r:embed="rId2"/>
          <a:stretch>
            <a:fillRect/>
          </a:stretch>
        </p:blipFill>
        <p:spPr>
          <a:xfrm>
            <a:off x="925830" y="868879"/>
            <a:ext cx="4892040" cy="3185160"/>
          </a:xfrm>
          <a:prstGeom prst="rect">
            <a:avLst/>
          </a:prstGeom>
        </p:spPr>
      </p:pic>
      <p:sp>
        <p:nvSpPr>
          <p:cNvPr id="9" name="TextBox 8">
            <a:extLst>
              <a:ext uri="{FF2B5EF4-FFF2-40B4-BE49-F238E27FC236}">
                <a16:creationId xmlns:a16="http://schemas.microsoft.com/office/drawing/2014/main" id="{7E17DFC0-CBDF-40BB-AA00-DD6227C8ABD9}"/>
              </a:ext>
            </a:extLst>
          </p:cNvPr>
          <p:cNvSpPr txBox="1"/>
          <p:nvPr/>
        </p:nvSpPr>
        <p:spPr>
          <a:xfrm>
            <a:off x="5880013" y="6055204"/>
            <a:ext cx="6094520" cy="276999"/>
          </a:xfrm>
          <a:prstGeom prst="rect">
            <a:avLst/>
          </a:prstGeom>
          <a:noFill/>
        </p:spPr>
        <p:txBody>
          <a:bodyPr wrap="square">
            <a:spAutoFit/>
          </a:bodyPr>
          <a:lstStyle/>
          <a:p>
            <a:r>
              <a:rPr lang="en-US" sz="1200" b="1" dirty="0"/>
              <a:t>From IPAMS Exhibit 8, page 13/33</a:t>
            </a:r>
            <a:endParaRPr lang="en-US" sz="1200" dirty="0"/>
          </a:p>
        </p:txBody>
      </p:sp>
      <p:pic>
        <p:nvPicPr>
          <p:cNvPr id="3" name="Picture 2">
            <a:extLst>
              <a:ext uri="{FF2B5EF4-FFF2-40B4-BE49-F238E27FC236}">
                <a16:creationId xmlns:a16="http://schemas.microsoft.com/office/drawing/2014/main" id="{A6291C56-392D-4F1A-99F7-7B1DC60FECFB}"/>
              </a:ext>
            </a:extLst>
          </p:cNvPr>
          <p:cNvPicPr>
            <a:picLocks noChangeAspect="1"/>
          </p:cNvPicPr>
          <p:nvPr/>
        </p:nvPicPr>
        <p:blipFill>
          <a:blip r:embed="rId3"/>
          <a:stretch>
            <a:fillRect/>
          </a:stretch>
        </p:blipFill>
        <p:spPr>
          <a:xfrm>
            <a:off x="6090080" y="797965"/>
            <a:ext cx="5176089" cy="3365662"/>
          </a:xfrm>
          <a:prstGeom prst="rect">
            <a:avLst/>
          </a:prstGeom>
        </p:spPr>
      </p:pic>
    </p:spTree>
    <p:extLst>
      <p:ext uri="{BB962C8B-B14F-4D97-AF65-F5344CB8AC3E}">
        <p14:creationId xmlns:p14="http://schemas.microsoft.com/office/powerpoint/2010/main" val="1724306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ACC18-C55F-4B4F-8CC4-799EA3454439}"/>
              </a:ext>
            </a:extLst>
          </p:cNvPr>
          <p:cNvSpPr>
            <a:spLocks noGrp="1"/>
          </p:cNvSpPr>
          <p:nvPr>
            <p:ph type="title"/>
          </p:nvPr>
        </p:nvSpPr>
        <p:spPr/>
        <p:txBody>
          <a:bodyPr/>
          <a:lstStyle/>
          <a:p>
            <a:r>
              <a:rPr lang="en-US" b="1" dirty="0"/>
              <a:t>Comparison of Ozone Reduction from NOx vs VOC Controls</a:t>
            </a:r>
          </a:p>
        </p:txBody>
      </p:sp>
      <p:sp>
        <p:nvSpPr>
          <p:cNvPr id="3" name="Content Placeholder 2">
            <a:extLst>
              <a:ext uri="{FF2B5EF4-FFF2-40B4-BE49-F238E27FC236}">
                <a16:creationId xmlns:a16="http://schemas.microsoft.com/office/drawing/2014/main" id="{5E7598DF-BE06-42A9-824D-3FD564273330}"/>
              </a:ext>
            </a:extLst>
          </p:cNvPr>
          <p:cNvSpPr>
            <a:spLocks noGrp="1"/>
          </p:cNvSpPr>
          <p:nvPr>
            <p:ph idx="1"/>
          </p:nvPr>
        </p:nvSpPr>
        <p:spPr/>
        <p:txBody>
          <a:bodyPr>
            <a:normAutofit fontScale="77500" lnSpcReduction="20000"/>
          </a:bodyPr>
          <a:lstStyle/>
          <a:p>
            <a:pPr>
              <a:lnSpc>
                <a:spcPct val="120000"/>
              </a:lnSpc>
            </a:pPr>
            <a:r>
              <a:rPr lang="en-US" sz="2800" dirty="0">
                <a:effectLst/>
                <a:latin typeface="Times New Roman" panose="02020603050405020304" pitchFamily="18" charset="0"/>
                <a:ea typeface="Calibri" panose="020F0502020204030204" pitchFamily="34" charset="0"/>
              </a:rPr>
              <a:t>Ralph Morris indicates in his testimony that ozone concentrations in New Mexico are NOx limited.  This means that raising or lowering NOx emissions will result in changes in ozone concentrations, while changes in VOC emissions will not result in changes in ozone levels  </a:t>
            </a:r>
          </a:p>
          <a:p>
            <a:pPr>
              <a:lnSpc>
                <a:spcPct val="120000"/>
              </a:lnSpc>
            </a:pPr>
            <a:r>
              <a:rPr lang="en-US" sz="2800" dirty="0">
                <a:effectLst/>
                <a:latin typeface="Times New Roman" panose="02020603050405020304" pitchFamily="18" charset="0"/>
                <a:ea typeface="Calibri" panose="020F0502020204030204" pitchFamily="34" charset="0"/>
              </a:rPr>
              <a:t>He further indicated there were a limited number of grid cells where ozone was VOC limited.  Unfortunately, no details are provided for review.  The identification of VOC limited conditions is important for policy considerations</a:t>
            </a:r>
          </a:p>
          <a:p>
            <a:pPr>
              <a:lnSpc>
                <a:spcPct val="120000"/>
              </a:lnSpc>
            </a:pPr>
            <a:r>
              <a:rPr lang="en-US" sz="2800" b="1" dirty="0">
                <a:effectLst/>
                <a:latin typeface="Times New Roman" panose="02020603050405020304" pitchFamily="18" charset="0"/>
                <a:ea typeface="Calibri" panose="020F0502020204030204" pitchFamily="34" charset="0"/>
              </a:rPr>
              <a:t>The modeling combined NOx and VOC impacts and consequently it is not possible to understand the benefits of NOx controls versus VOC controls – given that the region is primary NOx limited, the effectiveness of VOC controls in inhibiting ozone formation needs to be evaluated</a:t>
            </a:r>
          </a:p>
          <a:p>
            <a:endParaRPr lang="en-US" dirty="0"/>
          </a:p>
          <a:p>
            <a:pPr marL="0" indent="0">
              <a:buNone/>
            </a:pPr>
            <a:endParaRPr lang="en-US" dirty="0"/>
          </a:p>
        </p:txBody>
      </p:sp>
      <p:sp>
        <p:nvSpPr>
          <p:cNvPr id="4" name="Date Placeholder 3">
            <a:extLst>
              <a:ext uri="{FF2B5EF4-FFF2-40B4-BE49-F238E27FC236}">
                <a16:creationId xmlns:a16="http://schemas.microsoft.com/office/drawing/2014/main" id="{1885A2EE-6A0E-44BD-9DD2-55CB21ACABA4}"/>
              </a:ext>
            </a:extLst>
          </p:cNvPr>
          <p:cNvSpPr>
            <a:spLocks noGrp="1"/>
          </p:cNvSpPr>
          <p:nvPr>
            <p:ph type="dt" sz="half" idx="10"/>
          </p:nvPr>
        </p:nvSpPr>
        <p:spPr/>
        <p:txBody>
          <a:bodyPr/>
          <a:lstStyle/>
          <a:p>
            <a:fld id="{22A9EEF7-7FEB-4EE8-8CF3-5667D3EE498C}" type="datetime1">
              <a:rPr lang="en-US" smtClean="0"/>
              <a:t>9/21/2021</a:t>
            </a:fld>
            <a:endParaRPr lang="en-US"/>
          </a:p>
        </p:txBody>
      </p:sp>
      <p:sp>
        <p:nvSpPr>
          <p:cNvPr id="5" name="Slide Number Placeholder 4">
            <a:extLst>
              <a:ext uri="{FF2B5EF4-FFF2-40B4-BE49-F238E27FC236}">
                <a16:creationId xmlns:a16="http://schemas.microsoft.com/office/drawing/2014/main" id="{EEFDCE8C-7D0B-4611-B8AA-5C062AF158E9}"/>
              </a:ext>
            </a:extLst>
          </p:cNvPr>
          <p:cNvSpPr>
            <a:spLocks noGrp="1"/>
          </p:cNvSpPr>
          <p:nvPr>
            <p:ph type="sldNum" sz="quarter" idx="12"/>
          </p:nvPr>
        </p:nvSpPr>
        <p:spPr/>
        <p:txBody>
          <a:bodyPr/>
          <a:lstStyle/>
          <a:p>
            <a:fld id="{E9968783-E6F9-4509-8B46-2762EE5E0690}" type="slidenum">
              <a:rPr lang="en-US" smtClean="0"/>
              <a:t>10</a:t>
            </a:fld>
            <a:endParaRPr lang="en-US"/>
          </a:p>
        </p:txBody>
      </p:sp>
    </p:spTree>
    <p:extLst>
      <p:ext uri="{BB962C8B-B14F-4D97-AF65-F5344CB8AC3E}">
        <p14:creationId xmlns:p14="http://schemas.microsoft.com/office/powerpoint/2010/main" val="1456326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98146-1591-4794-99CC-4DBBF3B33A04}"/>
              </a:ext>
            </a:extLst>
          </p:cNvPr>
          <p:cNvSpPr>
            <a:spLocks noGrp="1"/>
          </p:cNvSpPr>
          <p:nvPr>
            <p:ph type="title"/>
          </p:nvPr>
        </p:nvSpPr>
        <p:spPr>
          <a:xfrm>
            <a:off x="838200" y="365125"/>
            <a:ext cx="10515600" cy="549275"/>
          </a:xfrm>
        </p:spPr>
        <p:txBody>
          <a:bodyPr>
            <a:normAutofit fontScale="90000"/>
          </a:bodyPr>
          <a:lstStyle/>
          <a:p>
            <a:r>
              <a:rPr lang="en-US" b="1" dirty="0"/>
              <a:t>Conclusions</a:t>
            </a:r>
          </a:p>
        </p:txBody>
      </p:sp>
      <p:sp>
        <p:nvSpPr>
          <p:cNvPr id="3" name="Content Placeholder 2">
            <a:extLst>
              <a:ext uri="{FF2B5EF4-FFF2-40B4-BE49-F238E27FC236}">
                <a16:creationId xmlns:a16="http://schemas.microsoft.com/office/drawing/2014/main" id="{E78AF90C-AB14-49A9-8511-B0FE2751B46B}"/>
              </a:ext>
            </a:extLst>
          </p:cNvPr>
          <p:cNvSpPr>
            <a:spLocks noGrp="1"/>
          </p:cNvSpPr>
          <p:nvPr>
            <p:ph idx="1"/>
          </p:nvPr>
        </p:nvSpPr>
        <p:spPr>
          <a:xfrm>
            <a:off x="838200" y="1180730"/>
            <a:ext cx="10515600" cy="4996233"/>
          </a:xfrm>
        </p:spPr>
        <p:txBody>
          <a:bodyPr>
            <a:normAutofit fontScale="92500" lnSpcReduction="10000"/>
          </a:bodyPr>
          <a:lstStyle/>
          <a:p>
            <a:r>
              <a:rPr lang="en-US" b="1" dirty="0"/>
              <a:t>The 2028 future base case represents a plan for achieving ozone concentrations below the 70 ppb NAAQS without implementing additional controls on oil and gas</a:t>
            </a:r>
          </a:p>
          <a:p>
            <a:r>
              <a:rPr lang="en-US" dirty="0"/>
              <a:t>The 2028 future base case results in large NOx and VOC emission reductions as well as reductions in ozone</a:t>
            </a:r>
          </a:p>
          <a:p>
            <a:r>
              <a:rPr lang="en-US" dirty="0"/>
              <a:t>Unfortunately, no documentation is provided regarding what emission reductions are included</a:t>
            </a:r>
          </a:p>
          <a:p>
            <a:r>
              <a:rPr lang="en-US" dirty="0"/>
              <a:t>A further problem is that ozone reductions from NOx and VOC controls are combined. Analysis is needed to separate NOx and VOC impacts to evaluate the effectiveness of NOx versus VOC controls</a:t>
            </a:r>
          </a:p>
          <a:p>
            <a:r>
              <a:rPr lang="en-US" dirty="0"/>
              <a:t>If oil and gas controls are implemented without formalizing the 2028 future base case through appropriate rulemaking, the goals of achieving ozone concentrations less than the NAAQS will not be realized</a:t>
            </a:r>
          </a:p>
          <a:p>
            <a:endParaRPr lang="en-US" dirty="0"/>
          </a:p>
        </p:txBody>
      </p:sp>
      <p:sp>
        <p:nvSpPr>
          <p:cNvPr id="4" name="Date Placeholder 3">
            <a:extLst>
              <a:ext uri="{FF2B5EF4-FFF2-40B4-BE49-F238E27FC236}">
                <a16:creationId xmlns:a16="http://schemas.microsoft.com/office/drawing/2014/main" id="{7602D501-6FD6-42BD-842D-05F2EEA5CDBC}"/>
              </a:ext>
            </a:extLst>
          </p:cNvPr>
          <p:cNvSpPr>
            <a:spLocks noGrp="1"/>
          </p:cNvSpPr>
          <p:nvPr>
            <p:ph type="dt" sz="half" idx="10"/>
          </p:nvPr>
        </p:nvSpPr>
        <p:spPr/>
        <p:txBody>
          <a:bodyPr/>
          <a:lstStyle/>
          <a:p>
            <a:fld id="{14CA32CD-8BF0-4A2F-ABF0-5196A8481A88}" type="datetime1">
              <a:rPr lang="en-US" smtClean="0"/>
              <a:t>9/21/2021</a:t>
            </a:fld>
            <a:endParaRPr lang="en-US"/>
          </a:p>
        </p:txBody>
      </p:sp>
      <p:sp>
        <p:nvSpPr>
          <p:cNvPr id="5" name="Slide Number Placeholder 4">
            <a:extLst>
              <a:ext uri="{FF2B5EF4-FFF2-40B4-BE49-F238E27FC236}">
                <a16:creationId xmlns:a16="http://schemas.microsoft.com/office/drawing/2014/main" id="{E246B45F-60F4-4092-A5CA-57781F2C6812}"/>
              </a:ext>
            </a:extLst>
          </p:cNvPr>
          <p:cNvSpPr>
            <a:spLocks noGrp="1"/>
          </p:cNvSpPr>
          <p:nvPr>
            <p:ph type="sldNum" sz="quarter" idx="12"/>
          </p:nvPr>
        </p:nvSpPr>
        <p:spPr/>
        <p:txBody>
          <a:bodyPr/>
          <a:lstStyle/>
          <a:p>
            <a:fld id="{E9968783-E6F9-4509-8B46-2762EE5E0690}" type="slidenum">
              <a:rPr lang="en-US" smtClean="0"/>
              <a:t>11</a:t>
            </a:fld>
            <a:endParaRPr lang="en-US"/>
          </a:p>
        </p:txBody>
      </p:sp>
    </p:spTree>
    <p:extLst>
      <p:ext uri="{BB962C8B-B14F-4D97-AF65-F5344CB8AC3E}">
        <p14:creationId xmlns:p14="http://schemas.microsoft.com/office/powerpoint/2010/main" val="797078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1863</TotalTime>
  <Words>1403</Words>
  <Application>Microsoft Office PowerPoint</Application>
  <PresentationFormat>Widescreen</PresentationFormat>
  <Paragraphs>113</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Comments Regarding Ozone Modeling</vt:lpstr>
      <vt:lpstr>PowerPoint Presentation</vt:lpstr>
      <vt:lpstr>Emission Inventories</vt:lpstr>
      <vt:lpstr>Issues with Emission Inventories Used in the Modeling</vt:lpstr>
      <vt:lpstr>PowerPoint Presentation</vt:lpstr>
      <vt:lpstr>Production Decline Will Result in Emission Reductions for NOx and VOC Emissions </vt:lpstr>
      <vt:lpstr>PowerPoint Presentation</vt:lpstr>
      <vt:lpstr>PowerPoint Presentation</vt:lpstr>
      <vt:lpstr>PowerPoint Presentation</vt:lpstr>
      <vt:lpstr>Comparison of Ozone Reduction from NOx vs VOC Controls</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blewitt</dc:creator>
  <cp:lastModifiedBy>Louis W. Rose</cp:lastModifiedBy>
  <cp:revision>19</cp:revision>
  <cp:lastPrinted>2021-09-19T20:13:49Z</cp:lastPrinted>
  <dcterms:created xsi:type="dcterms:W3CDTF">2021-09-15T14:19:19Z</dcterms:created>
  <dcterms:modified xsi:type="dcterms:W3CDTF">2021-09-21T14:20:53Z</dcterms:modified>
</cp:coreProperties>
</file>