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uis W. Rose" initials="LWR" lastIdx="1" clrIdx="0">
    <p:extLst>
      <p:ext uri="{19B8F6BF-5375-455C-9EA6-DF929625EA0E}">
        <p15:presenceInfo xmlns:p15="http://schemas.microsoft.com/office/powerpoint/2012/main" userId="Louis W. Ros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68509-A636-4A86-9B86-447A78DB1215}" type="datetimeFigureOut">
              <a:rPr lang="en-US" smtClean="0"/>
              <a:t>9/19/2021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BFFD6-F94A-428B-9AB1-AE2007D9BD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402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DC415-F47B-4A90-9BC2-2946374D4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C8AD78-6344-49C0-A99F-99341F5B20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9FB6B-2C6A-4BC3-AAF3-4DD31E6D4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7E8CE-D806-43FE-B6BA-3CC02BD44486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48FE06-3419-4D17-891E-0BD5B38DD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9EAE4-26D8-4C7F-8BB3-14EFB39B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30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607BC-D6C3-4575-BBF7-801EA09CA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8A0C7-63AD-457A-A348-8BB8D22F3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36BCC-5809-4AAE-BF8E-B7C90F2F2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0A918-292D-45DC-8F71-F755FAE59BA0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12C57-4737-4805-BB7A-B36351900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F62CD-C189-4E20-B350-0A8B9FAAF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55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9E1F7-B5D8-4270-ACE9-668FE3C4A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DD6B4A-878F-44B7-9BA3-82CF1ACDB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F61E7-5B72-4FCB-A830-C1F21EC30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CB14D-4920-4880-B779-8934DC1D9CC7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9D978-4A10-48C9-A49E-99176C863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9764A-4BC3-4F4D-8537-3D59EFBBA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9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A5A7D-3983-4E3E-80EC-E8AB4888F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B6A67-9DAA-48E8-BC16-34E18F30D8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EED4C8-1975-4919-B587-B54425D0C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C1C53-7955-4BF4-8409-8A309B7E4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180CB-2D82-43E8-8CB8-D5A2ECA705A9}" type="datetime1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29167-32C1-4AF7-A15B-90493F07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55BDF5-AD6E-4067-B659-4053C233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908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9A71A-8D73-4E91-8C36-39C52FD5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7AF9B-FC89-4E29-8616-72CED208D3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B89AFC-DF3E-48FA-BA6C-60EDD8FF13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3E92C3-E426-4BCF-AF80-EA93E870DE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011281-CDC4-4BD4-903D-8B56D474D0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8B57B5-2234-41EC-B993-0BFA74CC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FF5A5-7C06-4DD6-B5E2-5519DC5B3417}" type="datetime1">
              <a:rPr lang="en-US" smtClean="0"/>
              <a:t>9/19/2021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F6DD38-5D30-4E8B-956C-B4B6772FA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3A1901-FE28-4158-8E11-9F712D0F6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50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CFC2C-75C7-4174-A6BC-21D95EE5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1641A8-8D0A-4ED0-8C13-8D888EC6F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A65AC-797E-4BFC-B30E-F709EE8F3AC1}" type="datetime1">
              <a:rPr lang="en-US" smtClean="0"/>
              <a:t>9/19/2021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2C515-A041-4FA9-B6E2-D4D734F4D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24BA1-2898-4A32-8AB4-1504DFF08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919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7C24D0-E367-47B9-BB95-2003753EB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1CAA5-FD8D-42BB-8925-B358C41A42A2}" type="datetime1">
              <a:rPr lang="en-US" smtClean="0"/>
              <a:t>9/19/2021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3701CA-1C96-40CA-ADFD-28102BCD2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8BC0F5-A852-47CA-9F49-D6B6D3A8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2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D0454-5980-48F3-80E4-900201A8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6903A-2364-43F3-9CD1-2F9F759C0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116BCE-2D60-4834-A3BC-178EF3DFF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F6D5D5-7DD9-47D9-8664-4A96584AE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61F31-E67B-4840-BABA-44B1BB4D88F9}" type="datetime1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FDDE37-36D3-40BD-B8CE-C19FD31C5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5D0E1-4208-4B35-BFAD-CE202397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95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800CC-1158-4EC5-9DFC-716E03A19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6A7B18-623A-47C4-AB0B-9385823346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6E2F1-0EEF-434C-8B7A-A53EDD549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CF3910-5378-4824-B809-971F311C8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B2E6D-CECE-4A3C-8FA2-6B20E466C2F9}" type="datetime1">
              <a:rPr lang="en-US" smtClean="0"/>
              <a:t>9/19/2021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3178D8-573C-48D7-8D46-60EF2A419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B5C6D9-9DDF-4135-BCDE-C24CA5646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919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B92067-EC79-4E34-9177-0C77C97A0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82EC68-7233-4A6B-A922-A32FF6FE4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30A5B-BD26-4199-9171-B5670FE86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B370-A634-4EF4-A3EC-2D7DA241764B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FDD12-14C2-49C5-A6BB-B3A0189F0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99F1A2-4557-4B5B-9F7D-15225393A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57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CE9152-BBD4-482D-A31E-61CBE52C35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F8D3B-8176-4965-97EC-D3564850C1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25F07-D077-4142-B10F-C338486F2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4B601-2B3D-4575-AF8E-A77AC944E92C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43E3A-6DF3-4D89-A068-C9F4D3509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A699AC-0E22-4EB7-9C19-E7CC9101E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46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5C608-E62A-4145-B2CB-95D952739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D03A75-21E4-4921-B6F6-01DF64640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31E8B-A561-4A23-B8BA-3FD63CD82B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18F43-F6CC-4D57-9CD0-1910CE5AA597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A9A87-8042-453B-80B3-4369284D6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9457E8-5A0B-4F3D-B823-4C6990BA2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25931-1B4B-4125-AD08-499ECA1BE9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870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97D12-DC28-40BA-B905-B573D2F8DA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2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Ozone Attainment Initiative and Path Forward Plan</a:t>
            </a:r>
            <a:endParaRPr lang="en-US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9F8E2B-063B-4C85-96EB-CF8C169EB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Doug N. Blewitt</a:t>
            </a:r>
          </a:p>
          <a:p>
            <a:r>
              <a:rPr lang="en-US" dirty="0"/>
              <a:t>Certified Consulting Meteorologist</a:t>
            </a:r>
          </a:p>
          <a:p>
            <a:r>
              <a:rPr lang="en-US" dirty="0"/>
              <a:t>Air Quality Resource Management (AQRM)</a:t>
            </a:r>
          </a:p>
          <a:p>
            <a:r>
              <a:rPr lang="en-US" dirty="0"/>
              <a:t>September 15, 2021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4EF618-C6F0-48C3-8CE1-6C47644EF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5D27-0C9D-4F33-A0F8-F27586457F75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D9368-1256-4117-B32E-2B816B6D7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795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2E503B-FD7D-4AE8-AF5F-E673DFBACB86}"/>
              </a:ext>
            </a:extLst>
          </p:cNvPr>
          <p:cNvSpPr txBox="1"/>
          <p:nvPr/>
        </p:nvSpPr>
        <p:spPr>
          <a:xfrm>
            <a:off x="1185031" y="1123039"/>
            <a:ext cx="10561620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kern="1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en-US" sz="2000" kern="1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If the environmental improvement board or the local board determines that emissions from sources within the environmental improvement board's jurisdiction . . . cause or contribute to </a:t>
            </a:r>
            <a:r>
              <a:rPr lang="en-US" sz="2000" b="1" kern="1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ozone concentrations in excess of ninety-five percent of the primary national ambient air quality standard for ozone</a:t>
            </a:r>
            <a:r>
              <a:rPr lang="en-US" sz="2000" kern="1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. . . shall adopt a plan, including rules, to control emissions of oxides of nitrogen and volatile organic compounds to provide for </a:t>
            </a:r>
            <a:r>
              <a:rPr lang="en-US" sz="2000" b="1" kern="1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attainment and maintenance of the standard.” 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F9FF34-FFD2-4870-AD77-D91274252C69}"/>
              </a:ext>
            </a:extLst>
          </p:cNvPr>
          <p:cNvSpPr txBox="1"/>
          <p:nvPr/>
        </p:nvSpPr>
        <p:spPr>
          <a:xfrm>
            <a:off x="1310860" y="541540"/>
            <a:ext cx="10324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Requirements of </a:t>
            </a:r>
            <a:r>
              <a:rPr lang="en-US" sz="2400" b="1" kern="1200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Air Quality Control Act, Section 74-2-5(C), which states: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508E5E-BBFC-4526-8EC3-EF2F87C9A5A8}"/>
              </a:ext>
            </a:extLst>
          </p:cNvPr>
          <p:cNvSpPr txBox="1"/>
          <p:nvPr/>
        </p:nvSpPr>
        <p:spPr>
          <a:xfrm>
            <a:off x="880202" y="2935645"/>
            <a:ext cx="10866449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purpose of this regulatory action is to protect New Mexico from new violations of the current</a:t>
            </a:r>
          </a:p>
          <a:p>
            <a:r>
              <a:rPr lang="en-US" sz="2000" dirty="0"/>
              <a:t>     ozone NAAQS of 70 ppb </a:t>
            </a:r>
            <a:endParaRPr lang="en-US" sz="2000" strike="sngStrik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This regulatory action is not about reducing methane emissions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required plan outlined in the regulation must: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Develop a control strategy that reduces ambient ozone concentrations at the monitors where violations of the standard have been recorded and ensure that all monitors are below 95 percent of the NAAQS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Potential controls must identify culpable sources, focus on precursor emissions responsible for ozone formation and must address </a:t>
            </a:r>
            <a:r>
              <a:rPr lang="en-US" b="1" dirty="0"/>
              <a:t>significant</a:t>
            </a:r>
            <a:r>
              <a:rPr lang="en-US" dirty="0"/>
              <a:t> impacts on ozone formation by pollutant (NOx vs VOC)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plan must address regulatory action (definition of sources affected) and ultimately implement regulations to enforce the plan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The plan needs to evaluate cost to control in terms of ambient impact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The plan developed in support of 74-2-5(C) fails to satisfy these requirements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5593C68-0EF2-4BDF-A253-F198AFC9993D}"/>
              </a:ext>
            </a:extLst>
          </p:cNvPr>
          <p:cNvCxnSpPr/>
          <p:nvPr/>
        </p:nvCxnSpPr>
        <p:spPr>
          <a:xfrm>
            <a:off x="618401" y="2815810"/>
            <a:ext cx="11390050" cy="0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4822E6-6961-4477-ABEB-36BE5E76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B0ADE-048F-4027-AC27-0688B384407A}" type="datetime1">
              <a:rPr lang="en-US" smtClean="0"/>
              <a:t>9/19/2021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A4799C-CB02-4705-8A5F-62140BF7C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33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5A53-F512-40F6-8A80-31C913795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Recommendations and Technical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9E600-CDF4-4422-9953-44B3A44D1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NMED needs to be commended for initiating development of a strategy and plan for controlling ozone in New Mexico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RAMBOLL modeling analysis indicates the 2028 future base case achieves the goal of assuring that ozone levels in areas of the State are below the NAAQS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2028 future base case needs to become the plan to comply with the NAAQS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It is premature to finalize the proposed ozone regulations without addressing technical concerns that were raised during both my direct testimony and rebuttal</a:t>
            </a:r>
          </a:p>
          <a:p>
            <a:pPr marL="0" indent="0">
              <a:buNone/>
            </a:pPr>
            <a:endParaRPr lang="en-US" strike="sngStrik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C0025-A127-40F7-881A-2929A7EC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5E2B3-5D25-466F-8778-70D9484618D0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CBD595-8EA9-490F-9D82-45EC335F2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934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9A765-973F-4C40-9D8A-7AF6EA2EB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5504"/>
          </a:xfrm>
        </p:spPr>
        <p:txBody>
          <a:bodyPr/>
          <a:lstStyle/>
          <a:p>
            <a:r>
              <a:rPr lang="en-US" b="1" dirty="0"/>
              <a:t>Technical and Procedural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D8DCC-135F-47EC-8CF1-05938E5AC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746"/>
            <a:ext cx="10515600" cy="5205489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The 2028 future base case lacks detailed documentation: </a:t>
            </a:r>
          </a:p>
          <a:p>
            <a:pPr lvl="1"/>
            <a:r>
              <a:rPr lang="en-US" dirty="0"/>
              <a:t>Calculation methods</a:t>
            </a:r>
          </a:p>
          <a:p>
            <a:pPr lvl="1"/>
            <a:r>
              <a:rPr lang="en-US" dirty="0"/>
              <a:t>Emission reduction from controls that will be implemented as a result of recently promulgated regulations</a:t>
            </a:r>
          </a:p>
          <a:p>
            <a:pPr lvl="1"/>
            <a:r>
              <a:rPr lang="en-US" dirty="0"/>
              <a:t>Retired sources or sources that have changed fuel type from oil or coal to natural gas</a:t>
            </a:r>
          </a:p>
          <a:p>
            <a:pPr lvl="1"/>
            <a:r>
              <a:rPr lang="en-US" dirty="0"/>
              <a:t>Growth assumptions</a:t>
            </a:r>
          </a:p>
          <a:p>
            <a:pPr lvl="1"/>
            <a:r>
              <a:rPr lang="en-US" dirty="0"/>
              <a:t>Calculation methodology used to address production decline for natural gas wells</a:t>
            </a:r>
          </a:p>
          <a:p>
            <a:pPr lvl="1"/>
            <a:r>
              <a:rPr lang="en-US" dirty="0"/>
              <a:t>Inconsistencies identified regarding VOC emissions in the RAMBOLL TSD</a:t>
            </a:r>
          </a:p>
          <a:p>
            <a:pPr lvl="1"/>
            <a:r>
              <a:rPr lang="en-US" dirty="0"/>
              <a:t>2028 inventory needs stakeholder and public review</a:t>
            </a:r>
          </a:p>
          <a:p>
            <a:r>
              <a:rPr lang="en-US" dirty="0"/>
              <a:t>If the 2028 future base case were implemented as the plan, how would NMED address enforceability of the implemented changes </a:t>
            </a:r>
          </a:p>
          <a:p>
            <a:r>
              <a:rPr lang="en-US" dirty="0"/>
              <a:t>Modeling must separate ozone impact from NOx and VOC emissions</a:t>
            </a:r>
          </a:p>
          <a:p>
            <a:pPr lvl="1"/>
            <a:r>
              <a:rPr lang="en-US" dirty="0"/>
              <a:t>Most of the region is NOx limited meaning that VOC controls will have limited ability to reduce ozone concentrations</a:t>
            </a:r>
          </a:p>
          <a:p>
            <a:pPr lvl="1"/>
            <a:r>
              <a:rPr lang="en-US" dirty="0"/>
              <a:t>Information on predicted ozone concentrations that are VOC limited must be presented</a:t>
            </a:r>
          </a:p>
          <a:p>
            <a:r>
              <a:rPr lang="en-US" dirty="0"/>
              <a:t>Iterative analyses may be needed to resolve all the identified technical issues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C27B9-1F0F-49E3-95F4-E8EBC0F8C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DE908-A117-407D-8E19-50387020EA3A}" type="datetime1">
              <a:rPr lang="en-US" smtClean="0"/>
              <a:t>9/19/2021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2F30AE-5AFE-491E-9885-0F5B5B7F5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5931-1B4B-4125-AD08-499ECA1BE9C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26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514</Words>
  <Application>Microsoft Office PowerPoint</Application>
  <PresentationFormat>Widescreen</PresentationFormat>
  <Paragraphs>43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Ozone Attainment Initiative and Path Forward Plan</vt:lpstr>
      <vt:lpstr>PowerPoint Presentation</vt:lpstr>
      <vt:lpstr>Recommendations and Technical Issues</vt:lpstr>
      <vt:lpstr>Technical and Procedural Issues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Ozone Attainment Initiative, Ozone Path Forward Plan</dc:title>
  <dc:creator>doug blewitt</dc:creator>
  <cp:lastModifiedBy>Louis W. Rose</cp:lastModifiedBy>
  <cp:revision>8</cp:revision>
  <cp:lastPrinted>2021-09-19T20:29:26Z</cp:lastPrinted>
  <dcterms:created xsi:type="dcterms:W3CDTF">2021-09-17T15:59:45Z</dcterms:created>
  <dcterms:modified xsi:type="dcterms:W3CDTF">2021-09-20T01:50:20Z</dcterms:modified>
</cp:coreProperties>
</file>