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2"/>
  </p:notesMasterIdLst>
  <p:sldIdLst>
    <p:sldId id="613" r:id="rId5"/>
    <p:sldId id="618" r:id="rId6"/>
    <p:sldId id="620" r:id="rId7"/>
    <p:sldId id="617" r:id="rId8"/>
    <p:sldId id="614" r:id="rId9"/>
    <p:sldId id="616" r:id="rId10"/>
    <p:sldId id="619" r:id="rId11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359203-C98A-045A-96AA-7C2D30E582DA}" name="Roose, Rebecca, GOV" initials="RR" userId="S::rebecca.roose@exec.nm.gov::e4934a7d-be70-4048-ab64-5f4638cd47fb" providerId="AD"/>
  <p188:author id="{BB6B9626-6DCB-019A-7E98-68420DD0ACBF}" name="Keyes, Christina, ENV" initials="KC" userId="S::christina.keyes@env.nm.gov::a3618580-2ddf-416f-a06f-5e44950a1ec9" providerId="AD"/>
  <p188:author id="{6338CDF3-4F29-32DF-0B8D-67148F3555B8}" name="Miano, Michelle, ENV" initials="MM" userId="S::michelle.miano@env.nm.gov::4f2ca512-029a-4357-a266-855239f0bd2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6773"/>
    <a:srgbClr val="F4F1E2"/>
    <a:srgbClr val="F1E1C0"/>
    <a:srgbClr val="FEFAC9"/>
    <a:srgbClr val="0D2345"/>
    <a:srgbClr val="718C55"/>
    <a:srgbClr val="6297E6"/>
    <a:srgbClr val="199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E83254-6DAD-21DF-C121-2FB0D742BEC3}" v="7" dt="2025-10-27T23:02:04.868"/>
    <p1510:client id="{1DC0C2FD-51DE-D397-2DC4-0962104143D4}" v="2" dt="2025-10-27T23:47:49.811"/>
    <p1510:client id="{3D3D3862-E5B6-DADB-E391-41C833FFC44D}" v="191" dt="2025-10-27T23:30:46.363"/>
    <p1510:client id="{9F80BCCD-6333-0F6D-FCA7-F183819286E3}" v="1" dt="2025-10-27T23:44:51.711"/>
    <p1510:client id="{C85AACD8-DDBA-818B-01F7-B9497BA7830F}" v="7" dt="2025-10-27T01:44:48.333"/>
    <p1510:client id="{E8A98182-91A5-F175-D5E5-E064985CE508}" v="2" dt="2025-10-27T23:02:42.8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erra.roudebush\Documents\Excess%20emissions%20slide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638758112155038"/>
          <c:y val="9.4668230141826445E-2"/>
          <c:w val="0.8816873091041556"/>
          <c:h val="0.85101239848310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Sheet2!$A$3</c:f>
              <c:strCache>
                <c:ptCount val="1"/>
                <c:pt idx="0">
                  <c:v>Total Excess Emissions (in pounds)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Sheet2!$B$1:$H$2</c:f>
              <c:strCache>
                <c:ptCount val="7"/>
                <c:pt idx="0">
                  <c:v>CO</c:v>
                </c:pt>
                <c:pt idx="1">
                  <c:v>NOX</c:v>
                </c:pt>
                <c:pt idx="2">
                  <c:v>PM10</c:v>
                </c:pt>
                <c:pt idx="3">
                  <c:v>PM25</c:v>
                </c:pt>
                <c:pt idx="4">
                  <c:v>SO2</c:v>
                </c:pt>
                <c:pt idx="5">
                  <c:v>VOC</c:v>
                </c:pt>
                <c:pt idx="6">
                  <c:v>H2S</c:v>
                </c:pt>
              </c:strCache>
            </c:strRef>
          </c:cat>
          <c:val>
            <c:numRef>
              <c:f>Sheet2!$B$3:$H$3</c:f>
              <c:numCache>
                <c:formatCode>General</c:formatCode>
                <c:ptCount val="7"/>
                <c:pt idx="0">
                  <c:v>319726.54640000011</c:v>
                </c:pt>
                <c:pt idx="1">
                  <c:v>135815.73159999997</c:v>
                </c:pt>
                <c:pt idx="2">
                  <c:v>3964.55</c:v>
                </c:pt>
                <c:pt idx="3">
                  <c:v>3964.55</c:v>
                </c:pt>
                <c:pt idx="4">
                  <c:v>325931.22910000023</c:v>
                </c:pt>
                <c:pt idx="5">
                  <c:v>2029898.1307000003</c:v>
                </c:pt>
                <c:pt idx="6">
                  <c:v>5427.6913000000013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5E-423E-BF56-2E195849B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1938031"/>
        <c:axId val="461938991"/>
      </c:barChart>
      <c:catAx>
        <c:axId val="4619380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938991"/>
        <c:crosses val="autoZero"/>
        <c:auto val="1"/>
        <c:lblAlgn val="ctr"/>
        <c:lblOffset val="100"/>
        <c:noMultiLvlLbl val="0"/>
      </c:catAx>
      <c:valAx>
        <c:axId val="461938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938031"/>
        <c:crosses val="autoZero"/>
        <c:crossBetween val="between"/>
      </c:valAx>
      <c:spPr>
        <a:noFill/>
        <a:ln>
          <a:solidFill>
            <a:srgbClr val="898989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12878A-C084-3468-043E-4BECAF94E3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96DF8-B72F-CD9E-D363-BE9036EE4C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82BA1E-096E-41DD-8C4D-65F84BE82BA8}" type="datetimeFigureOut">
              <a:rPr lang="en-US"/>
              <a:pPr>
                <a:defRPr/>
              </a:pPr>
              <a:t>10/28/2025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20FE863-B5D1-329E-AC39-0D8958EEB1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5" tIns="46657" rIns="93315" bIns="4665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AFA15D4-49A6-69CF-9B2F-622F7BC86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15" tIns="46657" rIns="93315" bIns="4665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0F249-F05A-5E63-A121-0720105D39E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D9804F-6DAB-DA45-B890-4837EBEC2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152400"/>
            <a:ext cx="7772400" cy="838200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New Mexico Environment Department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047255" y="1371600"/>
            <a:ext cx="7049489" cy="15372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noProof="0"/>
              <a:t>Presentation Title</a:t>
            </a:r>
          </a:p>
          <a:p>
            <a:pPr lvl="0"/>
            <a:r>
              <a:rPr lang="en-US" noProof="0"/>
              <a:t>Presenter Name(s), Title(s)</a:t>
            </a:r>
          </a:p>
          <a:p>
            <a:pPr lvl="0"/>
            <a:r>
              <a:rPr lang="en-US" noProof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32510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848600" cy="990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53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43AA1B-15A2-121E-365B-9B9024E7B1EE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noFill/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F81E21-DC6A-BFE2-FE03-328B5DB9513A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rgbClr val="718C5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solidFill>
            <a:srgbClr val="026773"/>
          </a:solidFill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23249DAF-CC9A-4C4C-79E9-6A7190F70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1752600"/>
            <a:ext cx="1295400" cy="701675"/>
          </a:xfr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Oswald Medium" panose="00000600000000000000" pitchFamily="50" charset="0"/>
              </a:defRPr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A62CA7-1C32-A29C-7B90-2C8B193EF818}"/>
              </a:ext>
            </a:extLst>
          </p:cNvPr>
          <p:cNvSpPr txBox="1">
            <a:spLocks/>
          </p:cNvSpPr>
          <p:nvPr userDrawn="1"/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algn="ct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Lato Semibold" panose="020F0702020204030203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0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447800"/>
            <a:ext cx="8153400" cy="51054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4509DAA-020A-41FE-D4CF-E27DB9601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9F5B89-AE73-4BAA-92C9-1AC8FC83F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8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7"/>
          </p:nvPr>
        </p:nvSpPr>
        <p:spPr>
          <a:xfrm>
            <a:off x="412899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7"/>
          <p:cNvSpPr>
            <a:spLocks noGrp="1"/>
          </p:cNvSpPr>
          <p:nvPr>
            <p:ph sz="quarter" idx="18"/>
          </p:nvPr>
        </p:nvSpPr>
        <p:spPr>
          <a:xfrm>
            <a:off x="5198193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8EDF449C-D81D-5582-974E-B0CF17A68EF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3D14B331-C8C3-4174-9750-65D5A8197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5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546980" y="1524000"/>
            <a:ext cx="3886200" cy="640080"/>
          </a:xfrm>
          <a:prstGeom prst="rect">
            <a:avLst/>
          </a:prstGeom>
          <a:solidFill>
            <a:srgbClr val="718C5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737980" y="1524000"/>
            <a:ext cx="3886200" cy="640080"/>
          </a:xfrm>
          <a:prstGeom prst="rect">
            <a:avLst/>
          </a:prstGeom>
          <a:solidFill>
            <a:srgbClr val="0D234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546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8"/>
          </p:nvPr>
        </p:nvSpPr>
        <p:spPr>
          <a:xfrm>
            <a:off x="4737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11">
            <a:extLst>
              <a:ext uri="{FF2B5EF4-FFF2-40B4-BE49-F238E27FC236}">
                <a16:creationId xmlns:a16="http://schemas.microsoft.com/office/drawing/2014/main" id="{9661E3C2-5993-5593-0F04-AFB7A1426F9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4484D1E7-4E03-4120-A586-48E4AB399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0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419600"/>
          </a:xfrm>
          <a:prstGeom prst="rect">
            <a:avLst/>
          </a:prstGeom>
          <a:solidFill>
            <a:srgbClr val="0D2345"/>
          </a:solidFill>
          <a:ln w="50800" cap="sq" cmpd="dbl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3A44071C-AF5D-D4FD-4306-D8271092A4B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B70139-7108-4D29-ADD7-EAAF23BE6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9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F1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B48287-6391-246B-CF8D-0461FF97393F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2677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7" name="Title Placeholder 21">
            <a:extLst>
              <a:ext uri="{FF2B5EF4-FFF2-40B4-BE49-F238E27FC236}">
                <a16:creationId xmlns:a16="http://schemas.microsoft.com/office/drawing/2014/main" id="{535AD94D-6232-B0E0-FB09-D85EEC8E3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524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12">
            <a:extLst>
              <a:ext uri="{FF2B5EF4-FFF2-40B4-BE49-F238E27FC236}">
                <a16:creationId xmlns:a16="http://schemas.microsoft.com/office/drawing/2014/main" id="{208B5325-965B-A34C-A862-09E78185B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463675"/>
            <a:ext cx="837882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8302CC-431E-D10D-886C-A5DD713AF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 b="1">
                <a:solidFill>
                  <a:schemeClr val="tx1"/>
                </a:solidFill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</a:lstStyle>
          <a:p>
            <a:pPr>
              <a:defRPr/>
            </a:pPr>
            <a:fld id="{5CCCF42B-CA38-4E21-BF6E-450AF76DE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FECAB38-199C-CC95-30F4-22CF984BA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kern="1200">
          <a:solidFill>
            <a:schemeClr val="bg1"/>
          </a:solidFill>
          <a:latin typeface="Oswald Medium" panose="00000600000000000000" pitchFamily="50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rgbClr val="0D2345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Lato Semibold" panose="020F0702020204030203" pitchFamily="34" charset="0"/>
          <a:ea typeface="+mn-ea"/>
          <a:cs typeface="Lato Semibold" panose="020F0702020204030203" pitchFamily="34" charset="0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rgbClr val="026773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rgbClr val="718C55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FFA168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0D2345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AA82FA7-2CB2-617D-DC17-CC9C3FD2E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207963"/>
            <a:ext cx="7772400" cy="782637"/>
          </a:xfrm>
        </p:spPr>
        <p:txBody>
          <a:bodyPr/>
          <a:lstStyle/>
          <a:p>
            <a:pPr eaLnBrk="1" hangingPunct="1"/>
            <a:r>
              <a:rPr lang="en-US" altLang="en-US"/>
              <a:t>New Mexico Environment Department</a:t>
            </a:r>
          </a:p>
        </p:txBody>
      </p:sp>
      <p:sp>
        <p:nvSpPr>
          <p:cNvPr id="10243" name="Text Placeholder 2">
            <a:extLst>
              <a:ext uri="{FF2B5EF4-FFF2-40B4-BE49-F238E27FC236}">
                <a16:creationId xmlns:a16="http://schemas.microsoft.com/office/drawing/2014/main" id="{2553D0CA-17D0-85C6-618A-F448794F6043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142240" y="1219200"/>
            <a:ext cx="8544560" cy="1536700"/>
          </a:xfrm>
        </p:spPr>
        <p:txBody>
          <a:bodyPr/>
          <a:lstStyle/>
          <a:p>
            <a:r>
              <a:rPr lang="en-US" b="1"/>
              <a:t>Fifth Meeting - Water and Natural Resources Committee</a:t>
            </a:r>
            <a:br>
              <a:rPr lang="en-US" b="1"/>
            </a:br>
            <a:endParaRPr lang="en-US" b="1"/>
          </a:p>
          <a:p>
            <a:r>
              <a:rPr lang="en-US" b="1"/>
              <a:t>Air Quality Around Oil and Gas Operations and Effectiveness of Methane and Ozone Rules</a:t>
            </a:r>
            <a:br>
              <a:rPr lang="en-US" altLang="en-US" b="1"/>
            </a:br>
            <a:endParaRPr lang="en-US" altLang="en-US" b="1"/>
          </a:p>
          <a:p>
            <a:pPr eaLnBrk="1" hangingPunct="1">
              <a:spcBef>
                <a:spcPct val="0"/>
              </a:spcBef>
            </a:pPr>
            <a:r>
              <a:rPr lang="en-US" altLang="en-US" sz="2000" b="1"/>
              <a:t>Michelle Miano, Director </a:t>
            </a:r>
            <a:br>
              <a:rPr lang="en-US" altLang="en-US" sz="2000" b="1"/>
            </a:br>
            <a:r>
              <a:rPr lang="en-US" altLang="en-US" sz="2000" b="1"/>
              <a:t>Environmental Protection Division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b="1"/>
              <a:t>October 29-30, 2025</a:t>
            </a:r>
            <a:endParaRPr lang="en-US" alt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EA5E10-4B8B-F053-63CB-8CCE85AC9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Overview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92F00-4419-02CC-68E5-E948424769D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5B70139-7108-4D29-ADD7-EAAF23BE6CC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141089-CCDD-1EF4-2651-216F41FAFEB2}"/>
              </a:ext>
            </a:extLst>
          </p:cNvPr>
          <p:cNvSpPr txBox="1"/>
          <p:nvPr/>
        </p:nvSpPr>
        <p:spPr>
          <a:xfrm>
            <a:off x="142240" y="1131264"/>
            <a:ext cx="9001760" cy="490134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endParaRPr lang="en-US" b="0" i="0" u="none" strike="noStrike">
              <a:solidFill>
                <a:srgbClr val="404040"/>
              </a:solidFill>
              <a:effectLst/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285750" indent="-285750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04040"/>
                </a:solidFill>
                <a:latin typeface="Lato Semibold"/>
                <a:ea typeface="Lato Semibold"/>
                <a:cs typeface="Lato Semibold"/>
              </a:rPr>
              <a:t>2019 – Governor Lujan Grisham by Executive Order set the state's climate goal to:</a:t>
            </a:r>
            <a:r>
              <a:rPr lang="en-US">
                <a:solidFill>
                  <a:srgbClr val="000000"/>
                </a:solidFill>
                <a:latin typeface="Lato Semibold"/>
                <a:ea typeface="Lato Semibold"/>
                <a:cs typeface="Lato Semibold"/>
              </a:rPr>
              <a:t> </a:t>
            </a:r>
            <a:r>
              <a:rPr lang="en-US" b="1">
                <a:solidFill>
                  <a:srgbClr val="026773"/>
                </a:solidFill>
                <a:latin typeface="Lato Semibold"/>
                <a:ea typeface="Lato Semibold"/>
                <a:cs typeface="Lato Semibold"/>
              </a:rPr>
              <a:t>Reduce greenhouse gas emissions by 45% from 2005 levels by 2030</a:t>
            </a:r>
            <a:r>
              <a:rPr lang="en-US">
                <a:solidFill>
                  <a:srgbClr val="026773"/>
                </a:solidFill>
                <a:latin typeface="Lato Semibold"/>
                <a:ea typeface="Lato Semibold"/>
                <a:cs typeface="Lato Semibold"/>
              </a:rPr>
              <a:t>​.</a:t>
            </a:r>
            <a:endParaRPr lang="en-US">
              <a:solidFill>
                <a:srgbClr val="026773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285750" indent="-285750">
              <a:lnSpc>
                <a:spcPts val="2175"/>
              </a:lnSpc>
              <a:buFont typeface="Arial" panose="020B0604020202020204" pitchFamily="34" charset="0"/>
              <a:buChar char="•"/>
            </a:pPr>
            <a:endParaRPr lang="en-US">
              <a:solidFill>
                <a:srgbClr val="404040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285750" indent="-285750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404040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2021 – Legislature passed directive under NMSA 1978, </a:t>
            </a:r>
            <a:r>
              <a:rPr lang="en-US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Section 74-2-5(C) to: </a:t>
            </a:r>
            <a:br>
              <a:rPr lang="en-US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</a:br>
            <a:r>
              <a:rPr lang="en-US">
                <a:solidFill>
                  <a:srgbClr val="026773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Adopt a plan for ground-level ozone, including rules, to control emissions of oxides of nitrogen and volatile organic compounds to provide for attainment and maintenance of the [ground-level ozone] standard.…within the area of the state where the ozone concentrations exceed ninety-five percent of the primary national ambient air quality standard.</a:t>
            </a:r>
          </a:p>
          <a:p>
            <a:pPr marL="285750" indent="-285750"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endParaRPr lang="en-US">
              <a:solidFill>
                <a:srgbClr val="404040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285750" indent="-285750" algn="l" rtl="0" fontAlgn="base">
              <a:lnSpc>
                <a:spcPts val="1875"/>
              </a:lnSpc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rgbClr val="404040"/>
                </a:solidFill>
                <a:effectLst/>
                <a:latin typeface="Lato Semibold"/>
                <a:ea typeface="Lato Semibold"/>
                <a:cs typeface="Lato Semibold"/>
              </a:rPr>
              <a:t>2021 – Energy, Natural Resources &amp; Minerals Department took action at Title 19 Chapter 15 Parts 27 and 28 to: </a:t>
            </a:r>
            <a:r>
              <a:rPr lang="en-US">
                <a:solidFill>
                  <a:srgbClr val="026773"/>
                </a:solidFill>
                <a:latin typeface="Lato Semibold"/>
                <a:ea typeface="Lato Semibold"/>
                <a:cs typeface="Lato Semibold"/>
              </a:rPr>
              <a:t>Adopt M</a:t>
            </a:r>
            <a:r>
              <a:rPr lang="en-US" b="0" i="0" u="none" strike="noStrike">
                <a:solidFill>
                  <a:srgbClr val="026773"/>
                </a:solidFill>
                <a:effectLst/>
                <a:latin typeface="Lato Semibold"/>
                <a:ea typeface="Lato Semibold"/>
                <a:cs typeface="Lato Semibold"/>
              </a:rPr>
              <a:t>ethane Waste Rules.</a:t>
            </a:r>
            <a:br>
              <a:rPr lang="en-US" b="0" i="0">
                <a:effectLst/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</a:br>
            <a:endParaRPr lang="en-US" b="0" i="0">
              <a:solidFill>
                <a:srgbClr val="000000"/>
              </a:solidFill>
              <a:effectLst/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285750" indent="-285750" algn="l" rtl="0" fontAlgn="base">
              <a:lnSpc>
                <a:spcPts val="1875"/>
              </a:lnSpc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rgbClr val="404040"/>
                </a:solidFill>
                <a:effectLst/>
                <a:latin typeface="Lato Semibold"/>
                <a:ea typeface="Lato Semibold"/>
                <a:cs typeface="Lato Semibold"/>
              </a:rPr>
              <a:t>2022 – Environment Department took action at Title 20 Chapter 2 Part 50 to: </a:t>
            </a:r>
            <a:r>
              <a:rPr lang="en-US" b="0" i="0" u="none" strike="noStrike">
                <a:solidFill>
                  <a:srgbClr val="026773"/>
                </a:solidFill>
                <a:effectLst/>
                <a:latin typeface="Lato Semibold"/>
                <a:ea typeface="Lato Semibold"/>
                <a:cs typeface="Lato Semibold"/>
              </a:rPr>
              <a:t>Adopt Ozone Precursor Rule</a:t>
            </a:r>
            <a:r>
              <a:rPr lang="en-US">
                <a:solidFill>
                  <a:srgbClr val="026773"/>
                </a:solidFill>
                <a:latin typeface="Lato Semibold"/>
                <a:ea typeface="Lato Semibold"/>
                <a:cs typeface="Lato Semibold"/>
              </a:rPr>
              <a:t>.</a:t>
            </a:r>
            <a:r>
              <a:rPr lang="en-US" b="0" i="0">
                <a:solidFill>
                  <a:srgbClr val="000000"/>
                </a:solidFill>
                <a:effectLst/>
                <a:latin typeface="Lato Semibold"/>
                <a:ea typeface="Lato Semibold"/>
                <a:cs typeface="Lato Semibold"/>
              </a:rPr>
              <a:t>​</a:t>
            </a:r>
          </a:p>
          <a:p>
            <a:pPr marL="285750" indent="-285750" algn="l" rtl="0" fontAlgn="base">
              <a:lnSpc>
                <a:spcPts val="1875"/>
              </a:lnSpc>
              <a:buFont typeface="Arial" panose="020B0604020202020204" pitchFamily="34" charset="0"/>
              <a:buChar char="•"/>
            </a:pPr>
            <a:endParaRPr lang="en-US">
              <a:solidFill>
                <a:srgbClr val="000000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285750" indent="-285750">
              <a:lnSpc>
                <a:spcPts val="1875"/>
              </a:lnSpc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000000"/>
                </a:solidFill>
                <a:effectLst/>
                <a:latin typeface="Lato Semibold"/>
                <a:ea typeface="Lato Semibold"/>
                <a:cs typeface="Lato Semibold"/>
              </a:rPr>
              <a:t>2022-Present </a:t>
            </a:r>
            <a:r>
              <a:rPr lang="en-US">
                <a:solidFill>
                  <a:srgbClr val="404040"/>
                </a:solidFill>
                <a:latin typeface="Lato Semibold"/>
                <a:ea typeface="Lato Semibold"/>
                <a:cs typeface="Lato Semibold"/>
              </a:rPr>
              <a:t>– </a:t>
            </a:r>
            <a:r>
              <a:rPr lang="en-US">
                <a:solidFill>
                  <a:srgbClr val="026773"/>
                </a:solidFill>
                <a:latin typeface="Lato Semibold"/>
                <a:ea typeface="Lato Semibold"/>
                <a:cs typeface="Lato Semibold"/>
              </a:rPr>
              <a:t>Rule implementation and phase-in; data gathering and analysis.</a:t>
            </a:r>
            <a:endParaRPr lang="en-US" b="0" i="0">
              <a:solidFill>
                <a:srgbClr val="026773"/>
              </a:solidFill>
              <a:effectLst/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32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C7A24B-BF20-1EDE-54A2-38ACCB1C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swald Medium"/>
              </a:rPr>
              <a:t>NMED-Specific Trends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7A40BC-E622-567D-6286-4311810DA8A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08932" y="1558698"/>
            <a:ext cx="8156120" cy="3817483"/>
          </a:xfrm>
        </p:spPr>
        <p:txBody>
          <a:bodyPr/>
          <a:lstStyle/>
          <a:p>
            <a:pPr marL="318770" indent="-318770"/>
            <a:r>
              <a:rPr lang="en-US" dirty="0">
                <a:latin typeface="Lato Semibold"/>
                <a:ea typeface="Lato Semibold"/>
                <a:cs typeface="Lato Semibold"/>
              </a:rPr>
              <a:t>Increase in permitting – over 2,000% in Air Quality Bureau</a:t>
            </a:r>
          </a:p>
          <a:p>
            <a:pPr marL="318770" indent="-318770"/>
            <a:r>
              <a:rPr lang="en-US" dirty="0">
                <a:latin typeface="Lato Semibold"/>
                <a:ea typeface="Lato Semibold"/>
                <a:cs typeface="Lato Semibold"/>
              </a:rPr>
              <a:t>Rule implementation and phase-in</a:t>
            </a:r>
          </a:p>
          <a:p>
            <a:pPr marL="639445" lvl="1"/>
            <a:r>
              <a:rPr lang="en-US" dirty="0">
                <a:latin typeface="Lato Semibold"/>
                <a:ea typeface="Lato Semibold"/>
                <a:cs typeface="Lato Semibold"/>
              </a:rPr>
              <a:t>Lowering ground-level ozone data in oil &amp; gas counties (NMED)</a:t>
            </a:r>
            <a:endParaRPr lang="en-US" dirty="0">
              <a:ea typeface="Lato Semibold" panose="020F0702020204030203" pitchFamily="34" charset="0"/>
            </a:endParaRPr>
          </a:p>
          <a:p>
            <a:pPr marL="639445" lvl="1"/>
            <a:r>
              <a:rPr lang="en-US" dirty="0">
                <a:latin typeface="Lato Semibold"/>
                <a:ea typeface="Lato Semibold"/>
                <a:cs typeface="Lato Semibold"/>
              </a:rPr>
              <a:t>Decreasing methane emissions (EMNRD)</a:t>
            </a:r>
            <a:endParaRPr lang="en-US" dirty="0">
              <a:ea typeface="Lato Semibold" panose="020F0702020204030203" pitchFamily="34" charset="0"/>
            </a:endParaRPr>
          </a:p>
          <a:p>
            <a:pPr marL="318770" indent="-318770"/>
            <a:r>
              <a:rPr lang="en-US" dirty="0">
                <a:latin typeface="Lato Semibold"/>
                <a:ea typeface="Lato Semibold"/>
                <a:cs typeface="Lato Semibold"/>
              </a:rPr>
              <a:t>Increasing carbon dioxide emissions</a:t>
            </a:r>
            <a:endParaRPr lang="en-US" dirty="0">
              <a:ea typeface="Lato Semibold" panose="020F0702020204030203" pitchFamily="34" charset="0"/>
            </a:endParaRPr>
          </a:p>
          <a:p>
            <a:pPr marL="318770" indent="-318770"/>
            <a:r>
              <a:rPr lang="en-US" dirty="0">
                <a:latin typeface="Lato Semibold"/>
                <a:ea typeface="Lato Semibold"/>
                <a:cs typeface="Lato Semibold"/>
              </a:rPr>
              <a:t>Compliance continues to be key need</a:t>
            </a:r>
            <a:endParaRPr lang="en-US" dirty="0">
              <a:ea typeface="Lato Semibold" panose="020F0702020204030203" pitchFamily="34" charset="0"/>
            </a:endParaRPr>
          </a:p>
          <a:p>
            <a:pPr marL="318770" indent="-318770"/>
            <a:r>
              <a:rPr lang="en-US" dirty="0">
                <a:latin typeface="Lato Semibold"/>
                <a:ea typeface="Lato Semibold"/>
                <a:cs typeface="Lato Semibold"/>
              </a:rPr>
              <a:t>Local concerns reported</a:t>
            </a:r>
            <a:endParaRPr lang="en-US" dirty="0">
              <a:ea typeface="Lato Semibold" panose="020F0702020204030203" pitchFamily="34" charset="0"/>
            </a:endParaRPr>
          </a:p>
          <a:p>
            <a:pPr marL="318770" indent="-318770"/>
            <a:endParaRPr lang="en-US">
              <a:ea typeface="Lato Semibold" panose="020F0702020204030203" pitchFamily="34" charset="0"/>
            </a:endParaRPr>
          </a:p>
          <a:p>
            <a:pPr marL="318770" indent="-318770"/>
            <a:endParaRPr lang="en-US">
              <a:ea typeface="Lato Semibold" panose="020F070202020403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6230D-D242-4A73-E9F1-E3A231CA06D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5B70139-7108-4D29-ADD7-EAAF23BE6CC5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81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1">
            <a:extLst>
              <a:ext uri="{FF2B5EF4-FFF2-40B4-BE49-F238E27FC236}">
                <a16:creationId xmlns:a16="http://schemas.microsoft.com/office/drawing/2014/main" id="{48D2F787-5B42-0331-1CCA-80B1B863380D}"/>
              </a:ext>
            </a:extLst>
          </p:cNvPr>
          <p:cNvSpPr>
            <a:spLocks noGrp="1" noChangeArrowheads="1"/>
          </p:cNvSpPr>
          <p:nvPr>
            <p:ph type="sldNum" sz="quarter" idx="18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143D94-A092-4B35-A3C6-0549742ED408}" type="slidenum">
              <a:rPr lang="en-US" altLang="en-US" smtClean="0">
                <a:latin typeface="Lato Semibold" panose="020F0702020204030203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Lato Semibold" panose="020F0702020204030203" pitchFamily="34" charset="0"/>
            </a:endParaRPr>
          </a:p>
        </p:txBody>
      </p:sp>
      <p:sp>
        <p:nvSpPr>
          <p:cNvPr id="14341" name="Title 4">
            <a:extLst>
              <a:ext uri="{FF2B5EF4-FFF2-40B4-BE49-F238E27FC236}">
                <a16:creationId xmlns:a16="http://schemas.microsoft.com/office/drawing/2014/main" id="{DFF98950-3A62-2876-40F5-17356D429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9975" y="33338"/>
            <a:ext cx="7921625" cy="990600"/>
          </a:xfrm>
        </p:spPr>
        <p:txBody>
          <a:bodyPr/>
          <a:lstStyle/>
          <a:p>
            <a:r>
              <a:rPr lang="en-US" altLang="en-US" dirty="0">
                <a:latin typeface="Oswald Medium"/>
              </a:rPr>
              <a:t>NMED - Ozone NAAQS Values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7F3E2B-1C41-F574-C6CC-2EE255F4C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098" y="2213929"/>
            <a:ext cx="6769803" cy="4109480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FD41B2-9DAB-BB8B-76EC-8E5AEE5CA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07" y="1362730"/>
            <a:ext cx="8192210" cy="708721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BFA803-FA49-CA9F-EC23-B418BF13E98C}"/>
              </a:ext>
            </a:extLst>
          </p:cNvPr>
          <p:cNvSpPr txBox="1"/>
          <p:nvPr/>
        </p:nvSpPr>
        <p:spPr>
          <a:xfrm>
            <a:off x="883636" y="6455330"/>
            <a:ext cx="7142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https://www.env.nm.gov/air-quality/my-air-quality/#ozone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56590437-928F-6D32-810B-F9125ADF74A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042DC8CD-CDE8-202B-ADAD-AD7BDCD1C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/>
          <a:lstStyle/>
          <a:p>
            <a:r>
              <a:rPr lang="en-US" altLang="en-US" dirty="0">
                <a:latin typeface="Oswald Medium"/>
              </a:rPr>
              <a:t>NMED - Preliminary Data 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24738E49-008E-80DE-920F-BC4691ACA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4" t="-1452" r="-1164" b="-1452"/>
          <a:stretch>
            <a:fillRect/>
          </a:stretch>
        </p:blipFill>
        <p:spPr bwMode="auto">
          <a:xfrm>
            <a:off x="-50800" y="2112642"/>
            <a:ext cx="477202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637C8D4-8746-E6DE-06F9-6B6FE8E71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48" y="5340030"/>
            <a:ext cx="77343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7B555E5-3E81-4AA0-BC5A-ED7083E67D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53" t="-1452" r="-3253" b="-1452"/>
          <a:stretch>
            <a:fillRect/>
          </a:stretch>
        </p:blipFill>
        <p:spPr bwMode="auto">
          <a:xfrm>
            <a:off x="4484802" y="2112642"/>
            <a:ext cx="477202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B4C1EF-823B-DD39-78BC-32EDC6B638F1}"/>
              </a:ext>
            </a:extLst>
          </p:cNvPr>
          <p:cNvSpPr txBox="1"/>
          <p:nvPr/>
        </p:nvSpPr>
        <p:spPr>
          <a:xfrm>
            <a:off x="629921" y="1322832"/>
            <a:ext cx="8091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New Mexico Oil &amp; Gas Greenhouse Gas Emissions Inventory for Year 2023</a:t>
            </a:r>
            <a:br>
              <a:rPr lang="en-US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</a:br>
            <a:r>
              <a:rPr lang="en-US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                                   Methane (CH4) and Carbon Dioxide (CO2)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B25F5C-5214-96E6-0DD9-3630AB1E235C}"/>
              </a:ext>
            </a:extLst>
          </p:cNvPr>
          <p:cNvSpPr txBox="1"/>
          <p:nvPr/>
        </p:nvSpPr>
        <p:spPr>
          <a:xfrm>
            <a:off x="793548" y="5786118"/>
            <a:ext cx="8463279" cy="11940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l" rtl="0" fontAlgn="base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 sz="1600" b="0" i="0" u="none" strike="noStrike" dirty="0">
                <a:solidFill>
                  <a:srgbClr val="404040"/>
                </a:solidFill>
                <a:effectLst/>
                <a:latin typeface="Lato Semibold"/>
                <a:ea typeface="Lato Semibold"/>
                <a:cs typeface="Lato Semibold"/>
              </a:rPr>
              <a:t>Greenhouse Gas Inventories for the oil &amp; gas industry conducted for 2005 and 2020 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Lato Semibold"/>
                <a:ea typeface="Lato Semibold"/>
                <a:cs typeface="Lato Semibold"/>
              </a:rPr>
              <a:t>​</a:t>
            </a:r>
            <a:endParaRPr lang="en-US" sz="1600" b="0" i="0">
              <a:solidFill>
                <a:srgbClr val="000000"/>
              </a:solidFill>
              <a:effectLst/>
              <a:latin typeface="Lato Semibold"/>
              <a:ea typeface="Lato Semibold"/>
              <a:cs typeface="Lato Semibold"/>
            </a:endParaRPr>
          </a:p>
          <a:p>
            <a:pPr marL="285750" indent="-285750">
              <a:lnSpc>
                <a:spcPts val="2175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42750"/>
                </a:solidFill>
                <a:latin typeface="Lato Semibold"/>
                <a:ea typeface="Lato Semibold"/>
                <a:cs typeface="Lato Semibold"/>
              </a:rPr>
              <a:t>Crude oil production grew from </a:t>
            </a:r>
            <a:r>
              <a:rPr lang="en-US" sz="1600" b="1" dirty="0">
                <a:solidFill>
                  <a:srgbClr val="142750"/>
                </a:solidFill>
                <a:latin typeface="Lato Semibold"/>
                <a:ea typeface="Lato Semibold"/>
                <a:cs typeface="Lato Semibold"/>
              </a:rPr>
              <a:t>~100 million barrels in 2010</a:t>
            </a:r>
            <a:r>
              <a:rPr lang="en-US" sz="1600" dirty="0">
                <a:solidFill>
                  <a:srgbClr val="142750"/>
                </a:solidFill>
                <a:latin typeface="Lato Semibold"/>
                <a:ea typeface="Lato Semibold"/>
                <a:cs typeface="Lato Semibold"/>
              </a:rPr>
              <a:t> to </a:t>
            </a:r>
            <a:r>
              <a:rPr lang="en-US" sz="1600" b="1" dirty="0">
                <a:solidFill>
                  <a:srgbClr val="142750"/>
                </a:solidFill>
                <a:latin typeface="Lato Semibold"/>
                <a:ea typeface="Lato Semibold"/>
                <a:cs typeface="Lato Semibold"/>
              </a:rPr>
              <a:t>~745 million barrels in 2024  (</a:t>
            </a:r>
            <a:r>
              <a:rPr lang="en-US" sz="1600" dirty="0">
                <a:solidFill>
                  <a:srgbClr val="142750"/>
                </a:solidFill>
                <a:latin typeface="Lato Semibold"/>
                <a:ea typeface="Lato Semibold"/>
                <a:cs typeface="Lato Semibold"/>
              </a:rPr>
              <a:t>https://nm-secm.org/new-mexico-oil-production/)</a:t>
            </a:r>
            <a:endParaRPr lang="en-US" sz="1600" b="1" i="0" dirty="0">
              <a:solidFill>
                <a:srgbClr val="142750"/>
              </a:solidFill>
              <a:effectLst/>
              <a:latin typeface="Lato Semibold"/>
              <a:ea typeface="Lato Semibold"/>
              <a:cs typeface="Lato Semibold"/>
            </a:endParaRPr>
          </a:p>
          <a:p>
            <a:pPr marL="285750" indent="-285750">
              <a:lnSpc>
                <a:spcPts val="2175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20B6AB15-D3F2-5AD4-26A8-C15636C2F656}"/>
              </a:ext>
            </a:extLst>
          </p:cNvPr>
          <p:cNvSpPr>
            <a:spLocks noGrp="1" noChangeArrowheads="1"/>
          </p:cNvSpPr>
          <p:nvPr>
            <p:ph type="sldNum" sz="quarter" idx="19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AF9A5C-BF81-4047-824A-E962DC4D01DE}" type="slidenum">
              <a:rPr lang="en-US" altLang="en-US" smtClean="0">
                <a:latin typeface="Lato Semibold" panose="020F0702020204030203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Lato Semibold" panose="020F0702020204030203" pitchFamily="34" charset="0"/>
            </a:endParaRPr>
          </a:p>
        </p:txBody>
      </p:sp>
      <p:sp>
        <p:nvSpPr>
          <p:cNvPr id="13319" name="Title 6">
            <a:extLst>
              <a:ext uri="{FF2B5EF4-FFF2-40B4-BE49-F238E27FC236}">
                <a16:creationId xmlns:a16="http://schemas.microsoft.com/office/drawing/2014/main" id="{8712B751-D25F-F105-1C68-0C39F3D200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rmAutofit/>
          </a:bodyPr>
          <a:lstStyle/>
          <a:p>
            <a:r>
              <a:rPr lang="en-US" altLang="en-US" sz="3200" dirty="0">
                <a:latin typeface="Oswald Medium"/>
              </a:rPr>
              <a:t>NMED - Excess Emissions by Pollutant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06B77E9E-863E-2B3C-D6E9-0AC4F4C3A08C}"/>
              </a:ext>
            </a:extLst>
          </p:cNvPr>
          <p:cNvSpPr txBox="1">
            <a:spLocks/>
          </p:cNvSpPr>
          <p:nvPr/>
        </p:nvSpPr>
        <p:spPr>
          <a:xfrm>
            <a:off x="289560" y="1809750"/>
            <a:ext cx="2555240" cy="3238499"/>
          </a:xfrm>
          <a:prstGeom prst="rect">
            <a:avLst/>
          </a:prstGeom>
        </p:spPr>
        <p:txBody>
          <a:bodyPr>
            <a:noAutofit/>
          </a:bodyPr>
          <a:lstStyle>
            <a:lvl1pPr marL="319088" indent="-319088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The Air Quality Bureau received </a:t>
            </a:r>
            <a:r>
              <a:rPr lang="en-US" sz="2000" u="sng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877</a:t>
            </a:r>
            <a:r>
              <a:rPr lang="en-US" sz="200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 excess emission reports between January 1, 2025, and September 25, 2025.  </a:t>
            </a:r>
          </a:p>
          <a:p>
            <a:r>
              <a:rPr lang="en-US" sz="200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Oil and Gas facilities filed </a:t>
            </a:r>
            <a:r>
              <a:rPr lang="en-US" sz="2000" u="sng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80%</a:t>
            </a:r>
            <a:r>
              <a:rPr lang="en-US" sz="200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 of the excess emission reports.</a:t>
            </a:r>
          </a:p>
        </p:txBody>
      </p:sp>
      <p:graphicFrame>
        <p:nvGraphicFramePr>
          <p:cNvPr id="6" name="Table Placeholder 6">
            <a:extLst>
              <a:ext uri="{FF2B5EF4-FFF2-40B4-BE49-F238E27FC236}">
                <a16:creationId xmlns:a16="http://schemas.microsoft.com/office/drawing/2014/main" id="{68222F44-3801-D0B4-CE23-7BFB53C27A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3101573"/>
              </p:ext>
            </p:extLst>
          </p:nvPr>
        </p:nvGraphicFramePr>
        <p:xfrm>
          <a:off x="3139440" y="1402080"/>
          <a:ext cx="5836920" cy="4193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9A182E-74B1-8910-10CF-98539D2C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swald Medium"/>
              </a:rPr>
              <a:t>NMED - The Look Ahead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F22BE0-6154-7B7E-95B1-51644DDC21A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4484D1E7-4E03-4120-A586-48E4AB399A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398951-8B97-5C70-07E1-1228B82C7882}"/>
              </a:ext>
            </a:extLst>
          </p:cNvPr>
          <p:cNvSpPr txBox="1"/>
          <p:nvPr/>
        </p:nvSpPr>
        <p:spPr>
          <a:xfrm>
            <a:off x="377148" y="1272600"/>
            <a:ext cx="8451892" cy="52937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400" dirty="0">
                <a:latin typeface="Lato Semibold"/>
                <a:ea typeface="Lato Semibold"/>
                <a:cs typeface="Lato Semibold"/>
              </a:rPr>
              <a:t>Preserve progress achieved since 2019</a:t>
            </a:r>
          </a:p>
          <a:p>
            <a:endParaRPr lang="en-US" sz="240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457200" indent="-457200">
              <a:buFontTx/>
              <a:buChar char="-"/>
            </a:pPr>
            <a:r>
              <a:rPr lang="en-US" sz="2400" dirty="0">
                <a:latin typeface="Lato Semibold"/>
                <a:ea typeface="Lato Semibold"/>
                <a:cs typeface="Lato Semibold"/>
              </a:rPr>
              <a:t>Develop combination of incentives, voluntary programs and policy approaches</a:t>
            </a:r>
            <a:br>
              <a:rPr lang="en-US" sz="2400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</a:br>
            <a:endParaRPr lang="en-US" sz="240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457200" indent="-457200">
              <a:buFontTx/>
              <a:buChar char="-"/>
            </a:pPr>
            <a:r>
              <a:rPr lang="en-US" sz="2400" dirty="0">
                <a:latin typeface="Lato Semibold"/>
                <a:ea typeface="Lato Semibold"/>
                <a:cs typeface="Lato Semibold"/>
              </a:rPr>
              <a:t>Compliance and Enforcement = Level-playing field</a:t>
            </a:r>
          </a:p>
          <a:p>
            <a:pPr marL="457200" indent="-457200">
              <a:buFontTx/>
              <a:buChar char="-"/>
            </a:pPr>
            <a:endParaRPr lang="en-US" sz="240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457200" indent="-457200">
              <a:buFontTx/>
              <a:buChar char="-"/>
            </a:pPr>
            <a:r>
              <a:rPr lang="en-US" sz="2400" dirty="0">
                <a:latin typeface="Lato Semibold"/>
                <a:ea typeface="Lato Semibold"/>
                <a:cs typeface="Lato Semibold"/>
              </a:rPr>
              <a:t>Publish new Greenhouse Gas Inventory </a:t>
            </a:r>
          </a:p>
          <a:p>
            <a:pPr marL="457200" indent="-457200">
              <a:buFontTx/>
              <a:buChar char="-"/>
            </a:pPr>
            <a:endParaRPr lang="en-US" sz="2400" dirty="0">
              <a:latin typeface="Lato Semibold"/>
              <a:ea typeface="Lato Semibold"/>
              <a:cs typeface="Lato Semibold"/>
            </a:endParaRPr>
          </a:p>
          <a:p>
            <a:pPr marL="457200" indent="-457200">
              <a:buFontTx/>
              <a:buChar char="-"/>
            </a:pPr>
            <a:r>
              <a:rPr lang="en-US" sz="2400" dirty="0">
                <a:latin typeface="Lato Semibold"/>
                <a:ea typeface="Lato Semibold"/>
                <a:cs typeface="Lato Semibold"/>
              </a:rPr>
              <a:t>Publish Climate Action Plan (Master Plan) with EMNRD</a:t>
            </a:r>
            <a:br>
              <a:rPr lang="en-US" sz="2400" dirty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</a:br>
            <a:endParaRPr lang="en-US" sz="240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457200" indent="-457200">
              <a:buFontTx/>
              <a:buChar char="-"/>
            </a:pPr>
            <a:r>
              <a:rPr lang="en-US" sz="2400" dirty="0">
                <a:latin typeface="Lato Semibold"/>
                <a:ea typeface="Lato Semibold"/>
                <a:cs typeface="Lato Semibold"/>
              </a:rPr>
              <a:t>Prepare for finalization of federal changes </a:t>
            </a:r>
          </a:p>
          <a:p>
            <a:endParaRPr lang="en-US" sz="2400">
              <a:latin typeface="Lato Semibold" panose="020F0502020204030203" pitchFamily="34" charset="0"/>
              <a:ea typeface="Lato Semibold" panose="020F0502020204030203" pitchFamily="34" charset="0"/>
              <a:cs typeface="Lato Semibold" panose="020F0502020204030203" pitchFamily="34" charset="0"/>
            </a:endParaRPr>
          </a:p>
          <a:p>
            <a:pPr marL="457200" indent="-457200">
              <a:buFontTx/>
              <a:buChar char="-"/>
            </a:pPr>
            <a:r>
              <a:rPr lang="en-US" sz="2600" dirty="0">
                <a:solidFill>
                  <a:srgbClr val="02677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ato Semibold"/>
                <a:ea typeface="Lato Semibold"/>
                <a:cs typeface="Lato Semibold"/>
              </a:rPr>
              <a:t>Stabilize NMED Air Quality Program funds</a:t>
            </a:r>
          </a:p>
        </p:txBody>
      </p:sp>
    </p:spTree>
    <p:extLst>
      <p:ext uri="{BB962C8B-B14F-4D97-AF65-F5344CB8AC3E}">
        <p14:creationId xmlns:p14="http://schemas.microsoft.com/office/powerpoint/2010/main" val="20263540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NMED Design Colors">
      <a:dk1>
        <a:sysClr val="windowText" lastClr="000000"/>
      </a:dk1>
      <a:lt1>
        <a:sysClr val="window" lastClr="FFFFFF"/>
      </a:lt1>
      <a:dk2>
        <a:srgbClr val="0D2345"/>
      </a:dk2>
      <a:lt2>
        <a:srgbClr val="F4F1E2"/>
      </a:lt2>
      <a:accent1>
        <a:srgbClr val="026773"/>
      </a:accent1>
      <a:accent2>
        <a:srgbClr val="718C55"/>
      </a:accent2>
      <a:accent3>
        <a:srgbClr val="FFA168"/>
      </a:accent3>
      <a:accent4>
        <a:srgbClr val="F4F1E2"/>
      </a:accent4>
      <a:accent5>
        <a:srgbClr val="0D2345"/>
      </a:accent5>
      <a:accent6>
        <a:srgbClr val="F1E1C0"/>
      </a:accent6>
      <a:hlink>
        <a:srgbClr val="FFA168"/>
      </a:hlink>
      <a:folHlink>
        <a:srgbClr val="FFA168"/>
      </a:folHlink>
    </a:clrScheme>
    <a:fontScheme name="NMED Brand Fonts">
      <a:majorFont>
        <a:latin typeface="Oswald Medium"/>
        <a:ea typeface=""/>
        <a:cs typeface=""/>
      </a:majorFont>
      <a:minorFont>
        <a:latin typeface="Lato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-07-19 - NMED Presentation Template (Draft)" id="{2FAA7889-A14C-4C87-9B85-BD629760180A}" vid="{7D590EC1-CAEB-4676-9B3E-B7A867842B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73A5C7294ED9409880352C4720B645" ma:contentTypeVersion="17" ma:contentTypeDescription="Create a new document." ma:contentTypeScope="" ma:versionID="bdbe228d054324dd293503d1818ff893">
  <xsd:schema xmlns:xsd="http://www.w3.org/2001/XMLSchema" xmlns:xs="http://www.w3.org/2001/XMLSchema" xmlns:p="http://schemas.microsoft.com/office/2006/metadata/properties" xmlns:ns2="e40d2fb2-d8e7-43d2-8548-b381667f96fb" xmlns:ns3="ba2aea7b-5d99-4948-8324-e942f27f7246" targetNamespace="http://schemas.microsoft.com/office/2006/metadata/properties" ma:root="true" ma:fieldsID="9ffd608a188c812b925cdca83b365434" ns2:_="" ns3:_="">
    <xsd:import namespace="e40d2fb2-d8e7-43d2-8548-b381667f96fb"/>
    <xsd:import namespace="ba2aea7b-5d99-4948-8324-e942f27f724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d2fb2-d8e7-43d2-8548-b381667f96f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b8cd08f1-22ed-46b3-8ffa-11a64f11a0b1}" ma:internalName="TaxCatchAll" ma:showField="CatchAllData" ma:web="e40d2fb2-d8e7-43d2-8548-b381667f96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aea7b-5d99-4948-8324-e942f27f72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0d2fb2-d8e7-43d2-8548-b381667f96fb" xsi:nil="true"/>
    <lcf76f155ced4ddcb4097134ff3c332f xmlns="ba2aea7b-5d99-4948-8324-e942f27f7246">
      <Terms xmlns="http://schemas.microsoft.com/office/infopath/2007/PartnerControls"/>
    </lcf76f155ced4ddcb4097134ff3c332f>
    <SharedWithUsers xmlns="e40d2fb2-d8e7-43d2-8548-b381667f96fb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91EA0F9-3252-4C51-98A1-24EDBFF169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A05109-F021-420E-9586-8E64D4255FA6}">
  <ds:schemaRefs>
    <ds:schemaRef ds:uri="ba2aea7b-5d99-4948-8324-e942f27f7246"/>
    <ds:schemaRef ds:uri="e40d2fb2-d8e7-43d2-8548-b381667f96f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3513D42-04BA-4C4B-B9C6-8A355D28D8CB}">
  <ds:schemaRefs>
    <ds:schemaRef ds:uri="02ada1c2-cfef-460f-93e5-75d20582ee7a"/>
    <ds:schemaRef ds:uri="62efab60-6214-4f60-995d-1b032db7221e"/>
    <ds:schemaRef ds:uri="ba2aea7b-5d99-4948-8324-e942f27f7246"/>
    <ds:schemaRef ds:uri="e40d2fb2-d8e7-43d2-8548-b381667f96f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2023-07-19 - NMED Presentation Template (Draft)</Template>
  <Application>Microsoft Office PowerPoint</Application>
  <PresentationFormat>On-screen Show (4:3)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Median</vt:lpstr>
      <vt:lpstr>New Mexico Environment Department</vt:lpstr>
      <vt:lpstr>Timeline Overview</vt:lpstr>
      <vt:lpstr>NMED-Specific Trends </vt:lpstr>
      <vt:lpstr>NMED - Ozone NAAQS Values</vt:lpstr>
      <vt:lpstr>NMED - Preliminary Data </vt:lpstr>
      <vt:lpstr>NMED - Excess Emissions by Pollutant</vt:lpstr>
      <vt:lpstr>NMED - The Look Ahead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Mexico Environment Department</dc:title>
  <dc:creator>Maez, Matthew, ENV</dc:creator>
  <cp:revision>42</cp:revision>
  <cp:lastPrinted>2016-07-14T23:53:29Z</cp:lastPrinted>
  <dcterms:created xsi:type="dcterms:W3CDTF">2023-07-19T17:09:46Z</dcterms:created>
  <dcterms:modified xsi:type="dcterms:W3CDTF">2025-10-28T15:56:35Z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0x010100D673A5C7294ED9409880352C4720B645</vt:lpwstr>
  </property>
  <property fmtid="{D5CDD505-2E9C-101B-9397-08002B2CF9AE}" pid="3" name="MediaServiceImageTags">
    <vt:lpwstr/>
  </property>
</Properties>
</file>