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sldIdLst>
    <p:sldId id="613" r:id="rId5"/>
    <p:sldId id="631" r:id="rId6"/>
    <p:sldId id="625" r:id="rId7"/>
    <p:sldId id="628" r:id="rId8"/>
    <p:sldId id="626" r:id="rId9"/>
    <p:sldId id="630" r:id="rId10"/>
    <p:sldId id="619" r:id="rId11"/>
    <p:sldId id="629" r:id="rId12"/>
    <p:sldId id="620" r:id="rId13"/>
    <p:sldId id="627" r:id="rId14"/>
  </p:sldIdLst>
  <p:sldSz cx="9144000" cy="6858000" type="screen4x3"/>
  <p:notesSz cx="7023100" cy="9309100"/>
  <p:defaultTextStyle>
    <a:defPPr>
      <a:defRPr lang="en-US"/>
    </a:defPPr>
    <a:lvl1pPr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1pPr>
    <a:lvl2pPr marL="4572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2F082B-F14A-E9A0-4093-C61A247F568B}" name="Schuman, George, ENV" initials="SG" userId="S::george.schuman@env.nm.gov::cad4f298-7c0d-40bc-aa7d-5440fd022cfa" providerId="AD"/>
  <p188:author id="{F092D94C-9F2F-B61F-5EB8-E6E908EBED10}" name="Kricka, Tom, ENV" initials="" userId="S::tom.kricka@env.nm.gov::64602fab-4730-4771-97c5-15b1d25c67e3" providerId="AD"/>
  <p188:author id="{4886C465-C61B-0CC0-18CC-8DEB87B03644}" name="Harms, Miori, ENV" initials="HM" userId="S::miori.harms@env.nm.gov::69c57c41-66a1-4f8e-aafa-a7ea0b47a6bc" providerId="AD"/>
  <p188:author id="{C5EF786F-A368-9E55-01E5-E2CE734CEDED}" name="Ball, Justin, ENV" initials="JB" userId="S::Justin.Ball@env.nm.gov::67deb28a-01bf-4cfe-8c3b-3bb28a6a93db" providerId="AD"/>
  <p188:author id="{BA34E476-3A5B-1B39-B393-B8CB87AB9857}" name="Ogaz, Zachary, ENV" initials="OZ" userId="S::zachary.ogaz@env.nm.gov::d83ec3bf-0071-42e0-b753-b43bf40f2cfe" providerId="AD"/>
  <p188:author id="{62B9EAC6-71B1-6DEB-4E6C-139FABF58E78}" name="Rader, Kelsey, ENV" initials="KR" userId="S::kelsey.rader@env.nm.gov::1b075376-d0ba-4d7e-9dad-f9f673ab73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D2345"/>
    <a:srgbClr val="F4F1E2"/>
    <a:srgbClr val="F1E1C0"/>
    <a:srgbClr val="FEFAC9"/>
    <a:srgbClr val="026773"/>
    <a:srgbClr val="718C55"/>
    <a:srgbClr val="6297E6"/>
    <a:srgbClr val="1997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B80037-061A-04C8-56EA-C9AD1E7169F6}" v="167" dt="2025-10-27T21:15:40.979"/>
    <p1510:client id="{D2C4E0F7-CA3C-0182-7AC8-B5830EAC8721}" v="1" dt="2025-10-27T21:49:54.8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78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hoderick, John, ENV" userId="S::john.rhoderick@env.nm.gov::6e0808fb-6625-479d-8152-161d84c9e43a" providerId="AD" clId="Web-{D2C4E0F7-CA3C-0182-7AC8-B5830EAC8721}"/>
    <pc:docChg chg="delSld">
      <pc:chgData name="Rhoderick, John, ENV" userId="S::john.rhoderick@env.nm.gov::6e0808fb-6625-479d-8152-161d84c9e43a" providerId="AD" clId="Web-{D2C4E0F7-CA3C-0182-7AC8-B5830EAC8721}" dt="2025-10-27T21:49:54.826" v="0"/>
      <pc:docMkLst>
        <pc:docMk/>
      </pc:docMkLst>
      <pc:sldChg chg="del">
        <pc:chgData name="Rhoderick, John, ENV" userId="S::john.rhoderick@env.nm.gov::6e0808fb-6625-479d-8152-161d84c9e43a" providerId="AD" clId="Web-{D2C4E0F7-CA3C-0182-7AC8-B5830EAC8721}" dt="2025-10-27T21:49:54.826" v="0"/>
        <pc:sldMkLst>
          <pc:docMk/>
          <pc:sldMk cId="820934832" sldId="624"/>
        </pc:sldMkLst>
      </pc:sldChg>
    </pc:docChg>
  </pc:docChgLst>
  <pc:docChgLst>
    <pc:chgData name="Rhoderick, John, ENV" userId="S::john.rhoderick@env.nm.gov::6e0808fb-6625-479d-8152-161d84c9e43a" providerId="AD" clId="Web-{A0B80037-061A-04C8-56EA-C9AD1E7169F6}"/>
    <pc:docChg chg="addSld modSld">
      <pc:chgData name="Rhoderick, John, ENV" userId="S::john.rhoderick@env.nm.gov::6e0808fb-6625-479d-8152-161d84c9e43a" providerId="AD" clId="Web-{A0B80037-061A-04C8-56EA-C9AD1E7169F6}" dt="2025-10-27T21:15:40.979" v="165" actId="20577"/>
      <pc:docMkLst>
        <pc:docMk/>
      </pc:docMkLst>
      <pc:sldChg chg="modSp">
        <pc:chgData name="Rhoderick, John, ENV" userId="S::john.rhoderick@env.nm.gov::6e0808fb-6625-479d-8152-161d84c9e43a" providerId="AD" clId="Web-{A0B80037-061A-04C8-56EA-C9AD1E7169F6}" dt="2025-10-27T21:15:40.979" v="165" actId="20577"/>
        <pc:sldMkLst>
          <pc:docMk/>
          <pc:sldMk cId="820934832" sldId="624"/>
        </pc:sldMkLst>
        <pc:spChg chg="mod">
          <ac:chgData name="Rhoderick, John, ENV" userId="S::john.rhoderick@env.nm.gov::6e0808fb-6625-479d-8152-161d84c9e43a" providerId="AD" clId="Web-{A0B80037-061A-04C8-56EA-C9AD1E7169F6}" dt="2025-10-27T21:15:40.979" v="165" actId="20577"/>
          <ac:spMkLst>
            <pc:docMk/>
            <pc:sldMk cId="820934832" sldId="624"/>
            <ac:spMk id="2" creationId="{B40CE65E-869A-F2A3-7AE6-0D737BEA9DE9}"/>
          </ac:spMkLst>
        </pc:spChg>
        <pc:spChg chg="mod">
          <ac:chgData name="Rhoderick, John, ENV" userId="S::john.rhoderick@env.nm.gov::6e0808fb-6625-479d-8152-161d84c9e43a" providerId="AD" clId="Web-{A0B80037-061A-04C8-56EA-C9AD1E7169F6}" dt="2025-10-27T21:12:33.696" v="124" actId="20577"/>
          <ac:spMkLst>
            <pc:docMk/>
            <pc:sldMk cId="820934832" sldId="624"/>
            <ac:spMk id="3" creationId="{697AEB6D-A735-1891-2911-BA6DE92F3388}"/>
          </ac:spMkLst>
        </pc:spChg>
      </pc:sldChg>
      <pc:sldChg chg="add replId">
        <pc:chgData name="Rhoderick, John, ENV" userId="S::john.rhoderick@env.nm.gov::6e0808fb-6625-479d-8152-161d84c9e43a" providerId="AD" clId="Web-{A0B80037-061A-04C8-56EA-C9AD1E7169F6}" dt="2025-10-27T21:11:43.977" v="0"/>
        <pc:sldMkLst>
          <pc:docMk/>
          <pc:sldMk cId="808729704" sldId="6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ADC3F-B568-5F1A-8B01-89B204CE7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60EC4-53DA-D2A3-8888-5AE94FF996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7C1786-8D91-1BAF-0180-0DCDC1D70C4D}"/>
              </a:ext>
            </a:extLst>
          </p:cNvPr>
          <p:cNvSpPr>
            <a:spLocks noGrp="1"/>
          </p:cNvSpPr>
          <p:nvPr>
            <p:ph type="body" idx="1"/>
          </p:nvPr>
        </p:nvSpPr>
        <p:spPr/>
        <p:txBody>
          <a:bodyPr/>
          <a:lstStyle/>
          <a:p>
            <a:r>
              <a:rPr lang="en-US" dirty="0">
                <a:solidFill>
                  <a:srgbClr val="333333"/>
                </a:solidFill>
              </a:rPr>
              <a:t>Aerex site extent of soil contamination is well defined, so we can move directly to soil remediation. TTT has known soil contamination, but the extent needs to be better defined before a work plan and cost estimate for soil remediation can be developed (hence the soil investigation to be conducted first).</a:t>
            </a:r>
            <a:endParaRPr lang="en-US" dirty="0"/>
          </a:p>
        </p:txBody>
      </p:sp>
      <p:sp>
        <p:nvSpPr>
          <p:cNvPr id="4" name="Slide Number Placeholder 3">
            <a:extLst>
              <a:ext uri="{FF2B5EF4-FFF2-40B4-BE49-F238E27FC236}">
                <a16:creationId xmlns:a16="http://schemas.microsoft.com/office/drawing/2014/main" id="{87D6F6A0-BAFC-DBA2-1256-E6445EF04B82}"/>
              </a:ext>
            </a:extLst>
          </p:cNvPr>
          <p:cNvSpPr>
            <a:spLocks noGrp="1"/>
          </p:cNvSpPr>
          <p:nvPr>
            <p:ph type="sldNum" sz="quarter" idx="5"/>
          </p:nvPr>
        </p:nvSpPr>
        <p:spPr/>
        <p:txBody>
          <a:bodyPr/>
          <a:lstStyle/>
          <a:p>
            <a:pPr>
              <a:defRPr/>
            </a:pPr>
            <a:fld id="{163E2925-B91B-491E-BFF2-D2FA1B5BA317}" type="slidenum">
              <a:rPr lang="en-US" smtClean="0"/>
              <a:pPr>
                <a:defRPr/>
              </a:pPr>
              <a:t>4</a:t>
            </a:fld>
            <a:endParaRPr lang="en-US"/>
          </a:p>
        </p:txBody>
      </p:sp>
    </p:spTree>
    <p:extLst>
      <p:ext uri="{BB962C8B-B14F-4D97-AF65-F5344CB8AC3E}">
        <p14:creationId xmlns:p14="http://schemas.microsoft.com/office/powerpoint/2010/main" val="3403209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9C824-28B4-1591-9884-53300E1B9B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FCE0B-1957-106D-C4F9-64E113E1FA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3B910A-5BCD-7C09-688F-4FEEFE32D252}"/>
              </a:ext>
            </a:extLst>
          </p:cNvPr>
          <p:cNvSpPr>
            <a:spLocks noGrp="1"/>
          </p:cNvSpPr>
          <p:nvPr>
            <p:ph type="body" idx="1"/>
          </p:nvPr>
        </p:nvSpPr>
        <p:spPr/>
        <p:txBody>
          <a:bodyPr/>
          <a:lstStyle/>
          <a:p>
            <a:r>
              <a:rPr lang="en-US" dirty="0">
                <a:solidFill>
                  <a:srgbClr val="333333"/>
                </a:solidFill>
              </a:rPr>
              <a:t>Primary reason for time lag between RAP development and soil excavation is to allow a 30-day public comment period.</a:t>
            </a:r>
            <a:endParaRPr lang="en-US" dirty="0"/>
          </a:p>
        </p:txBody>
      </p:sp>
      <p:sp>
        <p:nvSpPr>
          <p:cNvPr id="4" name="Slide Number Placeholder 3">
            <a:extLst>
              <a:ext uri="{FF2B5EF4-FFF2-40B4-BE49-F238E27FC236}">
                <a16:creationId xmlns:a16="http://schemas.microsoft.com/office/drawing/2014/main" id="{8CD2E832-3244-0E27-CD5F-22CDFA8BF7BA}"/>
              </a:ext>
            </a:extLst>
          </p:cNvPr>
          <p:cNvSpPr>
            <a:spLocks noGrp="1"/>
          </p:cNvSpPr>
          <p:nvPr>
            <p:ph type="sldNum" sz="quarter" idx="5"/>
          </p:nvPr>
        </p:nvSpPr>
        <p:spPr/>
        <p:txBody>
          <a:bodyPr/>
          <a:lstStyle/>
          <a:p>
            <a:pPr>
              <a:defRPr/>
            </a:pPr>
            <a:fld id="{163E2925-B91B-491E-BFF2-D2FA1B5BA317}" type="slidenum">
              <a:rPr lang="en-US" smtClean="0"/>
              <a:pPr>
                <a:defRPr/>
              </a:pPr>
              <a:t>5</a:t>
            </a:fld>
            <a:endParaRPr lang="en-US"/>
          </a:p>
        </p:txBody>
      </p:sp>
    </p:spTree>
    <p:extLst>
      <p:ext uri="{BB962C8B-B14F-4D97-AF65-F5344CB8AC3E}">
        <p14:creationId xmlns:p14="http://schemas.microsoft.com/office/powerpoint/2010/main" val="2032453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C671-3F17-C8DA-D06B-BAD6E37BA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D2CC47-C891-205B-FF5C-99B6EA945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EDB0B-8273-0096-01B4-CA60EFE65E2C}"/>
              </a:ext>
            </a:extLst>
          </p:cNvPr>
          <p:cNvSpPr>
            <a:spLocks noGrp="1"/>
          </p:cNvSpPr>
          <p:nvPr>
            <p:ph type="body" idx="1"/>
          </p:nvPr>
        </p:nvSpPr>
        <p:spPr/>
        <p:txBody>
          <a:bodyPr/>
          <a:lstStyle/>
          <a:p>
            <a:r>
              <a:rPr lang="en-US" dirty="0">
                <a:solidFill>
                  <a:srgbClr val="333333"/>
                </a:solidFill>
              </a:rPr>
              <a:t>Caveat: We are hoping to close one mine this year (Schmitt Decline), but I can't make any promises since we are still figuring out what needs to be done. It is typical for permitting alone to take 2 years. We are fast-tracking the three sites mentioned, but it is a lot of coordination between DCA/SHPO, NMSLO, EPA, EMNRD-MMD to get it all done. We are finding a lot of cultural resources on the sites that cannot be touched.</a:t>
            </a:r>
            <a:endParaRPr lang="en-US" dirty="0"/>
          </a:p>
        </p:txBody>
      </p:sp>
      <p:sp>
        <p:nvSpPr>
          <p:cNvPr id="4" name="Slide Number Placeholder 3">
            <a:extLst>
              <a:ext uri="{FF2B5EF4-FFF2-40B4-BE49-F238E27FC236}">
                <a16:creationId xmlns:a16="http://schemas.microsoft.com/office/drawing/2014/main" id="{C1BCCCC0-41A0-D35D-4DDD-669D7A260C32}"/>
              </a:ext>
            </a:extLst>
          </p:cNvPr>
          <p:cNvSpPr>
            <a:spLocks noGrp="1"/>
          </p:cNvSpPr>
          <p:nvPr>
            <p:ph type="sldNum" sz="quarter" idx="5"/>
          </p:nvPr>
        </p:nvSpPr>
        <p:spPr/>
        <p:txBody>
          <a:bodyPr/>
          <a:lstStyle/>
          <a:p>
            <a:pPr>
              <a:defRPr/>
            </a:pPr>
            <a:fld id="{163E2925-B91B-491E-BFF2-D2FA1B5BA317}" type="slidenum">
              <a:rPr lang="en-US" smtClean="0"/>
              <a:pPr>
                <a:defRPr/>
              </a:pPr>
              <a:t>6</a:t>
            </a:fld>
            <a:endParaRPr lang="en-US"/>
          </a:p>
        </p:txBody>
      </p:sp>
    </p:spTree>
    <p:extLst>
      <p:ext uri="{BB962C8B-B14F-4D97-AF65-F5344CB8AC3E}">
        <p14:creationId xmlns:p14="http://schemas.microsoft.com/office/powerpoint/2010/main" val="2999934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F84-BB18-29E3-E53F-4BB83E488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3BEAE-39FC-4C44-0A27-7C7032BC82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C4CB5-4075-5E87-C263-0C9037346E14}"/>
              </a:ext>
            </a:extLst>
          </p:cNvPr>
          <p:cNvSpPr>
            <a:spLocks noGrp="1"/>
          </p:cNvSpPr>
          <p:nvPr>
            <p:ph type="body" idx="1"/>
          </p:nvPr>
        </p:nvSpPr>
        <p:spPr/>
        <p:txBody>
          <a:bodyPr/>
          <a:lstStyle/>
          <a:p>
            <a:r>
              <a:rPr lang="en-US" dirty="0">
                <a:solidFill>
                  <a:srgbClr val="333333"/>
                </a:solidFill>
              </a:rPr>
              <a:t>GWQB compiled an inventory of approx. 1600 dry cleaner locations across the state. Sampling to date at a subset of dry cleaner locations (65 sites) has been conducted; approx. 20% of the tested sites have soil vapor concentrations of dry cleaning chemicals above health-based screening levels. It is possible that there may be more than 100 former dry cleaner locations that require remediation to address contaminants in soil vapor. This number will increase as RPs run out of money (become non-viable RPs). For example, the Section 12 mine cleanup led by MMD will bankrupt the Trust before they can conduct all cleanup. The Tronox mine settlement is expected to run out of funds before cleanup is completed on all the sites. The cost of cleanup has increased significantly since the settlement, so time is not on our side. We are in communication with EPA's Office of Deserts, Mountains and Plains on finding a Good Samaritan site. Unfortunately, the pilot program is new and must go through procedures development process, is limited to 15 low-risk sites, sunsets in 12 years, and requires an NGO that is willing to fund the cleanup. I would recommend the legislature appropriate funds into the Uranium Mine Reclamation Revolving Fund so we can stand up a sustainable program with a known budget. </a:t>
            </a:r>
            <a:endParaRPr lang="en-US" dirty="0"/>
          </a:p>
        </p:txBody>
      </p:sp>
      <p:sp>
        <p:nvSpPr>
          <p:cNvPr id="4" name="Slide Number Placeholder 3">
            <a:extLst>
              <a:ext uri="{FF2B5EF4-FFF2-40B4-BE49-F238E27FC236}">
                <a16:creationId xmlns:a16="http://schemas.microsoft.com/office/drawing/2014/main" id="{009F39DF-A266-FCE6-99EC-135ED187F214}"/>
              </a:ext>
            </a:extLst>
          </p:cNvPr>
          <p:cNvSpPr>
            <a:spLocks noGrp="1"/>
          </p:cNvSpPr>
          <p:nvPr>
            <p:ph type="sldNum" sz="quarter" idx="5"/>
          </p:nvPr>
        </p:nvSpPr>
        <p:spPr/>
        <p:txBody>
          <a:bodyPr/>
          <a:lstStyle/>
          <a:p>
            <a:pPr>
              <a:defRPr/>
            </a:pPr>
            <a:fld id="{163E2925-B91B-491E-BFF2-D2FA1B5BA317}" type="slidenum">
              <a:rPr lang="en-US" smtClean="0"/>
              <a:pPr>
                <a:defRPr/>
              </a:pPr>
              <a:t>11</a:t>
            </a:fld>
            <a:endParaRPr lang="en-US"/>
          </a:p>
        </p:txBody>
      </p:sp>
    </p:spTree>
    <p:extLst>
      <p:ext uri="{BB962C8B-B14F-4D97-AF65-F5344CB8AC3E}">
        <p14:creationId xmlns:p14="http://schemas.microsoft.com/office/powerpoint/2010/main" val="3670450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152400"/>
            <a:ext cx="7772400" cy="838200"/>
          </a:xfrm>
        </p:spPr>
        <p:txBody>
          <a:bodyPr/>
          <a:lstStyle>
            <a:lvl1pPr algn="l">
              <a:defRPr sz="3600">
                <a:solidFill>
                  <a:schemeClr val="bg1"/>
                </a:solidFill>
              </a:defRPr>
            </a:lvl1pPr>
          </a:lstStyle>
          <a:p>
            <a:r>
              <a:rPr lang="en-US" noProof="0"/>
              <a:t>New Mexico Environment Department</a:t>
            </a:r>
          </a:p>
        </p:txBody>
      </p:sp>
      <p:sp>
        <p:nvSpPr>
          <p:cNvPr id="12" name="Text Placeholder 17"/>
          <p:cNvSpPr>
            <a:spLocks noGrp="1"/>
          </p:cNvSpPr>
          <p:nvPr>
            <p:ph type="body" sz="quarter" idx="13" hasCustomPrompt="1"/>
          </p:nvPr>
        </p:nvSpPr>
        <p:spPr>
          <a:xfrm>
            <a:off x="1047255" y="1371600"/>
            <a:ext cx="7049489" cy="1537231"/>
          </a:xfrm>
          <a:prstGeom prst="rect">
            <a:avLst/>
          </a:prstGeom>
        </p:spPr>
        <p:txBody>
          <a:bodyPr>
            <a:noAutofit/>
          </a:bodyPr>
          <a:lstStyle>
            <a:lvl1pPr marL="0" indent="0" algn="r">
              <a:spcBef>
                <a:spcPts val="0"/>
              </a:spcBef>
              <a:buNone/>
              <a:defRPr sz="2400">
                <a:solidFill>
                  <a:schemeClr val="bg1"/>
                </a:solidFill>
              </a:defRPr>
            </a:lvl1pPr>
            <a:lvl2pPr>
              <a:defRPr sz="1350"/>
            </a:lvl2pPr>
            <a:lvl3pPr>
              <a:defRPr sz="1350"/>
            </a:lvl3pPr>
            <a:lvl4pPr>
              <a:defRPr sz="1350"/>
            </a:lvl4pPr>
            <a:lvl5pPr>
              <a:defRPr sz="1350"/>
            </a:lvl5pPr>
          </a:lstStyle>
          <a:p>
            <a:pPr lvl="0"/>
            <a:r>
              <a:rPr lang="en-US" noProof="0"/>
              <a:t>Presentation Title</a:t>
            </a:r>
          </a:p>
          <a:p>
            <a:pPr lvl="0"/>
            <a:r>
              <a:rPr lang="en-US" noProof="0"/>
              <a:t>Presenter Name(s), Title(s)</a:t>
            </a:r>
          </a:p>
          <a:p>
            <a:pPr lvl="0"/>
            <a:r>
              <a:rPr lang="en-US" noProof="0"/>
              <a:t>Presentation Date</a:t>
            </a:r>
          </a:p>
        </p:txBody>
      </p:sp>
    </p:spTree>
    <p:extLst>
      <p:ext uri="{BB962C8B-B14F-4D97-AF65-F5344CB8AC3E}">
        <p14:creationId xmlns:p14="http://schemas.microsoft.com/office/powerpoint/2010/main" val="2325107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Placeholder 21"/>
          <p:cNvSpPr>
            <a:spLocks noGrp="1"/>
          </p:cNvSpPr>
          <p:nvPr>
            <p:ph type="title"/>
          </p:nvPr>
        </p:nvSpPr>
        <p:spPr>
          <a:xfrm>
            <a:off x="1143000" y="76200"/>
            <a:ext cx="7848600" cy="990600"/>
          </a:xfrm>
          <a:prstGeom prst="rect">
            <a:avLst/>
          </a:prstGeom>
        </p:spPr>
        <p:txBody>
          <a:bodyPr>
            <a:norm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76539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43AA1B-15A2-121E-365B-9B9024E7B1EE}"/>
              </a:ext>
            </a:extLst>
          </p:cNvPr>
          <p:cNvSpPr/>
          <p:nvPr/>
        </p:nvSpPr>
        <p:spPr bwMode="white">
          <a:xfrm>
            <a:off x="0" y="1524000"/>
            <a:ext cx="9144000" cy="1143000"/>
          </a:xfrm>
          <a:prstGeom prst="rect">
            <a:avLst/>
          </a:prstGeom>
          <a:no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Rectangle 4">
            <a:extLst>
              <a:ext uri="{FF2B5EF4-FFF2-40B4-BE49-F238E27FC236}">
                <a16:creationId xmlns:a16="http://schemas.microsoft.com/office/drawing/2014/main" id="{0FF81E21-DC6A-BFE2-FE03-328B5DB9513A}"/>
              </a:ext>
            </a:extLst>
          </p:cNvPr>
          <p:cNvSpPr/>
          <p:nvPr/>
        </p:nvSpPr>
        <p:spPr>
          <a:xfrm>
            <a:off x="0" y="1600200"/>
            <a:ext cx="1295400" cy="990600"/>
          </a:xfrm>
          <a:prstGeom prst="rect">
            <a:avLst/>
          </a:prstGeom>
          <a:solidFill>
            <a:srgbClr val="718C5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a:prstGeom prst="rect">
            <a:avLst/>
          </a:prstGeom>
        </p:spPr>
        <p:txBody>
          <a:bodyPr/>
          <a:lstStyle>
            <a:lvl1pPr marL="0" indent="0">
              <a:buNone/>
              <a:defRPr sz="28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a:solidFill>
            <a:srgbClr val="026773"/>
          </a:solidFill>
        </p:spPr>
        <p:txBody>
          <a:bodyPr/>
          <a:lstStyle>
            <a:lvl1pPr algn="l">
              <a:buNone/>
              <a:defRPr sz="4400" b="0" cap="none">
                <a:solidFill>
                  <a:srgbClr val="FFFFFF"/>
                </a:solidFill>
              </a:defRPr>
            </a:lvl1pPr>
          </a:lstStyle>
          <a:p>
            <a:r>
              <a:rPr lang="en-US"/>
              <a:t>Click to edit Master title style</a:t>
            </a:r>
          </a:p>
        </p:txBody>
      </p:sp>
      <p:sp>
        <p:nvSpPr>
          <p:cNvPr id="6" name="Slide Number Placeholder 12">
            <a:extLst>
              <a:ext uri="{FF2B5EF4-FFF2-40B4-BE49-F238E27FC236}">
                <a16:creationId xmlns:a16="http://schemas.microsoft.com/office/drawing/2014/main" id="{23249DAF-CC9A-4C4C-79E9-6A7190F7026B}"/>
              </a:ext>
            </a:extLst>
          </p:cNvPr>
          <p:cNvSpPr>
            <a:spLocks noGrp="1"/>
          </p:cNvSpPr>
          <p:nvPr>
            <p:ph type="sldNum" sz="quarter" idx="10"/>
          </p:nvPr>
        </p:nvSpPr>
        <p:spPr>
          <a:xfrm>
            <a:off x="0" y="1752600"/>
            <a:ext cx="1295400" cy="701675"/>
          </a:xfrm>
        </p:spPr>
        <p:txBody>
          <a:bodyPr/>
          <a:lstStyle>
            <a:lvl1pPr>
              <a:defRPr sz="2400">
                <a:solidFill>
                  <a:srgbClr val="FFFFFF"/>
                </a:solidFill>
                <a:latin typeface="Oswald Medium" panose="00000600000000000000" pitchFamily="50" charset="0"/>
              </a:defRPr>
            </a:lvl1pPr>
          </a:lstStyle>
          <a:p>
            <a:pPr>
              <a:defRPr/>
            </a:pPr>
            <a:r>
              <a:rPr lang="en-US"/>
              <a:t>#</a:t>
            </a:r>
          </a:p>
        </p:txBody>
      </p:sp>
      <p:sp>
        <p:nvSpPr>
          <p:cNvPr id="7" name="Slide Number Placeholder 5">
            <a:extLst>
              <a:ext uri="{FF2B5EF4-FFF2-40B4-BE49-F238E27FC236}">
                <a16:creationId xmlns:a16="http://schemas.microsoft.com/office/drawing/2014/main" id="{AEA62CA7-1C32-A29C-7B90-2C8B193EF818}"/>
              </a:ext>
            </a:extLst>
          </p:cNvPr>
          <p:cNvSpPr txBox="1">
            <a:spLocks/>
          </p:cNvSpPr>
          <p:nvPr userDrawn="1"/>
        </p:nvSpPr>
        <p:spPr>
          <a:xfrm>
            <a:off x="8610600" y="6537325"/>
            <a:ext cx="533400" cy="244475"/>
          </a:xfrm>
          <a:prstGeom prst="rect">
            <a:avLst/>
          </a:prstGeom>
        </p:spPr>
        <p:txBody>
          <a:bodyPr vert="horz" anchor="ctr" anchorCtr="0">
            <a:noAutofit/>
          </a:bodyPr>
          <a:lstStyle>
            <a:defPPr>
              <a:defRPr lang="en-US"/>
            </a:defPPr>
            <a:lvl1pPr algn="ctr" rtl="0" eaLnBrk="1" fontAlgn="auto" latinLnBrk="0" hangingPunct="1">
              <a:spcBef>
                <a:spcPts val="0"/>
              </a:spcBef>
              <a:spcAft>
                <a:spcPts val="0"/>
              </a:spcAft>
              <a:defRPr kumimoji="0" sz="1600" b="1" kern="1200">
                <a:solidFill>
                  <a:schemeClr val="tx1"/>
                </a:solidFill>
                <a:latin typeface="Calibri" panose="020F0502020204030204" pitchFamily="34" charset="0"/>
                <a:ea typeface="+mn-ea"/>
                <a:cs typeface="Lato Semibold" panose="020F0702020204030203" pitchFamily="34" charset="0"/>
              </a:defRPr>
            </a:lvl1pPr>
            <a:lvl2pPr marL="4572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a:lstStyle>
          <a:p>
            <a:pPr>
              <a:defRPr/>
            </a:pPr>
            <a:fld id="{B29F5B89-AE73-4BAA-92C9-1AC8FC83F574}" type="slidenum">
              <a:rPr lang="en-US" smtClean="0"/>
              <a:pPr>
                <a:defRPr/>
              </a:pPr>
              <a:t>‹#›</a:t>
            </a:fld>
            <a:endParaRPr lang="en-US"/>
          </a:p>
        </p:txBody>
      </p:sp>
    </p:spTree>
    <p:extLst>
      <p:ext uri="{BB962C8B-B14F-4D97-AF65-F5344CB8AC3E}">
        <p14:creationId xmlns:p14="http://schemas.microsoft.com/office/powerpoint/2010/main" val="6818024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612648" y="1447800"/>
            <a:ext cx="8153400" cy="5105400"/>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2" name="Slide Number Placeholder 5">
            <a:extLst>
              <a:ext uri="{FF2B5EF4-FFF2-40B4-BE49-F238E27FC236}">
                <a16:creationId xmlns:a16="http://schemas.microsoft.com/office/drawing/2014/main" id="{34509DAA-020A-41FE-D4CF-E27DB9601F11}"/>
              </a:ext>
            </a:extLst>
          </p:cNvPr>
          <p:cNvSpPr>
            <a:spLocks noGrp="1"/>
          </p:cNvSpPr>
          <p:nvPr>
            <p:ph type="sldNum" sz="quarter" idx="10"/>
          </p:nvPr>
        </p:nvSpPr>
        <p:spPr/>
        <p:txBody>
          <a:bodyPr/>
          <a:lstStyle>
            <a:lvl1pPr>
              <a:defRPr sz="1600">
                <a:solidFill>
                  <a:schemeClr val="tx1"/>
                </a:solidFill>
                <a:latin typeface="Calibri" panose="020F0502020204030204" pitchFamily="34" charset="0"/>
              </a:defRPr>
            </a:lvl1pPr>
          </a:lstStyle>
          <a:p>
            <a:pPr>
              <a:defRPr/>
            </a:pPr>
            <a:fld id="{B29F5B89-AE73-4BAA-92C9-1AC8FC83F574}" type="slidenum">
              <a:rPr lang="en-US"/>
              <a:pPr>
                <a:defRPr/>
              </a:pPr>
              <a:t>‹#›</a:t>
            </a:fld>
            <a:endParaRPr lang="en-US"/>
          </a:p>
        </p:txBody>
      </p:sp>
    </p:spTree>
    <p:extLst>
      <p:ext uri="{BB962C8B-B14F-4D97-AF65-F5344CB8AC3E}">
        <p14:creationId xmlns:p14="http://schemas.microsoft.com/office/powerpoint/2010/main" val="235208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4" name="Content Placeholder 7"/>
          <p:cNvSpPr>
            <a:spLocks noGrp="1"/>
          </p:cNvSpPr>
          <p:nvPr>
            <p:ph sz="quarter" idx="17"/>
          </p:nvPr>
        </p:nvSpPr>
        <p:spPr>
          <a:xfrm>
            <a:off x="412899" y="1599265"/>
            <a:ext cx="3532908" cy="4562302"/>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7"/>
          <p:cNvSpPr>
            <a:spLocks noGrp="1"/>
          </p:cNvSpPr>
          <p:nvPr>
            <p:ph sz="quarter" idx="18"/>
          </p:nvPr>
        </p:nvSpPr>
        <p:spPr>
          <a:xfrm>
            <a:off x="5198193" y="1599265"/>
            <a:ext cx="3532908" cy="4562302"/>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9">
            <a:extLst>
              <a:ext uri="{FF2B5EF4-FFF2-40B4-BE49-F238E27FC236}">
                <a16:creationId xmlns:a16="http://schemas.microsoft.com/office/drawing/2014/main" id="{8EDF449C-D81D-5582-974E-B0CF17A68EFF}"/>
              </a:ext>
            </a:extLst>
          </p:cNvPr>
          <p:cNvSpPr>
            <a:spLocks noGrp="1"/>
          </p:cNvSpPr>
          <p:nvPr>
            <p:ph type="sldNum" sz="quarter" idx="19"/>
          </p:nvPr>
        </p:nvSpPr>
        <p:spPr/>
        <p:txBody>
          <a:bodyPr rtlCol="0"/>
          <a:lstStyle>
            <a:lvl1pPr>
              <a:defRPr sz="1600"/>
            </a:lvl1pPr>
          </a:lstStyle>
          <a:p>
            <a:pPr>
              <a:defRPr/>
            </a:pPr>
            <a:fld id="{3D14B331-C8C3-4174-9750-65D5A819722F}" type="slidenum">
              <a:rPr lang="en-US"/>
              <a:pPr>
                <a:defRPr/>
              </a:pPr>
              <a:t>‹#›</a:t>
            </a:fld>
            <a:endParaRPr lang="en-US"/>
          </a:p>
        </p:txBody>
      </p:sp>
    </p:spTree>
    <p:extLst>
      <p:ext uri="{BB962C8B-B14F-4D97-AF65-F5344CB8AC3E}">
        <p14:creationId xmlns:p14="http://schemas.microsoft.com/office/powerpoint/2010/main" val="365175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Text Placeholder 15"/>
          <p:cNvSpPr>
            <a:spLocks noGrp="1"/>
          </p:cNvSpPr>
          <p:nvPr>
            <p:ph type="body" sz="quarter" idx="1"/>
          </p:nvPr>
        </p:nvSpPr>
        <p:spPr>
          <a:xfrm>
            <a:off x="546980" y="1524000"/>
            <a:ext cx="3886200" cy="640080"/>
          </a:xfrm>
          <a:prstGeom prst="rect">
            <a:avLst/>
          </a:prstGeom>
          <a:solidFill>
            <a:srgbClr val="718C55"/>
          </a:solidFill>
          <a:ln>
            <a:noFill/>
          </a:ln>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737980" y="1524000"/>
            <a:ext cx="3886200" cy="640080"/>
          </a:xfrm>
          <a:prstGeom prst="rect">
            <a:avLst/>
          </a:prstGeom>
          <a:solidFill>
            <a:srgbClr val="0D2345"/>
          </a:solidFill>
          <a:ln>
            <a:noFill/>
          </a:ln>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8"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2" name="Content Placeholder 7"/>
          <p:cNvSpPr>
            <a:spLocks noGrp="1"/>
          </p:cNvSpPr>
          <p:nvPr>
            <p:ph sz="quarter" idx="17"/>
          </p:nvPr>
        </p:nvSpPr>
        <p:spPr>
          <a:xfrm>
            <a:off x="546980" y="2213956"/>
            <a:ext cx="3886200" cy="3577244"/>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7"/>
          <p:cNvSpPr>
            <a:spLocks noGrp="1"/>
          </p:cNvSpPr>
          <p:nvPr>
            <p:ph sz="quarter" idx="18"/>
          </p:nvPr>
        </p:nvSpPr>
        <p:spPr>
          <a:xfrm>
            <a:off x="4737980" y="2213956"/>
            <a:ext cx="3886200" cy="3577244"/>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11">
            <a:extLst>
              <a:ext uri="{FF2B5EF4-FFF2-40B4-BE49-F238E27FC236}">
                <a16:creationId xmlns:a16="http://schemas.microsoft.com/office/drawing/2014/main" id="{9661E3C2-5993-5593-0F04-AFB7A1426F93}"/>
              </a:ext>
            </a:extLst>
          </p:cNvPr>
          <p:cNvSpPr>
            <a:spLocks noGrp="1"/>
          </p:cNvSpPr>
          <p:nvPr>
            <p:ph type="sldNum" sz="quarter" idx="19"/>
          </p:nvPr>
        </p:nvSpPr>
        <p:spPr/>
        <p:txBody>
          <a:bodyPr rtlCol="0"/>
          <a:lstStyle>
            <a:lvl1pPr>
              <a:defRPr sz="1600"/>
            </a:lvl1pPr>
          </a:lstStyle>
          <a:p>
            <a:pPr>
              <a:defRPr/>
            </a:pPr>
            <a:fld id="{4484D1E7-4E03-4120-A586-48E4AB399A41}" type="slidenum">
              <a:rPr lang="en-US"/>
              <a:pPr>
                <a:defRPr/>
              </a:pPr>
              <a:t>‹#›</a:t>
            </a:fld>
            <a:endParaRPr lang="en-US"/>
          </a:p>
        </p:txBody>
      </p:sp>
    </p:spTree>
    <p:extLst>
      <p:ext uri="{BB962C8B-B14F-4D97-AF65-F5344CB8AC3E}">
        <p14:creationId xmlns:p14="http://schemas.microsoft.com/office/powerpoint/2010/main" val="2864604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609600" y="1752600"/>
            <a:ext cx="1600200" cy="4419600"/>
          </a:xfrm>
          <a:prstGeom prst="rect">
            <a:avLst/>
          </a:prstGeom>
          <a:solidFill>
            <a:srgbClr val="0D2345"/>
          </a:solidFill>
          <a:ln w="50800" cap="sq" cmpd="dbl" algn="ctr">
            <a:no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Lato Semibold" panose="020F0702020204030203" pitchFamily="34" charset="0"/>
                <a:cs typeface="Lato Semibold" panose="020F0702020204030203" pitchFamily="34" charset="0"/>
              </a:defRPr>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6" name="Title Placeholder 21"/>
          <p:cNvSpPr>
            <a:spLocks noGrp="1"/>
          </p:cNvSpPr>
          <p:nvPr>
            <p:ph type="title"/>
          </p:nvPr>
        </p:nvSpPr>
        <p:spPr>
          <a:xfrm>
            <a:off x="1143000" y="152400"/>
            <a:ext cx="7848600" cy="871246"/>
          </a:xfrm>
          <a:prstGeom prst="rect">
            <a:avLst/>
          </a:prstGeom>
        </p:spPr>
        <p:txBody>
          <a:bodyPr>
            <a:normAutofit/>
          </a:bodyPr>
          <a:lstStyle/>
          <a:p>
            <a:r>
              <a:rPr lang="en-US"/>
              <a:t>Click to edit Master title style</a:t>
            </a:r>
          </a:p>
        </p:txBody>
      </p:sp>
      <p:sp>
        <p:nvSpPr>
          <p:cNvPr id="2" name="Content Placeholder 7"/>
          <p:cNvSpPr>
            <a:spLocks noGrp="1"/>
          </p:cNvSpPr>
          <p:nvPr>
            <p:ph sz="quarter" idx="17"/>
          </p:nvPr>
        </p:nvSpPr>
        <p:spPr>
          <a:xfrm>
            <a:off x="2362200" y="1752600"/>
            <a:ext cx="6400800" cy="4419600"/>
          </a:xfrm>
          <a:prstGeom prst="rect">
            <a:avLst/>
          </a:prstGeom>
        </p:spPr>
        <p:txBody>
          <a:bodyPr/>
          <a:lstStyle>
            <a:lvl1pPr>
              <a:buClr>
                <a:srgbClr val="0D2345"/>
              </a:buClr>
              <a:defRPr/>
            </a:lvl1pPr>
            <a:lvl2pPr>
              <a:buClr>
                <a:srgbClr val="026773"/>
              </a:buClr>
              <a:defRPr/>
            </a:lvl2pPr>
            <a:lvl3pPr>
              <a:buClr>
                <a:srgbClr val="718C55"/>
              </a:buClr>
              <a:defRPr/>
            </a:lvl3pPr>
            <a:lvl4pPr>
              <a:buClr>
                <a:srgbClr val="FFA168"/>
              </a:buClr>
              <a:defRPr/>
            </a:lvl4pPr>
            <a:lvl5pPr>
              <a:buClr>
                <a:srgbClr val="0D2345"/>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6">
            <a:extLst>
              <a:ext uri="{FF2B5EF4-FFF2-40B4-BE49-F238E27FC236}">
                <a16:creationId xmlns:a16="http://schemas.microsoft.com/office/drawing/2014/main" id="{3A44071C-AF5D-D4FD-4306-D8271092A4BB}"/>
              </a:ext>
            </a:extLst>
          </p:cNvPr>
          <p:cNvSpPr>
            <a:spLocks noGrp="1"/>
          </p:cNvSpPr>
          <p:nvPr>
            <p:ph type="sldNum" sz="quarter" idx="18"/>
          </p:nvPr>
        </p:nvSpPr>
        <p:spPr/>
        <p:txBody>
          <a:bodyPr/>
          <a:lstStyle>
            <a:lvl1pPr>
              <a:defRPr sz="1600">
                <a:solidFill>
                  <a:schemeClr val="tx1"/>
                </a:solidFill>
              </a:defRPr>
            </a:lvl1pPr>
          </a:lstStyle>
          <a:p>
            <a:pPr>
              <a:defRPr/>
            </a:pPr>
            <a:fld id="{15B70139-7108-4D29-ADD7-EAAF23BE6CC5}" type="slidenum">
              <a:rPr lang="en-US"/>
              <a:pPr>
                <a:defRPr/>
              </a:pPr>
              <a:t>‹#›</a:t>
            </a:fld>
            <a:endParaRPr lang="en-US"/>
          </a:p>
        </p:txBody>
      </p:sp>
    </p:spTree>
    <p:extLst>
      <p:ext uri="{BB962C8B-B14F-4D97-AF65-F5344CB8AC3E}">
        <p14:creationId xmlns:p14="http://schemas.microsoft.com/office/powerpoint/2010/main" val="1570196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4F1E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B48287-6391-246B-CF8D-0461FF97393F}"/>
              </a:ext>
            </a:extLst>
          </p:cNvPr>
          <p:cNvSpPr/>
          <p:nvPr/>
        </p:nvSpPr>
        <p:spPr>
          <a:xfrm>
            <a:off x="0" y="0"/>
            <a:ext cx="9144000" cy="1143000"/>
          </a:xfrm>
          <a:prstGeom prst="rect">
            <a:avLst/>
          </a:prstGeom>
          <a:solidFill>
            <a:srgbClr val="02677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7" name="Title Placeholder 21">
            <a:extLst>
              <a:ext uri="{FF2B5EF4-FFF2-40B4-BE49-F238E27FC236}">
                <a16:creationId xmlns:a16="http://schemas.microsoft.com/office/drawing/2014/main" id="{535AD94D-6232-B0E0-FB09-D85EEC8E3E34}"/>
              </a:ext>
            </a:extLst>
          </p:cNvPr>
          <p:cNvSpPr>
            <a:spLocks noGrp="1" noChangeArrowheads="1"/>
          </p:cNvSpPr>
          <p:nvPr>
            <p:ph type="title"/>
          </p:nvPr>
        </p:nvSpPr>
        <p:spPr bwMode="auto">
          <a:xfrm>
            <a:off x="1219200" y="1524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12">
            <a:extLst>
              <a:ext uri="{FF2B5EF4-FFF2-40B4-BE49-F238E27FC236}">
                <a16:creationId xmlns:a16="http://schemas.microsoft.com/office/drawing/2014/main" id="{208B5325-965B-A34C-A862-09E78185BA2D}"/>
              </a:ext>
            </a:extLst>
          </p:cNvPr>
          <p:cNvSpPr>
            <a:spLocks noGrp="1" noChangeArrowheads="1"/>
          </p:cNvSpPr>
          <p:nvPr>
            <p:ph type="body" idx="1"/>
          </p:nvPr>
        </p:nvSpPr>
        <p:spPr bwMode="auto">
          <a:xfrm>
            <a:off x="612775" y="1463675"/>
            <a:ext cx="8378825"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 name="Slide Number Placeholder 22">
            <a:extLst>
              <a:ext uri="{FF2B5EF4-FFF2-40B4-BE49-F238E27FC236}">
                <a16:creationId xmlns:a16="http://schemas.microsoft.com/office/drawing/2014/main" id="{CE8302CC-431E-D10D-886C-A5DD713AFAC9}"/>
              </a:ext>
            </a:extLst>
          </p:cNvPr>
          <p:cNvSpPr>
            <a:spLocks noGrp="1"/>
          </p:cNvSpPr>
          <p:nvPr>
            <p:ph type="sldNum" sz="quarter" idx="4"/>
          </p:nvPr>
        </p:nvSpPr>
        <p:spPr>
          <a:xfrm>
            <a:off x="8610600" y="6537325"/>
            <a:ext cx="533400" cy="244475"/>
          </a:xfrm>
          <a:prstGeom prst="rect">
            <a:avLst/>
          </a:prstGeom>
        </p:spPr>
        <p:txBody>
          <a:bodyPr vert="horz" anchor="ctr" anchorCtr="0">
            <a:noAutofit/>
          </a:bodyPr>
          <a:lstStyle>
            <a:lvl1pPr algn="ctr" eaLnBrk="1" fontAlgn="auto" latinLnBrk="0" hangingPunct="1">
              <a:spcBef>
                <a:spcPts val="0"/>
              </a:spcBef>
              <a:spcAft>
                <a:spcPts val="0"/>
              </a:spcAft>
              <a:defRPr kumimoji="0" sz="2000" b="1">
                <a:solidFill>
                  <a:schemeClr val="tx1"/>
                </a:solidFill>
                <a:latin typeface="Lato Semibold" panose="020F0702020204030203" pitchFamily="34" charset="0"/>
                <a:cs typeface="Lato Semibold" panose="020F0702020204030203" pitchFamily="34" charset="0"/>
              </a:defRPr>
            </a:lvl1pPr>
          </a:lstStyle>
          <a:p>
            <a:pPr>
              <a:defRPr/>
            </a:pPr>
            <a:fld id="{5CCCF42B-CA38-4E21-BF6E-450AF76DE727}" type="slidenum">
              <a:rPr lang="en-US"/>
              <a:pPr>
                <a:defRPr/>
              </a:pPr>
              <a:t>‹#›</a:t>
            </a:fld>
            <a:endParaRPr lang="en-US"/>
          </a:p>
        </p:txBody>
      </p:sp>
      <p:pic>
        <p:nvPicPr>
          <p:cNvPr id="1030" name="Picture 2" descr="A picture containing logo&#10;&#10;Description automatically generated">
            <a:extLst>
              <a:ext uri="{FF2B5EF4-FFF2-40B4-BE49-F238E27FC236}">
                <a16:creationId xmlns:a16="http://schemas.microsoft.com/office/drawing/2014/main" id="{3FECAB38-199C-CC95-30F4-22CF984BA0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 y="762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Lst>
  <p:hf hdr="0" ftr="0"/>
  <p:txStyles>
    <p:titleStyle>
      <a:lvl1pPr algn="l" rtl="0" eaLnBrk="1" fontAlgn="base" hangingPunct="1">
        <a:spcBef>
          <a:spcPct val="0"/>
        </a:spcBef>
        <a:spcAft>
          <a:spcPct val="0"/>
        </a:spcAft>
        <a:defRPr sz="4800" kern="1200">
          <a:solidFill>
            <a:schemeClr val="bg1"/>
          </a:solidFill>
          <a:latin typeface="Oswald Medium" panose="00000600000000000000" pitchFamily="50" charset="0"/>
          <a:ea typeface="+mj-ea"/>
          <a:cs typeface="+mj-cs"/>
        </a:defRPr>
      </a:lvl1pPr>
      <a:lvl2pPr algn="l" rtl="0" eaLnBrk="1" fontAlgn="base" hangingPunct="1">
        <a:spcBef>
          <a:spcPct val="0"/>
        </a:spcBef>
        <a:spcAft>
          <a:spcPct val="0"/>
        </a:spcAft>
        <a:defRPr sz="4800">
          <a:solidFill>
            <a:schemeClr val="bg1"/>
          </a:solidFill>
          <a:latin typeface="Oswald Medium" panose="00000600000000000000" pitchFamily="50" charset="0"/>
        </a:defRPr>
      </a:lvl2pPr>
      <a:lvl3pPr algn="l" rtl="0" eaLnBrk="1" fontAlgn="base" hangingPunct="1">
        <a:spcBef>
          <a:spcPct val="0"/>
        </a:spcBef>
        <a:spcAft>
          <a:spcPct val="0"/>
        </a:spcAft>
        <a:defRPr sz="4800">
          <a:solidFill>
            <a:schemeClr val="bg1"/>
          </a:solidFill>
          <a:latin typeface="Oswald Medium" panose="00000600000000000000" pitchFamily="50" charset="0"/>
        </a:defRPr>
      </a:lvl3pPr>
      <a:lvl4pPr algn="l" rtl="0" eaLnBrk="1" fontAlgn="base" hangingPunct="1">
        <a:spcBef>
          <a:spcPct val="0"/>
        </a:spcBef>
        <a:spcAft>
          <a:spcPct val="0"/>
        </a:spcAft>
        <a:defRPr sz="4800">
          <a:solidFill>
            <a:schemeClr val="bg1"/>
          </a:solidFill>
          <a:latin typeface="Oswald Medium" panose="00000600000000000000" pitchFamily="50" charset="0"/>
        </a:defRPr>
      </a:lvl4pPr>
      <a:lvl5pPr algn="l" rtl="0" eaLnBrk="1" fontAlgn="base" hangingPunct="1">
        <a:spcBef>
          <a:spcPct val="0"/>
        </a:spcBef>
        <a:spcAft>
          <a:spcPct val="0"/>
        </a:spcAft>
        <a:defRPr sz="4800">
          <a:solidFill>
            <a:schemeClr val="bg1"/>
          </a:solidFill>
          <a:latin typeface="Oswald Medium" panose="00000600000000000000" pitchFamily="50" charset="0"/>
        </a:defRPr>
      </a:lvl5pPr>
      <a:lvl6pPr marL="457200" algn="l" rtl="0" eaLnBrk="1" fontAlgn="base" hangingPunct="1">
        <a:spcBef>
          <a:spcPct val="0"/>
        </a:spcBef>
        <a:spcAft>
          <a:spcPct val="0"/>
        </a:spcAft>
        <a:defRPr sz="4800">
          <a:solidFill>
            <a:schemeClr val="bg1"/>
          </a:solidFill>
          <a:latin typeface="Oswald Medium" panose="00000600000000000000" pitchFamily="50" charset="0"/>
        </a:defRPr>
      </a:lvl6pPr>
      <a:lvl7pPr marL="914400" algn="l" rtl="0" eaLnBrk="1" fontAlgn="base" hangingPunct="1">
        <a:spcBef>
          <a:spcPct val="0"/>
        </a:spcBef>
        <a:spcAft>
          <a:spcPct val="0"/>
        </a:spcAft>
        <a:defRPr sz="4800">
          <a:solidFill>
            <a:schemeClr val="bg1"/>
          </a:solidFill>
          <a:latin typeface="Oswald Medium" panose="00000600000000000000" pitchFamily="50" charset="0"/>
        </a:defRPr>
      </a:lvl7pPr>
      <a:lvl8pPr marL="1371600" algn="l" rtl="0" eaLnBrk="1" fontAlgn="base" hangingPunct="1">
        <a:spcBef>
          <a:spcPct val="0"/>
        </a:spcBef>
        <a:spcAft>
          <a:spcPct val="0"/>
        </a:spcAft>
        <a:defRPr sz="4800">
          <a:solidFill>
            <a:schemeClr val="bg1"/>
          </a:solidFill>
          <a:latin typeface="Oswald Medium" panose="00000600000000000000" pitchFamily="50" charset="0"/>
        </a:defRPr>
      </a:lvl8pPr>
      <a:lvl9pPr marL="1828800" algn="l" rtl="0" eaLnBrk="1" fontAlgn="base" hangingPunct="1">
        <a:spcBef>
          <a:spcPct val="0"/>
        </a:spcBef>
        <a:spcAft>
          <a:spcPct val="0"/>
        </a:spcAft>
        <a:defRPr sz="4800">
          <a:solidFill>
            <a:schemeClr val="bg1"/>
          </a:solidFill>
          <a:latin typeface="Oswald Medium" panose="00000600000000000000" pitchFamily="50" charset="0"/>
        </a:defRPr>
      </a:lvl9pPr>
    </p:titleStyle>
    <p:bodyStyle>
      <a:lvl1pPr marL="319088" indent="-319088" algn="l" rtl="0" eaLnBrk="1" fontAlgn="base" hangingPunct="1">
        <a:spcBef>
          <a:spcPts val="700"/>
        </a:spcBef>
        <a:spcAft>
          <a:spcPct val="0"/>
        </a:spcAft>
        <a:buClr>
          <a:srgbClr val="0D2345"/>
        </a:buClr>
        <a:buSzPct val="60000"/>
        <a:buFont typeface="Wingdings" panose="05000000000000000000" pitchFamily="2" charset="2"/>
        <a:buChar char=""/>
        <a:defRPr sz="2900" kern="1200">
          <a:solidFill>
            <a:schemeClr val="tx1"/>
          </a:solidFill>
          <a:latin typeface="Lato Semibold" panose="020F0702020204030203" pitchFamily="34" charset="0"/>
          <a:ea typeface="+mn-ea"/>
          <a:cs typeface="Lato Semibold" panose="020F0702020204030203" pitchFamily="34" charset="0"/>
        </a:defRPr>
      </a:lvl1pPr>
      <a:lvl2pPr marL="639763" indent="-273050" algn="l" rtl="0" eaLnBrk="1" fontAlgn="base" hangingPunct="1">
        <a:spcBef>
          <a:spcPts val="550"/>
        </a:spcBef>
        <a:spcAft>
          <a:spcPct val="0"/>
        </a:spcAft>
        <a:buClr>
          <a:srgbClr val="026773"/>
        </a:buClr>
        <a:buSzPct val="70000"/>
        <a:buFont typeface="Wingdings 2" panose="05020102010507070707" pitchFamily="18" charset="2"/>
        <a:buChar char=""/>
        <a:defRPr sz="2600" kern="1200">
          <a:solidFill>
            <a:schemeClr val="tx1"/>
          </a:solidFill>
          <a:latin typeface="Lato Medium" panose="020F0602020204030203" pitchFamily="34" charset="0"/>
          <a:ea typeface="+mn-ea"/>
          <a:cs typeface="Lato Medium" panose="020F0602020204030203" pitchFamily="34" charset="0"/>
        </a:defRPr>
      </a:lvl2pPr>
      <a:lvl3pPr marL="914400" indent="-228600" algn="l" rtl="0" eaLnBrk="1" fontAlgn="base" hangingPunct="1">
        <a:spcBef>
          <a:spcPts val="500"/>
        </a:spcBef>
        <a:spcAft>
          <a:spcPct val="0"/>
        </a:spcAft>
        <a:buClr>
          <a:srgbClr val="718C55"/>
        </a:buClr>
        <a:buSzPct val="75000"/>
        <a:buFont typeface="Wingdings" panose="05000000000000000000" pitchFamily="2" charset="2"/>
        <a:buChar char=""/>
        <a:defRPr sz="2300" kern="1200">
          <a:solidFill>
            <a:schemeClr val="tx1"/>
          </a:solidFill>
          <a:latin typeface="Lato Medium" panose="020F0602020204030203" pitchFamily="34" charset="0"/>
          <a:ea typeface="+mn-ea"/>
          <a:cs typeface="Lato Medium" panose="020F0602020204030203" pitchFamily="34" charset="0"/>
        </a:defRPr>
      </a:lvl3pPr>
      <a:lvl4pPr marL="1371600" indent="-228600" algn="l" rtl="0" eaLnBrk="1" fontAlgn="base" hangingPunct="1">
        <a:spcBef>
          <a:spcPts val="400"/>
        </a:spcBef>
        <a:spcAft>
          <a:spcPct val="0"/>
        </a:spcAft>
        <a:buClr>
          <a:srgbClr val="FFA168"/>
        </a:buClr>
        <a:buSzPct val="7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4pPr>
      <a:lvl5pPr marL="1828800" indent="-228600" algn="l" rtl="0" eaLnBrk="1" fontAlgn="base" hangingPunct="1">
        <a:spcBef>
          <a:spcPts val="400"/>
        </a:spcBef>
        <a:spcAft>
          <a:spcPct val="0"/>
        </a:spcAft>
        <a:buClr>
          <a:srgbClr val="0D2345"/>
        </a:buClr>
        <a:buSzPct val="6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nmenv.maps.arcgis.com/apps/dashboards/690621694d4e4906b2ae2886f528eec1"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AA82FA7-2CB2-617D-DC17-CC9C3FD2E8AE}"/>
              </a:ext>
            </a:extLst>
          </p:cNvPr>
          <p:cNvSpPr>
            <a:spLocks noGrp="1" noChangeArrowheads="1"/>
          </p:cNvSpPr>
          <p:nvPr>
            <p:ph type="title"/>
          </p:nvPr>
        </p:nvSpPr>
        <p:spPr>
          <a:xfrm>
            <a:off x="1371600" y="207963"/>
            <a:ext cx="7772400" cy="782637"/>
          </a:xfrm>
        </p:spPr>
        <p:txBody>
          <a:bodyPr/>
          <a:lstStyle/>
          <a:p>
            <a:pPr eaLnBrk="1" hangingPunct="1"/>
            <a:r>
              <a:rPr lang="en-US" altLang="en-US"/>
              <a:t>New Mexico Environment Department</a:t>
            </a:r>
          </a:p>
        </p:txBody>
      </p:sp>
      <p:sp>
        <p:nvSpPr>
          <p:cNvPr id="10243" name="Text Placeholder 2">
            <a:extLst>
              <a:ext uri="{FF2B5EF4-FFF2-40B4-BE49-F238E27FC236}">
                <a16:creationId xmlns:a16="http://schemas.microsoft.com/office/drawing/2014/main" id="{2553D0CA-17D0-85C6-618A-F448794F6043}"/>
              </a:ext>
            </a:extLst>
          </p:cNvPr>
          <p:cNvSpPr>
            <a:spLocks noGrp="1" noChangeArrowheads="1"/>
          </p:cNvSpPr>
          <p:nvPr>
            <p:ph type="body" sz="quarter" idx="13"/>
          </p:nvPr>
        </p:nvSpPr>
        <p:spPr>
          <a:xfrm>
            <a:off x="0" y="1852048"/>
            <a:ext cx="9144000" cy="3355382"/>
          </a:xfrm>
          <a:solidFill>
            <a:srgbClr val="0D2345">
              <a:alpha val="45000"/>
            </a:srgbClr>
          </a:solidFill>
          <a:ln>
            <a:noFill/>
          </a:ln>
        </p:spPr>
        <p:txBody>
          <a:bodyPr/>
          <a:lstStyle/>
          <a:p>
            <a:pPr eaLnBrk="1" hangingPunct="1">
              <a:spcBef>
                <a:spcPct val="0"/>
              </a:spcBef>
            </a:pPr>
            <a:r>
              <a:rPr lang="en-US" altLang="en-US" b="1" dirty="0"/>
              <a:t>Water &amp; Natural Resources Committee</a:t>
            </a:r>
          </a:p>
          <a:p>
            <a:pPr eaLnBrk="1" hangingPunct="1">
              <a:spcBef>
                <a:spcPct val="0"/>
              </a:spcBef>
            </a:pPr>
            <a:r>
              <a:rPr lang="en-US" altLang="en-US" sz="1800" b="1" dirty="0"/>
              <a:t>Kelsey Rader, Deputy Division Director, Water Protection Division</a:t>
            </a:r>
          </a:p>
          <a:p>
            <a:pPr eaLnBrk="1" hangingPunct="1">
              <a:spcBef>
                <a:spcPct val="0"/>
              </a:spcBef>
            </a:pPr>
            <a:r>
              <a:rPr lang="en-US" altLang="en-US" sz="1800" b="1" dirty="0"/>
              <a:t>Miori Harms, Uranium Mine Reclamation Coordinator, Office of Strategic Initiatives</a:t>
            </a:r>
          </a:p>
          <a:p>
            <a:pPr eaLnBrk="1" hangingPunct="1">
              <a:spcBef>
                <a:spcPct val="0"/>
              </a:spcBef>
            </a:pPr>
            <a:r>
              <a:rPr lang="en-US" altLang="en-US" sz="1800" b="1" dirty="0"/>
              <a:t>October 29, 2025</a:t>
            </a:r>
          </a:p>
          <a:p>
            <a:pPr eaLnBrk="1" hangingPunct="1">
              <a:spcBef>
                <a:spcPct val="0"/>
              </a:spcBef>
            </a:pPr>
            <a:endParaRPr lang="en-US" altLang="en-US" sz="2000" b="1" dirty="0"/>
          </a:p>
          <a:p>
            <a:pPr eaLnBrk="1" hangingPunct="1">
              <a:spcBef>
                <a:spcPct val="0"/>
              </a:spcBef>
            </a:pPr>
            <a:endParaRPr lang="en-US" altLang="en-US" sz="3200" b="1" dirty="0"/>
          </a:p>
          <a:p>
            <a:pPr>
              <a:spcBef>
                <a:spcPct val="0"/>
              </a:spcBef>
            </a:pPr>
            <a:r>
              <a:rPr lang="en-US" altLang="en-US" sz="3200" dirty="0"/>
              <a:t>Neglected Contaminated Sites and </a:t>
            </a:r>
          </a:p>
          <a:p>
            <a:pPr>
              <a:spcBef>
                <a:spcPct val="0"/>
              </a:spcBef>
            </a:pPr>
            <a:r>
              <a:rPr lang="en-US" altLang="en-US" sz="3200" dirty="0"/>
              <a:t>Abandoned Uranium Mine </a:t>
            </a:r>
          </a:p>
          <a:p>
            <a:pPr>
              <a:spcBef>
                <a:spcPct val="0"/>
              </a:spcBef>
            </a:pPr>
            <a:r>
              <a:rPr lang="en-US" altLang="en-US" sz="3200" dirty="0"/>
              <a:t>Remediation Funding Update</a:t>
            </a:r>
          </a:p>
          <a:p>
            <a:pPr eaLnBrk="1" hangingPunct="1">
              <a:spcBef>
                <a:spcPct val="0"/>
              </a:spcBef>
            </a:pPr>
            <a:endParaRPr lang="en-US" alt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18F8D-61DE-E45F-3127-1B13F78A064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DAE4AE-0480-A835-7A9A-CA0382430C82}"/>
              </a:ext>
            </a:extLst>
          </p:cNvPr>
          <p:cNvSpPr>
            <a:spLocks noGrp="1"/>
          </p:cNvSpPr>
          <p:nvPr>
            <p:ph sz="quarter" idx="1"/>
          </p:nvPr>
        </p:nvSpPr>
        <p:spPr>
          <a:xfrm>
            <a:off x="418454" y="1447800"/>
            <a:ext cx="8347594" cy="5105400"/>
          </a:xfrm>
        </p:spPr>
        <p:txBody>
          <a:bodyPr/>
          <a:lstStyle/>
          <a:p>
            <a:pPr marL="318770" indent="-318770"/>
            <a:r>
              <a:rPr lang="en-US" dirty="0">
                <a:latin typeface="Lato Semibold"/>
                <a:ea typeface="Lato Semibold"/>
                <a:cs typeface="Lato Semibold"/>
              </a:rPr>
              <a:t>$20M Special Appropriation:</a:t>
            </a:r>
            <a:endParaRPr lang="en-US" dirty="0"/>
          </a:p>
          <a:p>
            <a:pPr marL="639445" lvl="1"/>
            <a:r>
              <a:rPr lang="en-US" dirty="0">
                <a:latin typeface="Lato Medium"/>
                <a:ea typeface="Lato Medium"/>
                <a:cs typeface="Lato Medium"/>
              </a:rPr>
              <a:t>$2M for contract support to identify potential responsible parties and take appropriate legal action.</a:t>
            </a:r>
            <a:endParaRPr lang="en-US" dirty="0"/>
          </a:p>
          <a:p>
            <a:pPr marL="639445" lvl="1"/>
            <a:r>
              <a:rPr lang="en-US" altLang="en-US" dirty="0">
                <a:latin typeface="Lato Medium"/>
                <a:ea typeface="Lato Medium"/>
                <a:cs typeface="Lato Medium"/>
              </a:rPr>
              <a:t>$6M for cleanup of Tucumcari Truck Terminal and the former Aerex Refinery in San Juan County.</a:t>
            </a:r>
          </a:p>
          <a:p>
            <a:pPr marL="639445" lvl="1"/>
            <a:r>
              <a:rPr lang="en-US" dirty="0">
                <a:latin typeface="Lato Medium"/>
                <a:ea typeface="Lato Medium"/>
                <a:cs typeface="Lato Medium"/>
              </a:rPr>
              <a:t>$12M to address uranium mine sites with no responsible party and where the site is not eligible for cleanup under other state or federal programs.</a:t>
            </a:r>
          </a:p>
          <a:p>
            <a:pPr marL="639445" lvl="1"/>
            <a:endParaRPr lang="en-US" dirty="0">
              <a:ea typeface="Lato Medium" panose="020F0602020204030203" pitchFamily="34" charset="0"/>
            </a:endParaRPr>
          </a:p>
          <a:p>
            <a:pPr marL="639445" lvl="1"/>
            <a:endParaRPr lang="en-US" altLang="en-US" dirty="0">
              <a:ea typeface="Lato Medium" panose="020F0602020204030203" pitchFamily="34" charset="0"/>
            </a:endParaRPr>
          </a:p>
          <a:p>
            <a:pPr marL="639445" lvl="1"/>
            <a:endParaRPr lang="en-US" dirty="0">
              <a:ea typeface="Lato Medium" panose="020F0602020204030203" pitchFamily="34" charset="0"/>
            </a:endParaRPr>
          </a:p>
        </p:txBody>
      </p:sp>
      <p:sp>
        <p:nvSpPr>
          <p:cNvPr id="3" name="Title 2">
            <a:extLst>
              <a:ext uri="{FF2B5EF4-FFF2-40B4-BE49-F238E27FC236}">
                <a16:creationId xmlns:a16="http://schemas.microsoft.com/office/drawing/2014/main" id="{AE724FDB-CC1D-69D4-5984-CA533AE7ECCD}"/>
              </a:ext>
            </a:extLst>
          </p:cNvPr>
          <p:cNvSpPr>
            <a:spLocks noGrp="1"/>
          </p:cNvSpPr>
          <p:nvPr>
            <p:ph type="title"/>
          </p:nvPr>
        </p:nvSpPr>
        <p:spPr/>
        <p:txBody>
          <a:bodyPr>
            <a:normAutofit/>
          </a:bodyPr>
          <a:lstStyle/>
          <a:p>
            <a:r>
              <a:rPr lang="en-US" dirty="0">
                <a:latin typeface="Oswald Medium"/>
              </a:rPr>
              <a:t>Spend Plan Update</a:t>
            </a:r>
            <a:endParaRPr lang="en-US" dirty="0"/>
          </a:p>
        </p:txBody>
      </p:sp>
      <p:sp>
        <p:nvSpPr>
          <p:cNvPr id="4" name="Slide Number Placeholder 3">
            <a:extLst>
              <a:ext uri="{FF2B5EF4-FFF2-40B4-BE49-F238E27FC236}">
                <a16:creationId xmlns:a16="http://schemas.microsoft.com/office/drawing/2014/main" id="{000361EC-E9A6-D84B-B0B7-1884B73030B1}"/>
              </a:ext>
            </a:extLst>
          </p:cNvPr>
          <p:cNvSpPr>
            <a:spLocks noGrp="1"/>
          </p:cNvSpPr>
          <p:nvPr>
            <p:ph type="sldNum" sz="quarter" idx="10"/>
          </p:nvPr>
        </p:nvSpPr>
        <p:spPr/>
        <p:txBody>
          <a:bodyPr/>
          <a:lstStyle/>
          <a:p>
            <a:pPr>
              <a:defRPr/>
            </a:pPr>
            <a:fld id="{B29F5B89-AE73-4BAA-92C9-1AC8FC83F574}" type="slidenum">
              <a:rPr lang="en-US" smtClean="0"/>
              <a:pPr>
                <a:defRPr/>
              </a:pPr>
              <a:t>2</a:t>
            </a:fld>
            <a:endParaRPr lang="en-US"/>
          </a:p>
        </p:txBody>
      </p:sp>
    </p:spTree>
    <p:extLst>
      <p:ext uri="{BB962C8B-B14F-4D97-AF65-F5344CB8AC3E}">
        <p14:creationId xmlns:p14="http://schemas.microsoft.com/office/powerpoint/2010/main" val="80872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22CD0-02AE-B471-AA93-37827D81EAD1}"/>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5A2B9BEC-2328-EB88-47A2-773021E5AD13}"/>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6ECDF7A5-C0B7-629C-DCD5-AC1F2ABB6EDA}"/>
              </a:ext>
            </a:extLst>
          </p:cNvPr>
          <p:cNvSpPr>
            <a:spLocks noGrp="1" noChangeArrowheads="1"/>
          </p:cNvSpPr>
          <p:nvPr>
            <p:ph type="title"/>
          </p:nvPr>
        </p:nvSpPr>
        <p:spPr>
          <a:xfrm>
            <a:off x="1143000" y="76200"/>
            <a:ext cx="7848600" cy="990600"/>
          </a:xfrm>
        </p:spPr>
        <p:txBody>
          <a:bodyPr/>
          <a:lstStyle/>
          <a:p>
            <a:r>
              <a:rPr lang="en-US" altLang="en-US" dirty="0">
                <a:latin typeface="Oswald Medium"/>
              </a:rPr>
              <a:t>Contaminated Sites Update</a:t>
            </a:r>
            <a:endParaRPr lang="en-US" altLang="en-US" dirty="0"/>
          </a:p>
        </p:txBody>
      </p:sp>
      <p:sp>
        <p:nvSpPr>
          <p:cNvPr id="6" name="Content Placeholder 5">
            <a:extLst>
              <a:ext uri="{FF2B5EF4-FFF2-40B4-BE49-F238E27FC236}">
                <a16:creationId xmlns:a16="http://schemas.microsoft.com/office/drawing/2014/main" id="{57E088CE-C903-791B-A32B-787E06F4F1C7}"/>
              </a:ext>
            </a:extLst>
          </p:cNvPr>
          <p:cNvSpPr>
            <a:spLocks noGrp="1"/>
          </p:cNvSpPr>
          <p:nvPr>
            <p:ph sz="quarter" idx="1"/>
          </p:nvPr>
        </p:nvSpPr>
        <p:spPr>
          <a:xfrm>
            <a:off x="612648" y="1348353"/>
            <a:ext cx="8153400" cy="5204847"/>
          </a:xfrm>
        </p:spPr>
        <p:txBody>
          <a:bodyPr/>
          <a:lstStyle/>
          <a:p>
            <a:pPr marL="318770" indent="-318770"/>
            <a:r>
              <a:rPr lang="en-US" altLang="en-US" dirty="0">
                <a:latin typeface="Lato Semibold"/>
                <a:ea typeface="Lato Semibold"/>
                <a:cs typeface="Lato Semibold"/>
              </a:rPr>
              <a:t>$6M for cleanup of Tucumcari Truck Terminal and the former Aerex Refinery in San Juan County.</a:t>
            </a:r>
            <a:endParaRPr lang="en-US" altLang="en-US" sz="2200" dirty="0">
              <a:latin typeface="Lato Medium"/>
              <a:ea typeface="Lato Medium"/>
              <a:cs typeface="Lato Medium"/>
            </a:endParaRPr>
          </a:p>
          <a:p>
            <a:pPr marL="639445" lvl="1"/>
            <a:r>
              <a:rPr lang="en-US" altLang="en-US" sz="2400" dirty="0">
                <a:latin typeface="Lato Medium"/>
                <a:ea typeface="Lato Medium"/>
                <a:cs typeface="Lato Medium"/>
              </a:rPr>
              <a:t>Tucumcari Truck Terminal s</a:t>
            </a:r>
            <a:r>
              <a:rPr lang="en-US" sz="2400" dirty="0">
                <a:latin typeface="Lato Medium"/>
                <a:cs typeface="Lato Medium"/>
              </a:rPr>
              <a:t>oil and groundwater contaminated with petroleum wastes; hazardous building materials (asbestos, lead-based paint)</a:t>
            </a:r>
            <a:endParaRPr lang="en-US" sz="2400" dirty="0">
              <a:ea typeface="Lato Medium"/>
            </a:endParaRPr>
          </a:p>
          <a:p>
            <a:pPr marL="639445" lvl="1"/>
            <a:r>
              <a:rPr lang="en-US" altLang="en-US" sz="2400" dirty="0">
                <a:latin typeface="Lato Medium"/>
                <a:ea typeface="Lato Medium"/>
                <a:cs typeface="Lato Medium"/>
              </a:rPr>
              <a:t>Contractor: Daniel B. Stephens and Assoc.</a:t>
            </a:r>
          </a:p>
          <a:p>
            <a:pPr marL="639445" lvl="1"/>
            <a:r>
              <a:rPr lang="en-US" altLang="en-US" sz="2400" dirty="0">
                <a:latin typeface="Lato Medium"/>
                <a:cs typeface="Lato Medium"/>
              </a:rPr>
              <a:t>Timeline</a:t>
            </a:r>
            <a:endParaRPr lang="en-US" altLang="en-US" sz="2400" dirty="0">
              <a:latin typeface="Lato Medium"/>
              <a:ea typeface="Lato Medium"/>
              <a:cs typeface="Lato Medium"/>
            </a:endParaRPr>
          </a:p>
          <a:p>
            <a:pPr marL="913765" lvl="2"/>
            <a:r>
              <a:rPr lang="en-US" altLang="en-US" sz="2000" dirty="0">
                <a:latin typeface="Lato Medium"/>
                <a:cs typeface="Lato Medium"/>
              </a:rPr>
              <a:t>Oct.-Nov. 2025: soil investigation</a:t>
            </a:r>
            <a:endParaRPr lang="en-US" altLang="en-US" sz="2000" dirty="0">
              <a:latin typeface="Lato Medium"/>
              <a:ea typeface="Lato Medium"/>
              <a:cs typeface="Lato Medium"/>
            </a:endParaRPr>
          </a:p>
          <a:p>
            <a:pPr marL="913765" lvl="2"/>
            <a:r>
              <a:rPr lang="en-US" altLang="en-US" sz="2000" dirty="0">
                <a:latin typeface="Lato Medium"/>
                <a:ea typeface="Lato Medium"/>
                <a:cs typeface="Lato Medium"/>
              </a:rPr>
              <a:t>Dec. 2025: hazardous building materials abatement</a:t>
            </a:r>
          </a:p>
          <a:p>
            <a:pPr marL="913765" lvl="2"/>
            <a:r>
              <a:rPr lang="en-US" altLang="en-US" sz="2000" dirty="0">
                <a:latin typeface="Lato Medium"/>
                <a:cs typeface="Lato Medium"/>
              </a:rPr>
              <a:t>Feb.-March 2026: contaminated soil excavation</a:t>
            </a:r>
            <a:br>
              <a:rPr lang="en-US" altLang="en-US" dirty="0"/>
            </a:br>
            <a:endParaRPr lang="en-US" altLang="en-US" dirty="0">
              <a:ea typeface="Lato Medium" panose="020F0602020204030203" pitchFamily="34" charset="0"/>
            </a:endParaRPr>
          </a:p>
          <a:p>
            <a:pPr marL="0" indent="0">
              <a:buNone/>
            </a:pPr>
            <a:endParaRPr lang="en-US" dirty="0"/>
          </a:p>
          <a:p>
            <a:pPr marL="318770" indent="-318770"/>
            <a:endParaRPr lang="en-US" dirty="0">
              <a:ea typeface="Lato Semibold" panose="020F0702020204030203" pitchFamily="34" charset="0"/>
            </a:endParaRPr>
          </a:p>
          <a:p>
            <a:pPr marL="318770" indent="-318770"/>
            <a:endParaRPr lang="en-US" dirty="0">
              <a:ea typeface="Lato Semibold" panose="020F0702020204030203" pitchFamily="34" charset="0"/>
            </a:endParaRPr>
          </a:p>
        </p:txBody>
      </p:sp>
    </p:spTree>
    <p:extLst>
      <p:ext uri="{BB962C8B-B14F-4D97-AF65-F5344CB8AC3E}">
        <p14:creationId xmlns:p14="http://schemas.microsoft.com/office/powerpoint/2010/main" val="3411244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C17BE-AF27-A1DF-7482-46456724A612}"/>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58D7472F-98AF-8DC7-BF8C-4ABD4882E4B7}"/>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4</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818D8D98-856C-A32C-911B-59E3FBADBECE}"/>
              </a:ext>
            </a:extLst>
          </p:cNvPr>
          <p:cNvSpPr>
            <a:spLocks noGrp="1" noChangeArrowheads="1"/>
          </p:cNvSpPr>
          <p:nvPr>
            <p:ph type="title"/>
          </p:nvPr>
        </p:nvSpPr>
        <p:spPr>
          <a:xfrm>
            <a:off x="1143000" y="76200"/>
            <a:ext cx="7848600" cy="990600"/>
          </a:xfrm>
        </p:spPr>
        <p:txBody>
          <a:bodyPr/>
          <a:lstStyle/>
          <a:p>
            <a:r>
              <a:rPr lang="en-US" dirty="0">
                <a:latin typeface="Oswald Medium"/>
              </a:rPr>
              <a:t>Contaminated Sites </a:t>
            </a:r>
            <a:r>
              <a:rPr lang="en-US" altLang="en-US" dirty="0">
                <a:latin typeface="Oswald Medium"/>
              </a:rPr>
              <a:t>Update</a:t>
            </a:r>
            <a:endParaRPr lang="en-US" dirty="0"/>
          </a:p>
        </p:txBody>
      </p:sp>
      <p:sp>
        <p:nvSpPr>
          <p:cNvPr id="6" name="Content Placeholder 5">
            <a:extLst>
              <a:ext uri="{FF2B5EF4-FFF2-40B4-BE49-F238E27FC236}">
                <a16:creationId xmlns:a16="http://schemas.microsoft.com/office/drawing/2014/main" id="{F104D29B-9AEA-C417-19AF-A4C853E89332}"/>
              </a:ext>
            </a:extLst>
          </p:cNvPr>
          <p:cNvSpPr>
            <a:spLocks noGrp="1"/>
          </p:cNvSpPr>
          <p:nvPr>
            <p:ph sz="quarter" idx="1"/>
          </p:nvPr>
        </p:nvSpPr>
        <p:spPr>
          <a:xfrm>
            <a:off x="612648" y="1348353"/>
            <a:ext cx="8153400" cy="5204847"/>
          </a:xfrm>
        </p:spPr>
        <p:txBody>
          <a:bodyPr/>
          <a:lstStyle/>
          <a:p>
            <a:pPr marL="318770" indent="-318770"/>
            <a:r>
              <a:rPr lang="en-US" altLang="en-US" dirty="0">
                <a:latin typeface="Lato Semibold"/>
                <a:ea typeface="Lato Semibold"/>
                <a:cs typeface="Lato Semibold"/>
              </a:rPr>
              <a:t>$6M for cleanup of Tucumcari Truck Terminal and the former Aerex Refinery in San Juan County.</a:t>
            </a:r>
          </a:p>
          <a:p>
            <a:pPr marL="639445" lvl="1"/>
            <a:r>
              <a:rPr lang="en-US" altLang="en-US" sz="2800" dirty="0">
                <a:latin typeface="Lato Medium"/>
                <a:ea typeface="Lato Medium"/>
                <a:cs typeface="Lato Medium"/>
              </a:rPr>
              <a:t>Aerex Refinery s</a:t>
            </a:r>
            <a:r>
              <a:rPr lang="en-US" sz="2800" dirty="0">
                <a:latin typeface="Lato Medium"/>
                <a:cs typeface="Lato Medium"/>
              </a:rPr>
              <a:t>oil and groundwater contaminated with petroleum wastes</a:t>
            </a:r>
            <a:endParaRPr lang="en-US" sz="2800" dirty="0">
              <a:ea typeface="Lato Medium"/>
            </a:endParaRPr>
          </a:p>
          <a:p>
            <a:pPr marL="639445" lvl="1"/>
            <a:r>
              <a:rPr lang="en-US" altLang="en-US" sz="2800" dirty="0">
                <a:latin typeface="Lato Medium"/>
                <a:ea typeface="Lato Medium"/>
                <a:cs typeface="Lato Medium"/>
              </a:rPr>
              <a:t>Contractor: EA Engineering, Science, and Technology.</a:t>
            </a:r>
            <a:endParaRPr lang="en-US" altLang="en-US" sz="2800" dirty="0">
              <a:ea typeface="Lato Medium"/>
            </a:endParaRPr>
          </a:p>
          <a:p>
            <a:pPr marL="639445" lvl="1"/>
            <a:r>
              <a:rPr lang="en-US" altLang="en-US" sz="2800" dirty="0">
                <a:latin typeface="Lato Medium"/>
                <a:ea typeface="Lato Medium"/>
                <a:cs typeface="Lato Medium"/>
              </a:rPr>
              <a:t>Timeline: </a:t>
            </a:r>
          </a:p>
          <a:p>
            <a:pPr marL="913765" lvl="2"/>
            <a:r>
              <a:rPr lang="en-US" altLang="en-US" sz="2400" dirty="0">
                <a:latin typeface="Lato Medium"/>
                <a:ea typeface="Lato Medium"/>
                <a:cs typeface="Lato Medium"/>
              </a:rPr>
              <a:t>Nov.-Dec. 2025: Remedial Action Plan preparation.</a:t>
            </a:r>
            <a:endParaRPr lang="en-US" altLang="en-US" sz="2800" dirty="0">
              <a:ea typeface="Lato Medium" panose="020F0602020204030203" pitchFamily="34" charset="0"/>
            </a:endParaRPr>
          </a:p>
          <a:p>
            <a:pPr marL="913765" lvl="2"/>
            <a:r>
              <a:rPr lang="en-US" altLang="en-US" sz="2400" dirty="0">
                <a:latin typeface="Lato Medium"/>
                <a:cs typeface="Lato Medium"/>
              </a:rPr>
              <a:t>March-May 2026: Contaminated soil excavation.</a:t>
            </a:r>
            <a:br>
              <a:rPr lang="en-US" altLang="en-US" sz="1900" dirty="0"/>
            </a:br>
            <a:br>
              <a:rPr lang="en-US" altLang="en-US" sz="1900" dirty="0"/>
            </a:br>
            <a:br>
              <a:rPr lang="en-US" altLang="en-US" dirty="0"/>
            </a:br>
            <a:endParaRPr lang="en-US" altLang="en-US" dirty="0">
              <a:ea typeface="Lato Medium" panose="020F0602020204030203" pitchFamily="34" charset="0"/>
            </a:endParaRPr>
          </a:p>
          <a:p>
            <a:pPr marL="0" indent="0">
              <a:buNone/>
            </a:pPr>
            <a:endParaRPr lang="en-US" dirty="0"/>
          </a:p>
          <a:p>
            <a:pPr marL="318770" indent="-318770"/>
            <a:endParaRPr lang="en-US" dirty="0">
              <a:ea typeface="Lato Semibold" panose="020F0702020204030203" pitchFamily="34" charset="0"/>
            </a:endParaRPr>
          </a:p>
          <a:p>
            <a:pPr marL="318770" indent="-318770"/>
            <a:endParaRPr lang="en-US" dirty="0">
              <a:ea typeface="Lato Semibold" panose="020F0702020204030203" pitchFamily="34" charset="0"/>
            </a:endParaRPr>
          </a:p>
        </p:txBody>
      </p:sp>
    </p:spTree>
    <p:extLst>
      <p:ext uri="{BB962C8B-B14F-4D97-AF65-F5344CB8AC3E}">
        <p14:creationId xmlns:p14="http://schemas.microsoft.com/office/powerpoint/2010/main" val="366470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3E68F-C2C8-E45C-962B-F6E57D4B98E1}"/>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1441F9E0-FFBF-A5FE-E417-603DF1A573BF}"/>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5</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349A38E6-8E51-C092-B269-EB7BD857D0F4}"/>
              </a:ext>
            </a:extLst>
          </p:cNvPr>
          <p:cNvSpPr>
            <a:spLocks noGrp="1" noChangeArrowheads="1"/>
          </p:cNvSpPr>
          <p:nvPr>
            <p:ph type="title"/>
          </p:nvPr>
        </p:nvSpPr>
        <p:spPr>
          <a:xfrm>
            <a:off x="1143000" y="76200"/>
            <a:ext cx="7848600" cy="990600"/>
          </a:xfrm>
        </p:spPr>
        <p:txBody>
          <a:bodyPr/>
          <a:lstStyle/>
          <a:p>
            <a:r>
              <a:rPr lang="en-US" altLang="en-US" dirty="0">
                <a:latin typeface="Oswald Medium"/>
              </a:rPr>
              <a:t>Uranium Mine Update</a:t>
            </a:r>
            <a:endParaRPr lang="en-US" altLang="en-US" dirty="0"/>
          </a:p>
        </p:txBody>
      </p:sp>
      <p:sp>
        <p:nvSpPr>
          <p:cNvPr id="6" name="Content Placeholder 5">
            <a:extLst>
              <a:ext uri="{FF2B5EF4-FFF2-40B4-BE49-F238E27FC236}">
                <a16:creationId xmlns:a16="http://schemas.microsoft.com/office/drawing/2014/main" id="{4CBE3D21-4080-D54D-23D1-286ED7EC445B}"/>
              </a:ext>
            </a:extLst>
          </p:cNvPr>
          <p:cNvSpPr>
            <a:spLocks noGrp="1"/>
          </p:cNvSpPr>
          <p:nvPr>
            <p:ph sz="quarter" idx="1"/>
          </p:nvPr>
        </p:nvSpPr>
        <p:spPr>
          <a:xfrm>
            <a:off x="612648" y="1348353"/>
            <a:ext cx="8153400" cy="5204847"/>
          </a:xfrm>
        </p:spPr>
        <p:txBody>
          <a:bodyPr/>
          <a:lstStyle/>
          <a:p>
            <a:pPr marL="318770" indent="-318770"/>
            <a:r>
              <a:rPr lang="en-US">
                <a:latin typeface="Lato Semibold"/>
                <a:ea typeface="Lato Semibold"/>
                <a:cs typeface="Lato Semibold"/>
              </a:rPr>
              <a:t>$12M to address abandoned uranium mine sites.</a:t>
            </a:r>
          </a:p>
          <a:p>
            <a:pPr marL="639445" lvl="1"/>
            <a:r>
              <a:rPr lang="en-US" altLang="en-US" sz="2400">
                <a:latin typeface="Lato Medium"/>
                <a:ea typeface="Lato Medium"/>
                <a:cs typeface="Lato Medium"/>
              </a:rPr>
              <a:t>Six cleanup contractors hired for Grants Mining District.</a:t>
            </a:r>
            <a:endParaRPr lang="en-US" altLang="en-US" sz="2400">
              <a:ea typeface="Lato Medium"/>
            </a:endParaRPr>
          </a:p>
          <a:p>
            <a:pPr lvl="2"/>
            <a:r>
              <a:rPr lang="en-US" altLang="en-US" sz="2000">
                <a:latin typeface="Lato Medium"/>
                <a:ea typeface="Lato Medium"/>
                <a:cs typeface="Lato Medium"/>
              </a:rPr>
              <a:t>EA (a public benefit company), INTERA, and ENTACT will be breaking ground this fiscal year on the Schmitt Decline, Moe No. 4, and Red Bluff No. 1 mines.</a:t>
            </a:r>
          </a:p>
          <a:p>
            <a:pPr lvl="2"/>
            <a:r>
              <a:rPr lang="en-US" altLang="en-US" sz="2000">
                <a:latin typeface="Lato Medium"/>
                <a:ea typeface="Lato Medium"/>
                <a:cs typeface="Lato Medium"/>
              </a:rPr>
              <a:t>Tetra Tech, Parsons, and Engineering/Remediation Resources Group-Los Alamos Technical Associates–Joint Venture preparing sites for cleanup next FY.</a:t>
            </a:r>
          </a:p>
          <a:p>
            <a:pPr marL="639445" lvl="1"/>
            <a:r>
              <a:rPr lang="en-US" altLang="en-US" sz="2400">
                <a:latin typeface="Lato Medium"/>
                <a:ea typeface="Lato Medium"/>
                <a:cs typeface="Lato Medium"/>
              </a:rPr>
              <a:t>The contracts are all 4 years, which is an approximate timeline to conduct cleanup.</a:t>
            </a:r>
            <a:endParaRPr lang="en-US" altLang="en-US" sz="2400"/>
          </a:p>
          <a:p>
            <a:pPr marL="0" indent="0">
              <a:buNone/>
            </a:pPr>
            <a:endParaRPr lang="en-US"/>
          </a:p>
          <a:p>
            <a:pPr marL="318770" indent="-318770"/>
            <a:endParaRPr lang="en-US">
              <a:ea typeface="Lato Semibold" panose="020F0702020204030203" pitchFamily="34" charset="0"/>
            </a:endParaRPr>
          </a:p>
          <a:p>
            <a:pPr marL="318770" indent="-318770"/>
            <a:endParaRPr lang="en-US">
              <a:ea typeface="Lato Semibold" panose="020F0702020204030203" pitchFamily="34" charset="0"/>
            </a:endParaRPr>
          </a:p>
        </p:txBody>
      </p:sp>
    </p:spTree>
    <p:extLst>
      <p:ext uri="{BB962C8B-B14F-4D97-AF65-F5344CB8AC3E}">
        <p14:creationId xmlns:p14="http://schemas.microsoft.com/office/powerpoint/2010/main" val="2827879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E8EFE8-F38C-A8E4-A855-364036DCFCD0}"/>
              </a:ext>
            </a:extLst>
          </p:cNvPr>
          <p:cNvSpPr>
            <a:spLocks noGrp="1"/>
          </p:cNvSpPr>
          <p:nvPr>
            <p:ph type="title"/>
          </p:nvPr>
        </p:nvSpPr>
        <p:spPr/>
        <p:txBody>
          <a:bodyPr>
            <a:normAutofit fontScale="90000"/>
          </a:bodyPr>
          <a:lstStyle/>
          <a:p>
            <a:r>
              <a:rPr lang="en-US">
                <a:latin typeface="Oswald Medium"/>
              </a:rPr>
              <a:t>Neglected Uranium Mine Cleanups</a:t>
            </a:r>
            <a:endParaRPr lang="en-US"/>
          </a:p>
        </p:txBody>
      </p:sp>
      <p:sp>
        <p:nvSpPr>
          <p:cNvPr id="4" name="Slide Number Placeholder 3">
            <a:extLst>
              <a:ext uri="{FF2B5EF4-FFF2-40B4-BE49-F238E27FC236}">
                <a16:creationId xmlns:a16="http://schemas.microsoft.com/office/drawing/2014/main" id="{DADBBF60-DB01-D129-0115-3BA3B26EB36C}"/>
              </a:ext>
            </a:extLst>
          </p:cNvPr>
          <p:cNvSpPr>
            <a:spLocks noGrp="1"/>
          </p:cNvSpPr>
          <p:nvPr>
            <p:ph type="sldNum" sz="quarter" idx="10"/>
          </p:nvPr>
        </p:nvSpPr>
        <p:spPr/>
        <p:txBody>
          <a:bodyPr/>
          <a:lstStyle/>
          <a:p>
            <a:pPr>
              <a:defRPr/>
            </a:pPr>
            <a:fld id="{B29F5B89-AE73-4BAA-92C9-1AC8FC83F574}" type="slidenum">
              <a:rPr lang="en-US"/>
              <a:pPr>
                <a:defRPr/>
              </a:pPr>
              <a:t>6</a:t>
            </a:fld>
            <a:endParaRPr lang="en-US"/>
          </a:p>
        </p:txBody>
      </p:sp>
      <p:grpSp>
        <p:nvGrpSpPr>
          <p:cNvPr id="32" name="Group 31">
            <a:extLst>
              <a:ext uri="{FF2B5EF4-FFF2-40B4-BE49-F238E27FC236}">
                <a16:creationId xmlns:a16="http://schemas.microsoft.com/office/drawing/2014/main" id="{CDA5D7EC-C745-47C3-E559-040FD06165AE}"/>
              </a:ext>
            </a:extLst>
          </p:cNvPr>
          <p:cNvGrpSpPr/>
          <p:nvPr/>
        </p:nvGrpSpPr>
        <p:grpSpPr>
          <a:xfrm>
            <a:off x="0" y="1122218"/>
            <a:ext cx="9493752" cy="5478690"/>
            <a:chOff x="0" y="0"/>
            <a:chExt cx="12558831" cy="6940375"/>
          </a:xfrm>
        </p:grpSpPr>
        <p:pic>
          <p:nvPicPr>
            <p:cNvPr id="5" name="Picture 4">
              <a:extLst>
                <a:ext uri="{FF2B5EF4-FFF2-40B4-BE49-F238E27FC236}">
                  <a16:creationId xmlns:a16="http://schemas.microsoft.com/office/drawing/2014/main" id="{CA053AFA-1573-6A3C-4C89-B403DA36E4D1}"/>
                </a:ext>
              </a:extLst>
            </p:cNvPr>
            <p:cNvPicPr>
              <a:picLocks noChangeAspect="1"/>
            </p:cNvPicPr>
            <p:nvPr/>
          </p:nvPicPr>
          <p:blipFill>
            <a:blip r:embed="rId2"/>
            <a:stretch>
              <a:fillRect/>
            </a:stretch>
          </p:blipFill>
          <p:spPr>
            <a:xfrm>
              <a:off x="0" y="0"/>
              <a:ext cx="12060621" cy="6858000"/>
            </a:xfrm>
            <a:prstGeom prst="rect">
              <a:avLst/>
            </a:prstGeom>
          </p:spPr>
        </p:pic>
        <p:sp>
          <p:nvSpPr>
            <p:cNvPr id="6" name="Oval 5">
              <a:extLst>
                <a:ext uri="{FF2B5EF4-FFF2-40B4-BE49-F238E27FC236}">
                  <a16:creationId xmlns:a16="http://schemas.microsoft.com/office/drawing/2014/main" id="{710D92A9-EF51-BEE3-6CD5-3869CD4C14A9}"/>
                </a:ext>
              </a:extLst>
            </p:cNvPr>
            <p:cNvSpPr/>
            <p:nvPr/>
          </p:nvSpPr>
          <p:spPr>
            <a:xfrm>
              <a:off x="5626100" y="3511684"/>
              <a:ext cx="259134" cy="247515"/>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Oval 6">
              <a:extLst>
                <a:ext uri="{FF2B5EF4-FFF2-40B4-BE49-F238E27FC236}">
                  <a16:creationId xmlns:a16="http://schemas.microsoft.com/office/drawing/2014/main" id="{9238E1F6-FE71-CA89-FBEC-0E3CEBCC2E5C}"/>
                </a:ext>
              </a:extLst>
            </p:cNvPr>
            <p:cNvSpPr/>
            <p:nvPr/>
          </p:nvSpPr>
          <p:spPr>
            <a:xfrm>
              <a:off x="5139581" y="3016654"/>
              <a:ext cx="259134" cy="247515"/>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Oval 7">
              <a:extLst>
                <a:ext uri="{FF2B5EF4-FFF2-40B4-BE49-F238E27FC236}">
                  <a16:creationId xmlns:a16="http://schemas.microsoft.com/office/drawing/2014/main" id="{CF1DBE42-855E-D53F-3A76-F1545613EC45}"/>
                </a:ext>
              </a:extLst>
            </p:cNvPr>
            <p:cNvSpPr/>
            <p:nvPr/>
          </p:nvSpPr>
          <p:spPr>
            <a:xfrm>
              <a:off x="5366966" y="3264169"/>
              <a:ext cx="259134" cy="247515"/>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Oval 8">
              <a:extLst>
                <a:ext uri="{FF2B5EF4-FFF2-40B4-BE49-F238E27FC236}">
                  <a16:creationId xmlns:a16="http://schemas.microsoft.com/office/drawing/2014/main" id="{37538FF3-7553-A5ED-E354-9829BBBF4ED6}"/>
                </a:ext>
              </a:extLst>
            </p:cNvPr>
            <p:cNvSpPr/>
            <p:nvPr/>
          </p:nvSpPr>
          <p:spPr>
            <a:xfrm>
              <a:off x="3544380" y="2033079"/>
              <a:ext cx="259134" cy="247515"/>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Oval 9">
              <a:extLst>
                <a:ext uri="{FF2B5EF4-FFF2-40B4-BE49-F238E27FC236}">
                  <a16:creationId xmlns:a16="http://schemas.microsoft.com/office/drawing/2014/main" id="{D1C16C58-CB61-E648-8541-7B3CDFE4BE4C}"/>
                </a:ext>
              </a:extLst>
            </p:cNvPr>
            <p:cNvSpPr/>
            <p:nvPr/>
          </p:nvSpPr>
          <p:spPr>
            <a:xfrm>
              <a:off x="5048925" y="3224718"/>
              <a:ext cx="259134" cy="247515"/>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615759CE-E46F-5B09-628E-BBDFC7479AEA}"/>
                </a:ext>
              </a:extLst>
            </p:cNvPr>
            <p:cNvSpPr/>
            <p:nvPr/>
          </p:nvSpPr>
          <p:spPr>
            <a:xfrm>
              <a:off x="5496533" y="2658892"/>
              <a:ext cx="259134" cy="247515"/>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extBox 10">
              <a:extLst>
                <a:ext uri="{FF2B5EF4-FFF2-40B4-BE49-F238E27FC236}">
                  <a16:creationId xmlns:a16="http://schemas.microsoft.com/office/drawing/2014/main" id="{BB7476BE-582C-2513-93CE-19DAB2249E45}"/>
                </a:ext>
              </a:extLst>
            </p:cNvPr>
            <p:cNvSpPr txBox="1"/>
            <p:nvPr/>
          </p:nvSpPr>
          <p:spPr>
            <a:xfrm>
              <a:off x="9241276" y="173251"/>
              <a:ext cx="3317555" cy="4678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2">
                      <a:lumMod val="75000"/>
                    </a:schemeClr>
                  </a:solidFill>
                </a:rPr>
                <a:t>Grants Mining District</a:t>
              </a:r>
            </a:p>
          </p:txBody>
        </p:sp>
        <p:sp>
          <p:nvSpPr>
            <p:cNvPr id="13" name="Arrow: Down 12">
              <a:extLst>
                <a:ext uri="{FF2B5EF4-FFF2-40B4-BE49-F238E27FC236}">
                  <a16:creationId xmlns:a16="http://schemas.microsoft.com/office/drawing/2014/main" id="{298559D8-ECDC-E590-6EB3-9D95C93749CD}"/>
                </a:ext>
              </a:extLst>
            </p:cNvPr>
            <p:cNvSpPr/>
            <p:nvPr/>
          </p:nvSpPr>
          <p:spPr>
            <a:xfrm>
              <a:off x="10371441" y="651753"/>
              <a:ext cx="259134" cy="1264594"/>
            </a:xfrm>
            <a:prstGeom prst="downArrow">
              <a:avLst/>
            </a:prstGeom>
            <a:solidFill>
              <a:schemeClr val="accent2"/>
            </a:solidFill>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4" name="Arrow: Down 13">
              <a:extLst>
                <a:ext uri="{FF2B5EF4-FFF2-40B4-BE49-F238E27FC236}">
                  <a16:creationId xmlns:a16="http://schemas.microsoft.com/office/drawing/2014/main" id="{1399EA7F-5C7F-D324-556F-91E89593EF18}"/>
                </a:ext>
              </a:extLst>
            </p:cNvPr>
            <p:cNvSpPr/>
            <p:nvPr/>
          </p:nvSpPr>
          <p:spPr>
            <a:xfrm rot="5400000">
              <a:off x="8479412" y="-222734"/>
              <a:ext cx="259134" cy="1264594"/>
            </a:xfrm>
            <a:prstGeom prst="downArrow">
              <a:avLst/>
            </a:prstGeom>
            <a:solidFill>
              <a:schemeClr val="accent2"/>
            </a:solidFill>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5" name="TextBox 13">
              <a:extLst>
                <a:ext uri="{FF2B5EF4-FFF2-40B4-BE49-F238E27FC236}">
                  <a16:creationId xmlns:a16="http://schemas.microsoft.com/office/drawing/2014/main" id="{C4D8BFED-16A0-99A1-617C-2C7014C71B3A}"/>
                </a:ext>
              </a:extLst>
            </p:cNvPr>
            <p:cNvSpPr txBox="1"/>
            <p:nvPr/>
          </p:nvSpPr>
          <p:spPr>
            <a:xfrm>
              <a:off x="1322805" y="1919205"/>
              <a:ext cx="1573979" cy="467868"/>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5"/>
                  </a:solidFill>
                </a:rPr>
                <a:t>Lost Mine</a:t>
              </a:r>
            </a:p>
          </p:txBody>
        </p:sp>
        <p:sp>
          <p:nvSpPr>
            <p:cNvPr id="16" name="TextBox 14">
              <a:extLst>
                <a:ext uri="{FF2B5EF4-FFF2-40B4-BE49-F238E27FC236}">
                  <a16:creationId xmlns:a16="http://schemas.microsoft.com/office/drawing/2014/main" id="{62D4B89E-9206-0848-655A-CC9E4D0453CD}"/>
                </a:ext>
              </a:extLst>
            </p:cNvPr>
            <p:cNvSpPr txBox="1"/>
            <p:nvPr/>
          </p:nvSpPr>
          <p:spPr>
            <a:xfrm>
              <a:off x="3022409" y="2862956"/>
              <a:ext cx="1147864" cy="369331"/>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5"/>
                  </a:solidFill>
                </a:rPr>
                <a:t>T-20 Mine</a:t>
              </a:r>
            </a:p>
          </p:txBody>
        </p:sp>
        <p:sp>
          <p:nvSpPr>
            <p:cNvPr id="17" name="TextBox 15">
              <a:extLst>
                <a:ext uri="{FF2B5EF4-FFF2-40B4-BE49-F238E27FC236}">
                  <a16:creationId xmlns:a16="http://schemas.microsoft.com/office/drawing/2014/main" id="{7758B3EA-6609-D9BB-68B7-F8A9A42A6D64}"/>
                </a:ext>
              </a:extLst>
            </p:cNvPr>
            <p:cNvSpPr txBox="1"/>
            <p:nvPr/>
          </p:nvSpPr>
          <p:spPr>
            <a:xfrm>
              <a:off x="4483532" y="1259623"/>
              <a:ext cx="3279574" cy="467868"/>
            </a:xfrm>
            <a:prstGeom prst="rect">
              <a:avLst/>
            </a:prstGeom>
            <a:solidFill>
              <a:schemeClr val="bg1"/>
            </a:solidFill>
            <a:ln>
              <a:solidFill>
                <a:schemeClr val="bg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5"/>
                  </a:solidFill>
                </a:rPr>
                <a:t>Schmitt Decline Mine</a:t>
              </a:r>
            </a:p>
          </p:txBody>
        </p:sp>
        <p:sp>
          <p:nvSpPr>
            <p:cNvPr id="18" name="TextBox 16">
              <a:extLst>
                <a:ext uri="{FF2B5EF4-FFF2-40B4-BE49-F238E27FC236}">
                  <a16:creationId xmlns:a16="http://schemas.microsoft.com/office/drawing/2014/main" id="{85D86BE0-7AA7-3016-674F-AC6470C2CB75}"/>
                </a:ext>
              </a:extLst>
            </p:cNvPr>
            <p:cNvSpPr txBox="1"/>
            <p:nvPr/>
          </p:nvSpPr>
          <p:spPr>
            <a:xfrm>
              <a:off x="920243" y="3314782"/>
              <a:ext cx="3151705" cy="474636"/>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5"/>
                  </a:solidFill>
                </a:rPr>
                <a:t>Red Bluff No. 1 Mine</a:t>
              </a:r>
            </a:p>
          </p:txBody>
        </p:sp>
        <p:sp>
          <p:nvSpPr>
            <p:cNvPr id="19" name="TextBox 17">
              <a:extLst>
                <a:ext uri="{FF2B5EF4-FFF2-40B4-BE49-F238E27FC236}">
                  <a16:creationId xmlns:a16="http://schemas.microsoft.com/office/drawing/2014/main" id="{5F48F9A3-4964-3F3B-261B-28CB66F868B2}"/>
                </a:ext>
              </a:extLst>
            </p:cNvPr>
            <p:cNvSpPr txBox="1"/>
            <p:nvPr/>
          </p:nvSpPr>
          <p:spPr>
            <a:xfrm>
              <a:off x="6698106" y="3206500"/>
              <a:ext cx="2587367" cy="467868"/>
            </a:xfrm>
            <a:prstGeom prst="rect">
              <a:avLst/>
            </a:prstGeom>
            <a:solidFill>
              <a:schemeClr val="bg1"/>
            </a:solidFill>
            <a:ln>
              <a:solidFill>
                <a:schemeClr val="bg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accent5"/>
                  </a:solidFill>
                </a:rPr>
                <a:t>Moe No. 4 Mine</a:t>
              </a:r>
            </a:p>
          </p:txBody>
        </p:sp>
        <p:sp>
          <p:nvSpPr>
            <p:cNvPr id="20" name="TextBox 18">
              <a:extLst>
                <a:ext uri="{FF2B5EF4-FFF2-40B4-BE49-F238E27FC236}">
                  <a16:creationId xmlns:a16="http://schemas.microsoft.com/office/drawing/2014/main" id="{CD5CF9AB-C93E-DC6A-A9AD-0E57EE7F9B1B}"/>
                </a:ext>
              </a:extLst>
            </p:cNvPr>
            <p:cNvSpPr txBox="1"/>
            <p:nvPr/>
          </p:nvSpPr>
          <p:spPr>
            <a:xfrm>
              <a:off x="5050258" y="4688772"/>
              <a:ext cx="1522293" cy="467868"/>
            </a:xfrm>
            <a:prstGeom prst="rect">
              <a:avLst/>
            </a:prstGeom>
            <a:solidFill>
              <a:schemeClr val="bg1"/>
            </a:solidFill>
            <a:ln>
              <a:solidFill>
                <a:schemeClr val="bg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a:solidFill>
                    <a:schemeClr val="accent5"/>
                  </a:solidFill>
                </a:rPr>
                <a:t>Tentative</a:t>
              </a:r>
              <a:endParaRPr lang="en-US" i="1">
                <a:solidFill>
                  <a:schemeClr val="accent5"/>
                </a:solidFill>
                <a:ea typeface="Lato"/>
                <a:cs typeface="Lato"/>
              </a:endParaRPr>
            </a:p>
          </p:txBody>
        </p:sp>
        <p:sp>
          <p:nvSpPr>
            <p:cNvPr id="21" name="Arrow: Right 20">
              <a:extLst>
                <a:ext uri="{FF2B5EF4-FFF2-40B4-BE49-F238E27FC236}">
                  <a16:creationId xmlns:a16="http://schemas.microsoft.com/office/drawing/2014/main" id="{E7DC210B-A559-1866-3FB7-574EC64921C1}"/>
                </a:ext>
              </a:extLst>
            </p:cNvPr>
            <p:cNvSpPr/>
            <p:nvPr/>
          </p:nvSpPr>
          <p:spPr>
            <a:xfrm>
              <a:off x="2896783" y="2081637"/>
              <a:ext cx="616739" cy="150398"/>
            </a:xfrm>
            <a:prstGeom prst="rightArrow">
              <a:avLst/>
            </a:prstGeom>
            <a:solidFill>
              <a:schemeClr val="accent5"/>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22" name="Arrow: Right 21">
              <a:extLst>
                <a:ext uri="{FF2B5EF4-FFF2-40B4-BE49-F238E27FC236}">
                  <a16:creationId xmlns:a16="http://schemas.microsoft.com/office/drawing/2014/main" id="{273513E6-BA2E-A565-C9FD-99C9813F9310}"/>
                </a:ext>
              </a:extLst>
            </p:cNvPr>
            <p:cNvSpPr/>
            <p:nvPr/>
          </p:nvSpPr>
          <p:spPr>
            <a:xfrm rot="5400000">
              <a:off x="5178588" y="2079683"/>
              <a:ext cx="895024" cy="150398"/>
            </a:xfrm>
            <a:prstGeom prst="rightArrow">
              <a:avLst/>
            </a:prstGeom>
            <a:solidFill>
              <a:schemeClr val="accent5"/>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23" name="Arrow: Right 22">
              <a:extLst>
                <a:ext uri="{FF2B5EF4-FFF2-40B4-BE49-F238E27FC236}">
                  <a16:creationId xmlns:a16="http://schemas.microsoft.com/office/drawing/2014/main" id="{6C7A9D61-1ECA-73D3-4518-69DFD72CBB73}"/>
                </a:ext>
              </a:extLst>
            </p:cNvPr>
            <p:cNvSpPr/>
            <p:nvPr/>
          </p:nvSpPr>
          <p:spPr>
            <a:xfrm rot="16200000">
              <a:off x="5308155" y="4164869"/>
              <a:ext cx="895024" cy="150398"/>
            </a:xfrm>
            <a:prstGeom prst="rightArrow">
              <a:avLst/>
            </a:prstGeom>
            <a:solidFill>
              <a:schemeClr val="accent5"/>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24" name="Arrow: Right 23">
              <a:extLst>
                <a:ext uri="{FF2B5EF4-FFF2-40B4-BE49-F238E27FC236}">
                  <a16:creationId xmlns:a16="http://schemas.microsoft.com/office/drawing/2014/main" id="{DECDDE49-94A4-0A38-590D-12EDE10B3A7E}"/>
                </a:ext>
              </a:extLst>
            </p:cNvPr>
            <p:cNvSpPr/>
            <p:nvPr/>
          </p:nvSpPr>
          <p:spPr>
            <a:xfrm>
              <a:off x="4096481" y="3305699"/>
              <a:ext cx="895024" cy="150398"/>
            </a:xfrm>
            <a:prstGeom prst="rightArrow">
              <a:avLst/>
            </a:prstGeom>
            <a:solidFill>
              <a:schemeClr val="accent5"/>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25" name="Arrow: Right 24">
              <a:extLst>
                <a:ext uri="{FF2B5EF4-FFF2-40B4-BE49-F238E27FC236}">
                  <a16:creationId xmlns:a16="http://schemas.microsoft.com/office/drawing/2014/main" id="{36845128-AD40-B15A-7F99-632B011DFD84}"/>
                </a:ext>
              </a:extLst>
            </p:cNvPr>
            <p:cNvSpPr/>
            <p:nvPr/>
          </p:nvSpPr>
          <p:spPr>
            <a:xfrm rot="10800000">
              <a:off x="5742427" y="3312728"/>
              <a:ext cx="895024" cy="150398"/>
            </a:xfrm>
            <a:prstGeom prst="rightArrow">
              <a:avLst/>
            </a:prstGeom>
            <a:solidFill>
              <a:schemeClr val="accent5"/>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26" name="Arrow: Right 25">
              <a:extLst>
                <a:ext uri="{FF2B5EF4-FFF2-40B4-BE49-F238E27FC236}">
                  <a16:creationId xmlns:a16="http://schemas.microsoft.com/office/drawing/2014/main" id="{B91A2AD8-5305-05E5-94F0-4BF5A0DA25CE}"/>
                </a:ext>
              </a:extLst>
            </p:cNvPr>
            <p:cNvSpPr/>
            <p:nvPr/>
          </p:nvSpPr>
          <p:spPr>
            <a:xfrm>
              <a:off x="4173165" y="3080802"/>
              <a:ext cx="895024" cy="150398"/>
            </a:xfrm>
            <a:prstGeom prst="rightArrow">
              <a:avLst/>
            </a:prstGeom>
            <a:solidFill>
              <a:schemeClr val="accent5"/>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27" name="TextBox 25">
              <a:extLst>
                <a:ext uri="{FF2B5EF4-FFF2-40B4-BE49-F238E27FC236}">
                  <a16:creationId xmlns:a16="http://schemas.microsoft.com/office/drawing/2014/main" id="{2C97D239-5277-A1FE-C579-14E5E5F97040}"/>
                </a:ext>
              </a:extLst>
            </p:cNvPr>
            <p:cNvSpPr txBox="1"/>
            <p:nvPr/>
          </p:nvSpPr>
          <p:spPr>
            <a:xfrm>
              <a:off x="4861695" y="5480518"/>
              <a:ext cx="1733829" cy="4678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Grants</a:t>
              </a:r>
            </a:p>
          </p:txBody>
        </p:sp>
        <p:sp>
          <p:nvSpPr>
            <p:cNvPr id="28" name="TextBox 26">
              <a:extLst>
                <a:ext uri="{FF2B5EF4-FFF2-40B4-BE49-F238E27FC236}">
                  <a16:creationId xmlns:a16="http://schemas.microsoft.com/office/drawing/2014/main" id="{5D4523EF-0FB8-0FFB-03E5-1AC38204EEED}"/>
                </a:ext>
              </a:extLst>
            </p:cNvPr>
            <p:cNvSpPr txBox="1"/>
            <p:nvPr/>
          </p:nvSpPr>
          <p:spPr>
            <a:xfrm>
              <a:off x="3931191" y="4850365"/>
              <a:ext cx="107404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Milan</a:t>
              </a:r>
            </a:p>
          </p:txBody>
        </p:sp>
        <p:sp>
          <p:nvSpPr>
            <p:cNvPr id="29" name="TextBox 27">
              <a:extLst>
                <a:ext uri="{FF2B5EF4-FFF2-40B4-BE49-F238E27FC236}">
                  <a16:creationId xmlns:a16="http://schemas.microsoft.com/office/drawing/2014/main" id="{DD940750-0DA6-4FD5-6683-9572B16A9C51}"/>
                </a:ext>
              </a:extLst>
            </p:cNvPr>
            <p:cNvSpPr txBox="1"/>
            <p:nvPr/>
          </p:nvSpPr>
          <p:spPr>
            <a:xfrm>
              <a:off x="173255" y="1622366"/>
              <a:ext cx="1596373" cy="46786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Thoreau</a:t>
              </a:r>
            </a:p>
          </p:txBody>
        </p:sp>
        <p:sp>
          <p:nvSpPr>
            <p:cNvPr id="30" name="TextBox 28">
              <a:extLst>
                <a:ext uri="{FF2B5EF4-FFF2-40B4-BE49-F238E27FC236}">
                  <a16:creationId xmlns:a16="http://schemas.microsoft.com/office/drawing/2014/main" id="{D8EE972B-A202-73B2-B847-E6E3810076B8}"/>
                </a:ext>
              </a:extLst>
            </p:cNvPr>
            <p:cNvSpPr txBox="1"/>
            <p:nvPr/>
          </p:nvSpPr>
          <p:spPr>
            <a:xfrm>
              <a:off x="10129358" y="6121606"/>
              <a:ext cx="1761321" cy="818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Laguna Pueblo</a:t>
              </a:r>
            </a:p>
          </p:txBody>
        </p:sp>
        <p:sp>
          <p:nvSpPr>
            <p:cNvPr id="31" name="TextBox 29">
              <a:extLst>
                <a:ext uri="{FF2B5EF4-FFF2-40B4-BE49-F238E27FC236}">
                  <a16:creationId xmlns:a16="http://schemas.microsoft.com/office/drawing/2014/main" id="{3C9122A4-995C-14A7-3E02-FDE8EF6CC197}"/>
                </a:ext>
              </a:extLst>
            </p:cNvPr>
            <p:cNvSpPr txBox="1"/>
            <p:nvPr/>
          </p:nvSpPr>
          <p:spPr>
            <a:xfrm>
              <a:off x="90047" y="6405879"/>
              <a:ext cx="1009906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3"/>
                </a:rPr>
                <a:t>NMED Uranium Mine Dashboard: Formerly Operating Uranium Mine and Mill Site in New Mexico</a:t>
              </a:r>
              <a:endParaRPr lang="en-US"/>
            </a:p>
          </p:txBody>
        </p:sp>
      </p:grpSp>
    </p:spTree>
    <p:extLst>
      <p:ext uri="{BB962C8B-B14F-4D97-AF65-F5344CB8AC3E}">
        <p14:creationId xmlns:p14="http://schemas.microsoft.com/office/powerpoint/2010/main" val="28960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7AB16-387F-A2A1-00DB-1F384B9B6055}"/>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0574C3D8-75D0-2D7D-1EAF-421924766775}"/>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6A7B7D8D-FC2E-E1F2-B7D4-3D9065CD2F77}"/>
              </a:ext>
            </a:extLst>
          </p:cNvPr>
          <p:cNvSpPr>
            <a:spLocks noGrp="1" noChangeArrowheads="1"/>
          </p:cNvSpPr>
          <p:nvPr>
            <p:ph type="title"/>
          </p:nvPr>
        </p:nvSpPr>
        <p:spPr>
          <a:xfrm>
            <a:off x="1143000" y="33338"/>
            <a:ext cx="7848600" cy="990600"/>
          </a:xfrm>
        </p:spPr>
        <p:txBody>
          <a:bodyPr/>
          <a:lstStyle/>
          <a:p>
            <a:r>
              <a:rPr lang="en-US" altLang="en-US">
                <a:latin typeface="Oswald Medium"/>
              </a:rPr>
              <a:t>Moe No. 4 Uranium Mine</a:t>
            </a:r>
          </a:p>
        </p:txBody>
      </p:sp>
      <p:sp>
        <p:nvSpPr>
          <p:cNvPr id="6" name="Content Placeholder 5">
            <a:extLst>
              <a:ext uri="{FF2B5EF4-FFF2-40B4-BE49-F238E27FC236}">
                <a16:creationId xmlns:a16="http://schemas.microsoft.com/office/drawing/2014/main" id="{0BD82C7A-7854-7E65-A2DD-CCDD9941224F}"/>
              </a:ext>
            </a:extLst>
          </p:cNvPr>
          <p:cNvSpPr>
            <a:spLocks noGrp="1"/>
          </p:cNvSpPr>
          <p:nvPr>
            <p:ph sz="quarter" idx="1"/>
          </p:nvPr>
        </p:nvSpPr>
        <p:spPr>
          <a:xfrm>
            <a:off x="191912" y="5185339"/>
            <a:ext cx="8686332" cy="1353837"/>
          </a:xfrm>
        </p:spPr>
        <p:txBody>
          <a:bodyPr/>
          <a:lstStyle/>
          <a:p>
            <a:pPr marL="0" indent="0">
              <a:buNone/>
            </a:pPr>
            <a:endParaRPr lang="en-US"/>
          </a:p>
          <a:p>
            <a:endParaRPr lang="en-US"/>
          </a:p>
          <a:p>
            <a:endParaRPr lang="en-US"/>
          </a:p>
        </p:txBody>
      </p:sp>
      <p:pic>
        <p:nvPicPr>
          <p:cNvPr id="2" name="Picture 1">
            <a:extLst>
              <a:ext uri="{FF2B5EF4-FFF2-40B4-BE49-F238E27FC236}">
                <a16:creationId xmlns:a16="http://schemas.microsoft.com/office/drawing/2014/main" id="{94BE36ED-025B-E7EE-8FC9-FFF1CB67E529}"/>
              </a:ext>
            </a:extLst>
          </p:cNvPr>
          <p:cNvPicPr>
            <a:picLocks noChangeAspect="1"/>
          </p:cNvPicPr>
          <p:nvPr/>
        </p:nvPicPr>
        <p:blipFill>
          <a:blip r:embed="rId2"/>
          <a:stretch>
            <a:fillRect/>
          </a:stretch>
        </p:blipFill>
        <p:spPr>
          <a:xfrm>
            <a:off x="5721884" y="1316458"/>
            <a:ext cx="3155650" cy="2364984"/>
          </a:xfrm>
          <a:prstGeom prst="rect">
            <a:avLst/>
          </a:prstGeom>
        </p:spPr>
      </p:pic>
      <p:pic>
        <p:nvPicPr>
          <p:cNvPr id="3" name="Picture 2">
            <a:extLst>
              <a:ext uri="{FF2B5EF4-FFF2-40B4-BE49-F238E27FC236}">
                <a16:creationId xmlns:a16="http://schemas.microsoft.com/office/drawing/2014/main" id="{8C3CD148-FCD8-2EE9-C6A7-FEB4B8E2A9A4}"/>
              </a:ext>
            </a:extLst>
          </p:cNvPr>
          <p:cNvPicPr>
            <a:picLocks noChangeAspect="1"/>
          </p:cNvPicPr>
          <p:nvPr/>
        </p:nvPicPr>
        <p:blipFill>
          <a:blip r:embed="rId3"/>
          <a:stretch>
            <a:fillRect/>
          </a:stretch>
        </p:blipFill>
        <p:spPr>
          <a:xfrm>
            <a:off x="188046" y="1314012"/>
            <a:ext cx="5219700" cy="3514725"/>
          </a:xfrm>
          <a:prstGeom prst="rect">
            <a:avLst/>
          </a:prstGeom>
        </p:spPr>
      </p:pic>
      <p:sp>
        <p:nvSpPr>
          <p:cNvPr id="8" name="Content Placeholder 5">
            <a:extLst>
              <a:ext uri="{FF2B5EF4-FFF2-40B4-BE49-F238E27FC236}">
                <a16:creationId xmlns:a16="http://schemas.microsoft.com/office/drawing/2014/main" id="{80F79127-A3AA-4401-FA82-E2D6B6D7B6C7}"/>
              </a:ext>
            </a:extLst>
          </p:cNvPr>
          <p:cNvSpPr txBox="1">
            <a:spLocks/>
          </p:cNvSpPr>
          <p:nvPr/>
        </p:nvSpPr>
        <p:spPr bwMode="auto">
          <a:xfrm>
            <a:off x="184900" y="4910585"/>
            <a:ext cx="8693344" cy="1698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19088" indent="-319088" algn="l" rtl="0" eaLnBrk="1" fontAlgn="base" hangingPunct="1">
              <a:spcBef>
                <a:spcPts val="700"/>
              </a:spcBef>
              <a:spcAft>
                <a:spcPct val="0"/>
              </a:spcAft>
              <a:buClr>
                <a:srgbClr val="0D2345"/>
              </a:buClr>
              <a:buSzPct val="60000"/>
              <a:buFont typeface="Wingdings" panose="05000000000000000000" pitchFamily="2" charset="2"/>
              <a:buChar char=""/>
              <a:defRPr sz="2900" kern="1200">
                <a:solidFill>
                  <a:schemeClr val="tx1"/>
                </a:solidFill>
                <a:latin typeface="Lato Semibold" panose="020F0702020204030203" pitchFamily="34" charset="0"/>
                <a:ea typeface="+mn-ea"/>
                <a:cs typeface="Lato Semibold" panose="020F0702020204030203" pitchFamily="34" charset="0"/>
              </a:defRPr>
            </a:lvl1pPr>
            <a:lvl2pPr marL="639763" indent="-273050" algn="l" rtl="0" eaLnBrk="1" fontAlgn="base" hangingPunct="1">
              <a:spcBef>
                <a:spcPts val="550"/>
              </a:spcBef>
              <a:spcAft>
                <a:spcPct val="0"/>
              </a:spcAft>
              <a:buClr>
                <a:srgbClr val="026773"/>
              </a:buClr>
              <a:buSzPct val="70000"/>
              <a:buFont typeface="Wingdings 2" panose="05020102010507070707" pitchFamily="18" charset="2"/>
              <a:buChar char=""/>
              <a:defRPr sz="2600" kern="1200">
                <a:solidFill>
                  <a:schemeClr val="tx1"/>
                </a:solidFill>
                <a:latin typeface="Lato Medium" panose="020F0602020204030203" pitchFamily="34" charset="0"/>
                <a:ea typeface="+mn-ea"/>
                <a:cs typeface="Lato Medium" panose="020F0602020204030203" pitchFamily="34" charset="0"/>
              </a:defRPr>
            </a:lvl2pPr>
            <a:lvl3pPr marL="914400" indent="-228600" algn="l" rtl="0" eaLnBrk="1" fontAlgn="base" hangingPunct="1">
              <a:spcBef>
                <a:spcPts val="500"/>
              </a:spcBef>
              <a:spcAft>
                <a:spcPct val="0"/>
              </a:spcAft>
              <a:buClr>
                <a:srgbClr val="718C55"/>
              </a:buClr>
              <a:buSzPct val="75000"/>
              <a:buFont typeface="Wingdings" panose="05000000000000000000" pitchFamily="2" charset="2"/>
              <a:buChar char=""/>
              <a:defRPr sz="2300" kern="1200">
                <a:solidFill>
                  <a:schemeClr val="tx1"/>
                </a:solidFill>
                <a:latin typeface="Lato Medium" panose="020F0602020204030203" pitchFamily="34" charset="0"/>
                <a:ea typeface="+mn-ea"/>
                <a:cs typeface="Lato Medium" panose="020F0602020204030203" pitchFamily="34" charset="0"/>
              </a:defRPr>
            </a:lvl3pPr>
            <a:lvl4pPr marL="1371600" indent="-228600" algn="l" rtl="0" eaLnBrk="1" fontAlgn="base" hangingPunct="1">
              <a:spcBef>
                <a:spcPts val="400"/>
              </a:spcBef>
              <a:spcAft>
                <a:spcPct val="0"/>
              </a:spcAft>
              <a:buClr>
                <a:srgbClr val="FFA168"/>
              </a:buClr>
              <a:buSzPct val="7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4pPr>
            <a:lvl5pPr marL="1828800" indent="-228600" algn="l" rtl="0" eaLnBrk="1" fontAlgn="base" hangingPunct="1">
              <a:spcBef>
                <a:spcPts val="400"/>
              </a:spcBef>
              <a:spcAft>
                <a:spcPct val="0"/>
              </a:spcAft>
              <a:buClr>
                <a:srgbClr val="0D2345"/>
              </a:buClr>
              <a:buSzPct val="6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318770" indent="-318770"/>
            <a:r>
              <a:rPr lang="en-US" altLang="en-US">
                <a:latin typeface="Lato Semibold"/>
                <a:ea typeface="Lato Semibold"/>
                <a:cs typeface="Lato Semibold"/>
              </a:rPr>
              <a:t>Approximately $4M for surface reclamation </a:t>
            </a:r>
            <a:endParaRPr lang="en-US" altLang="en-US" sz="2200">
              <a:ea typeface="Lato Medium"/>
            </a:endParaRPr>
          </a:p>
          <a:p>
            <a:pPr marL="639445" lvl="1">
              <a:buFont typeface="Wingdings 2" panose="05000000000000000000" pitchFamily="2" charset="2"/>
            </a:pPr>
            <a:r>
              <a:rPr lang="en-US" altLang="en-US" sz="1900">
                <a:latin typeface="Lato Medium"/>
                <a:ea typeface="Lato Medium"/>
                <a:cs typeface="Lato Medium"/>
              </a:rPr>
              <a:t>Contractor: INTERA Inc.</a:t>
            </a:r>
            <a:endParaRPr lang="en-US" altLang="en-US" sz="1900">
              <a:latin typeface="Lato Semibold"/>
              <a:ea typeface="Lato Medium"/>
              <a:cs typeface="Lato Semibold"/>
            </a:endParaRPr>
          </a:p>
          <a:p>
            <a:pPr marL="639445" lvl="1"/>
            <a:r>
              <a:rPr lang="en-US" altLang="en-US" sz="2200">
                <a:latin typeface="Lato Medium"/>
                <a:ea typeface="Lato Medium"/>
                <a:cs typeface="Lato Medium"/>
              </a:rPr>
              <a:t>Timeline: </a:t>
            </a:r>
          </a:p>
          <a:p>
            <a:pPr marL="913765" lvl="2"/>
            <a:r>
              <a:rPr lang="en-US" altLang="en-US" sz="1900">
                <a:solidFill>
                  <a:srgbClr val="0D2345"/>
                </a:solidFill>
                <a:latin typeface="Lato Medium"/>
                <a:cs typeface="Lato Medium"/>
              </a:rPr>
              <a:t>May-June 2026: Reclamation and site closeout.</a:t>
            </a:r>
            <a:br>
              <a:rPr lang="en-US" altLang="en-US" sz="1900"/>
            </a:br>
            <a:br>
              <a:rPr lang="en-US" altLang="en-US"/>
            </a:br>
            <a:endParaRPr lang="en-US" altLang="en-US">
              <a:ea typeface="Lato Medium" panose="020F0602020204030203" pitchFamily="34" charset="0"/>
            </a:endParaRPr>
          </a:p>
          <a:p>
            <a:pPr marL="0" indent="0">
              <a:buFont typeface="Wingdings" panose="05000000000000000000" pitchFamily="2" charset="2"/>
              <a:buNone/>
            </a:pPr>
            <a:endParaRPr lang="en-US"/>
          </a:p>
          <a:p>
            <a:pPr marL="318770" indent="-318770"/>
            <a:endParaRPr lang="en-US">
              <a:ea typeface="Lato Semibold" panose="020F0702020204030203" pitchFamily="34" charset="0"/>
            </a:endParaRPr>
          </a:p>
          <a:p>
            <a:pPr marL="318770" indent="-318770"/>
            <a:endParaRPr lang="en-US">
              <a:ea typeface="Lato Semibold" panose="020F0702020204030203" pitchFamily="34" charset="0"/>
            </a:endParaRPr>
          </a:p>
        </p:txBody>
      </p:sp>
    </p:spTree>
    <p:extLst>
      <p:ext uri="{BB962C8B-B14F-4D97-AF65-F5344CB8AC3E}">
        <p14:creationId xmlns:p14="http://schemas.microsoft.com/office/powerpoint/2010/main" val="491366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CF15A-CB8E-DB19-734D-B501DD53F025}"/>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AFD917B0-5F78-9E54-F3CA-4A25526EF3F0}"/>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58E0846D-78B0-7FE2-C486-FD582A971A01}"/>
              </a:ext>
            </a:extLst>
          </p:cNvPr>
          <p:cNvSpPr>
            <a:spLocks noGrp="1" noChangeArrowheads="1"/>
          </p:cNvSpPr>
          <p:nvPr>
            <p:ph type="title"/>
          </p:nvPr>
        </p:nvSpPr>
        <p:spPr>
          <a:xfrm>
            <a:off x="1143000" y="33338"/>
            <a:ext cx="7848600" cy="990600"/>
          </a:xfrm>
        </p:spPr>
        <p:txBody>
          <a:bodyPr/>
          <a:lstStyle/>
          <a:p>
            <a:r>
              <a:rPr lang="en-US" altLang="en-US">
                <a:latin typeface="Oswald Medium"/>
              </a:rPr>
              <a:t>Schmitt Decline Uranium Mine</a:t>
            </a:r>
          </a:p>
        </p:txBody>
      </p:sp>
      <p:sp>
        <p:nvSpPr>
          <p:cNvPr id="6" name="Content Placeholder 5">
            <a:extLst>
              <a:ext uri="{FF2B5EF4-FFF2-40B4-BE49-F238E27FC236}">
                <a16:creationId xmlns:a16="http://schemas.microsoft.com/office/drawing/2014/main" id="{58CD143D-D7CE-5599-CBAB-AA1818E19374}"/>
              </a:ext>
            </a:extLst>
          </p:cNvPr>
          <p:cNvSpPr>
            <a:spLocks noGrp="1"/>
          </p:cNvSpPr>
          <p:nvPr>
            <p:ph sz="quarter" idx="1"/>
          </p:nvPr>
        </p:nvSpPr>
        <p:spPr/>
        <p:txBody>
          <a:bodyPr/>
          <a:lstStyle/>
          <a:p>
            <a:pPr marL="0" indent="0">
              <a:buNone/>
            </a:pPr>
            <a:endParaRPr lang="en-US"/>
          </a:p>
          <a:p>
            <a:endParaRPr lang="en-US"/>
          </a:p>
          <a:p>
            <a:endParaRPr lang="en-US"/>
          </a:p>
        </p:txBody>
      </p:sp>
      <p:pic>
        <p:nvPicPr>
          <p:cNvPr id="2" name="Picture 1">
            <a:extLst>
              <a:ext uri="{FF2B5EF4-FFF2-40B4-BE49-F238E27FC236}">
                <a16:creationId xmlns:a16="http://schemas.microsoft.com/office/drawing/2014/main" id="{E070619A-C0D5-3231-D37B-237FE0B7698C}"/>
              </a:ext>
            </a:extLst>
          </p:cNvPr>
          <p:cNvPicPr>
            <a:picLocks noChangeAspect="1"/>
          </p:cNvPicPr>
          <p:nvPr/>
        </p:nvPicPr>
        <p:blipFill>
          <a:blip r:embed="rId2"/>
          <a:stretch>
            <a:fillRect/>
          </a:stretch>
        </p:blipFill>
        <p:spPr>
          <a:xfrm>
            <a:off x="6458302" y="1236497"/>
            <a:ext cx="2531429" cy="1678270"/>
          </a:xfrm>
          <a:prstGeom prst="rect">
            <a:avLst/>
          </a:prstGeom>
        </p:spPr>
      </p:pic>
      <p:pic>
        <p:nvPicPr>
          <p:cNvPr id="4" name="Picture 3">
            <a:extLst>
              <a:ext uri="{FF2B5EF4-FFF2-40B4-BE49-F238E27FC236}">
                <a16:creationId xmlns:a16="http://schemas.microsoft.com/office/drawing/2014/main" id="{9B29586D-B1AA-6EF6-987C-0A9F875E6991}"/>
              </a:ext>
            </a:extLst>
          </p:cNvPr>
          <p:cNvPicPr>
            <a:picLocks noChangeAspect="1"/>
          </p:cNvPicPr>
          <p:nvPr/>
        </p:nvPicPr>
        <p:blipFill>
          <a:blip r:embed="rId3"/>
          <a:stretch>
            <a:fillRect/>
          </a:stretch>
        </p:blipFill>
        <p:spPr>
          <a:xfrm>
            <a:off x="77135" y="1236497"/>
            <a:ext cx="6268969" cy="4153601"/>
          </a:xfrm>
          <a:prstGeom prst="rect">
            <a:avLst/>
          </a:prstGeom>
        </p:spPr>
      </p:pic>
      <p:pic>
        <p:nvPicPr>
          <p:cNvPr id="7" name="Picture 6">
            <a:extLst>
              <a:ext uri="{FF2B5EF4-FFF2-40B4-BE49-F238E27FC236}">
                <a16:creationId xmlns:a16="http://schemas.microsoft.com/office/drawing/2014/main" id="{A4B0DC62-BAE5-404A-89FC-997CA735E732}"/>
              </a:ext>
            </a:extLst>
          </p:cNvPr>
          <p:cNvPicPr>
            <a:picLocks noChangeAspect="1"/>
          </p:cNvPicPr>
          <p:nvPr/>
        </p:nvPicPr>
        <p:blipFill>
          <a:blip r:embed="rId4"/>
          <a:stretch>
            <a:fillRect/>
          </a:stretch>
        </p:blipFill>
        <p:spPr>
          <a:xfrm>
            <a:off x="6497127" y="3548209"/>
            <a:ext cx="2460789" cy="1844229"/>
          </a:xfrm>
          <a:prstGeom prst="rect">
            <a:avLst/>
          </a:prstGeom>
        </p:spPr>
      </p:pic>
      <p:sp>
        <p:nvSpPr>
          <p:cNvPr id="5" name="Content Placeholder 5">
            <a:extLst>
              <a:ext uri="{FF2B5EF4-FFF2-40B4-BE49-F238E27FC236}">
                <a16:creationId xmlns:a16="http://schemas.microsoft.com/office/drawing/2014/main" id="{61561ECD-0158-F8F9-1BB5-4BA1E9100B01}"/>
              </a:ext>
            </a:extLst>
          </p:cNvPr>
          <p:cNvSpPr txBox="1">
            <a:spLocks/>
          </p:cNvSpPr>
          <p:nvPr/>
        </p:nvSpPr>
        <p:spPr bwMode="auto">
          <a:xfrm>
            <a:off x="184900" y="5394432"/>
            <a:ext cx="8693344" cy="1256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19088" indent="-319088" algn="l" rtl="0" eaLnBrk="1" fontAlgn="base" hangingPunct="1">
              <a:spcBef>
                <a:spcPts val="700"/>
              </a:spcBef>
              <a:spcAft>
                <a:spcPct val="0"/>
              </a:spcAft>
              <a:buClr>
                <a:srgbClr val="0D2345"/>
              </a:buClr>
              <a:buSzPct val="60000"/>
              <a:buFont typeface="Wingdings" panose="05000000000000000000" pitchFamily="2" charset="2"/>
              <a:buChar char=""/>
              <a:defRPr sz="2900" kern="1200">
                <a:solidFill>
                  <a:schemeClr val="tx1"/>
                </a:solidFill>
                <a:latin typeface="Lato Semibold" panose="020F0702020204030203" pitchFamily="34" charset="0"/>
                <a:ea typeface="+mn-ea"/>
                <a:cs typeface="Lato Semibold" panose="020F0702020204030203" pitchFamily="34" charset="0"/>
              </a:defRPr>
            </a:lvl1pPr>
            <a:lvl2pPr marL="639763" indent="-273050" algn="l" rtl="0" eaLnBrk="1" fontAlgn="base" hangingPunct="1">
              <a:spcBef>
                <a:spcPts val="550"/>
              </a:spcBef>
              <a:spcAft>
                <a:spcPct val="0"/>
              </a:spcAft>
              <a:buClr>
                <a:srgbClr val="026773"/>
              </a:buClr>
              <a:buSzPct val="70000"/>
              <a:buFont typeface="Wingdings 2" panose="05020102010507070707" pitchFamily="18" charset="2"/>
              <a:buChar char=""/>
              <a:defRPr sz="2600" kern="1200">
                <a:solidFill>
                  <a:schemeClr val="tx1"/>
                </a:solidFill>
                <a:latin typeface="Lato Medium" panose="020F0602020204030203" pitchFamily="34" charset="0"/>
                <a:ea typeface="+mn-ea"/>
                <a:cs typeface="Lato Medium" panose="020F0602020204030203" pitchFamily="34" charset="0"/>
              </a:defRPr>
            </a:lvl2pPr>
            <a:lvl3pPr marL="914400" indent="-228600" algn="l" rtl="0" eaLnBrk="1" fontAlgn="base" hangingPunct="1">
              <a:spcBef>
                <a:spcPts val="500"/>
              </a:spcBef>
              <a:spcAft>
                <a:spcPct val="0"/>
              </a:spcAft>
              <a:buClr>
                <a:srgbClr val="718C55"/>
              </a:buClr>
              <a:buSzPct val="75000"/>
              <a:buFont typeface="Wingdings" panose="05000000000000000000" pitchFamily="2" charset="2"/>
              <a:buChar char=""/>
              <a:defRPr sz="2300" kern="1200">
                <a:solidFill>
                  <a:schemeClr val="tx1"/>
                </a:solidFill>
                <a:latin typeface="Lato Medium" panose="020F0602020204030203" pitchFamily="34" charset="0"/>
                <a:ea typeface="+mn-ea"/>
                <a:cs typeface="Lato Medium" panose="020F0602020204030203" pitchFamily="34" charset="0"/>
              </a:defRPr>
            </a:lvl3pPr>
            <a:lvl4pPr marL="1371600" indent="-228600" algn="l" rtl="0" eaLnBrk="1" fontAlgn="base" hangingPunct="1">
              <a:spcBef>
                <a:spcPts val="400"/>
              </a:spcBef>
              <a:spcAft>
                <a:spcPct val="0"/>
              </a:spcAft>
              <a:buClr>
                <a:srgbClr val="FFA168"/>
              </a:buClr>
              <a:buSzPct val="7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4pPr>
            <a:lvl5pPr marL="1828800" indent="-228600" algn="l" rtl="0" eaLnBrk="1" fontAlgn="base" hangingPunct="1">
              <a:spcBef>
                <a:spcPts val="400"/>
              </a:spcBef>
              <a:spcAft>
                <a:spcPct val="0"/>
              </a:spcAft>
              <a:buClr>
                <a:srgbClr val="0D2345"/>
              </a:buClr>
              <a:buSzPct val="6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318770" indent="-318770"/>
            <a:r>
              <a:rPr lang="en-US" altLang="en-US">
                <a:latin typeface="Lato Semibold"/>
                <a:ea typeface="Lato Semibold"/>
                <a:cs typeface="Lato Semibold"/>
              </a:rPr>
              <a:t>Approximately $1.9M for surface reclamation </a:t>
            </a:r>
            <a:endParaRPr lang="en-US" altLang="en-US" sz="2200">
              <a:ea typeface="Lato Medium"/>
            </a:endParaRPr>
          </a:p>
          <a:p>
            <a:pPr marL="639445" lvl="1">
              <a:buFont typeface="Wingdings 2" panose="05000000000000000000" pitchFamily="2" charset="2"/>
            </a:pPr>
            <a:r>
              <a:rPr lang="en-US" altLang="en-US" sz="1900">
                <a:latin typeface="Lato Medium"/>
                <a:ea typeface="Lato Medium"/>
                <a:cs typeface="Lato Medium"/>
              </a:rPr>
              <a:t>Contractor: </a:t>
            </a:r>
            <a:r>
              <a:rPr lang="en-US" sz="1900">
                <a:latin typeface="Lato Medium"/>
                <a:ea typeface="Lato Medium"/>
                <a:cs typeface="Lato Medium"/>
              </a:rPr>
              <a:t>EA Engineering, Science, and Technology, Inc., PBC (“EA”)</a:t>
            </a:r>
            <a:endParaRPr lang="en-US" altLang="en-US" sz="1900">
              <a:latin typeface="Lato Medium"/>
              <a:ea typeface="Lato Medium"/>
              <a:cs typeface="Lato Medium"/>
            </a:endParaRPr>
          </a:p>
          <a:p>
            <a:pPr marL="913765" lvl="2"/>
            <a:r>
              <a:rPr lang="en-US" altLang="en-US" sz="1900">
                <a:solidFill>
                  <a:srgbClr val="0D2345"/>
                </a:solidFill>
                <a:latin typeface="Lato Medium"/>
                <a:cs typeface="Lato Medium"/>
              </a:rPr>
              <a:t>March-June 2026: Reclamation and site closeout.</a:t>
            </a:r>
            <a:br>
              <a:rPr lang="en-US" altLang="en-US" sz="1900"/>
            </a:br>
            <a:br>
              <a:rPr lang="en-US" altLang="en-US"/>
            </a:br>
            <a:endParaRPr lang="en-US" altLang="en-US">
              <a:ea typeface="Lato Medium" panose="020F0602020204030203" pitchFamily="34" charset="0"/>
            </a:endParaRPr>
          </a:p>
          <a:p>
            <a:pPr marL="0" indent="0">
              <a:buFont typeface="Wingdings" panose="05000000000000000000" pitchFamily="2" charset="2"/>
              <a:buNone/>
            </a:pPr>
            <a:endParaRPr lang="en-US"/>
          </a:p>
          <a:p>
            <a:pPr marL="318770" indent="-318770"/>
            <a:endParaRPr lang="en-US">
              <a:ea typeface="Lato Semibold" panose="020F0702020204030203" pitchFamily="34" charset="0"/>
            </a:endParaRPr>
          </a:p>
          <a:p>
            <a:pPr marL="318770" indent="-318770"/>
            <a:endParaRPr lang="en-US">
              <a:ea typeface="Lato Semibold" panose="020F0702020204030203" pitchFamily="34" charset="0"/>
            </a:endParaRPr>
          </a:p>
        </p:txBody>
      </p:sp>
    </p:spTree>
    <p:extLst>
      <p:ext uri="{BB962C8B-B14F-4D97-AF65-F5344CB8AC3E}">
        <p14:creationId xmlns:p14="http://schemas.microsoft.com/office/powerpoint/2010/main" val="3128394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247B7-4539-EE69-CA17-8EC37B4DEEF7}"/>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83B02CC4-074E-3975-B9D4-3188C665770C}"/>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9</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68F1257C-C4B7-7DDD-548D-EF8E8C9D1AAC}"/>
              </a:ext>
            </a:extLst>
          </p:cNvPr>
          <p:cNvSpPr>
            <a:spLocks noGrp="1" noChangeArrowheads="1"/>
          </p:cNvSpPr>
          <p:nvPr>
            <p:ph type="title"/>
          </p:nvPr>
        </p:nvSpPr>
        <p:spPr>
          <a:xfrm>
            <a:off x="1143000" y="33338"/>
            <a:ext cx="7848600" cy="990600"/>
          </a:xfrm>
        </p:spPr>
        <p:txBody>
          <a:bodyPr/>
          <a:lstStyle/>
          <a:p>
            <a:r>
              <a:rPr lang="en-US" altLang="en-US">
                <a:latin typeface="Oswald Medium"/>
              </a:rPr>
              <a:t>Red Bluff No. 1 Uranium Mine</a:t>
            </a:r>
          </a:p>
        </p:txBody>
      </p:sp>
      <p:pic>
        <p:nvPicPr>
          <p:cNvPr id="5" name="Content Placeholder 4">
            <a:extLst>
              <a:ext uri="{FF2B5EF4-FFF2-40B4-BE49-F238E27FC236}">
                <a16:creationId xmlns:a16="http://schemas.microsoft.com/office/drawing/2014/main" id="{F2FA02F2-7ABA-2DBF-7EFE-9DF9FF72C2CE}"/>
              </a:ext>
            </a:extLst>
          </p:cNvPr>
          <p:cNvPicPr>
            <a:picLocks noGrp="1" noChangeAspect="1"/>
          </p:cNvPicPr>
          <p:nvPr>
            <p:ph sz="quarter" idx="1"/>
          </p:nvPr>
        </p:nvPicPr>
        <p:blipFill>
          <a:blip r:embed="rId2"/>
          <a:stretch>
            <a:fillRect/>
          </a:stretch>
        </p:blipFill>
        <p:spPr bwMode="auto">
          <a:xfrm>
            <a:off x="184312" y="3432464"/>
            <a:ext cx="4302992" cy="322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4D51C0D-EABD-8D53-8D31-F6761B071DDA}"/>
              </a:ext>
            </a:extLst>
          </p:cNvPr>
          <p:cNvPicPr>
            <a:picLocks noChangeAspect="1"/>
          </p:cNvPicPr>
          <p:nvPr/>
        </p:nvPicPr>
        <p:blipFill>
          <a:blip r:embed="rId3"/>
          <a:stretch>
            <a:fillRect/>
          </a:stretch>
        </p:blipFill>
        <p:spPr>
          <a:xfrm>
            <a:off x="4655127" y="1257299"/>
            <a:ext cx="4405746" cy="3304310"/>
          </a:xfrm>
          <a:prstGeom prst="rect">
            <a:avLst/>
          </a:prstGeom>
        </p:spPr>
      </p:pic>
      <p:sp>
        <p:nvSpPr>
          <p:cNvPr id="3" name="Content Placeholder 5">
            <a:extLst>
              <a:ext uri="{FF2B5EF4-FFF2-40B4-BE49-F238E27FC236}">
                <a16:creationId xmlns:a16="http://schemas.microsoft.com/office/drawing/2014/main" id="{06770C99-FBA4-1FCD-9213-B2F26FF7D50A}"/>
              </a:ext>
            </a:extLst>
          </p:cNvPr>
          <p:cNvSpPr txBox="1">
            <a:spLocks/>
          </p:cNvSpPr>
          <p:nvPr/>
        </p:nvSpPr>
        <p:spPr bwMode="auto">
          <a:xfrm>
            <a:off x="184899" y="1257193"/>
            <a:ext cx="4303664" cy="21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19088" indent="-319088" algn="l" rtl="0" eaLnBrk="1" fontAlgn="base" hangingPunct="1">
              <a:spcBef>
                <a:spcPts val="700"/>
              </a:spcBef>
              <a:spcAft>
                <a:spcPct val="0"/>
              </a:spcAft>
              <a:buClr>
                <a:srgbClr val="0D2345"/>
              </a:buClr>
              <a:buSzPct val="60000"/>
              <a:buFont typeface="Wingdings" panose="05000000000000000000" pitchFamily="2" charset="2"/>
              <a:buChar char=""/>
              <a:defRPr sz="2900" kern="1200">
                <a:solidFill>
                  <a:schemeClr val="tx1"/>
                </a:solidFill>
                <a:latin typeface="Lato Semibold" panose="020F0702020204030203" pitchFamily="34" charset="0"/>
                <a:ea typeface="+mn-ea"/>
                <a:cs typeface="Lato Semibold" panose="020F0702020204030203" pitchFamily="34" charset="0"/>
              </a:defRPr>
            </a:lvl1pPr>
            <a:lvl2pPr marL="639763" indent="-273050" algn="l" rtl="0" eaLnBrk="1" fontAlgn="base" hangingPunct="1">
              <a:spcBef>
                <a:spcPts val="550"/>
              </a:spcBef>
              <a:spcAft>
                <a:spcPct val="0"/>
              </a:spcAft>
              <a:buClr>
                <a:srgbClr val="026773"/>
              </a:buClr>
              <a:buSzPct val="70000"/>
              <a:buFont typeface="Wingdings 2" panose="05020102010507070707" pitchFamily="18" charset="2"/>
              <a:buChar char=""/>
              <a:defRPr sz="2600" kern="1200">
                <a:solidFill>
                  <a:schemeClr val="tx1"/>
                </a:solidFill>
                <a:latin typeface="Lato Medium" panose="020F0602020204030203" pitchFamily="34" charset="0"/>
                <a:ea typeface="+mn-ea"/>
                <a:cs typeface="Lato Medium" panose="020F0602020204030203" pitchFamily="34" charset="0"/>
              </a:defRPr>
            </a:lvl2pPr>
            <a:lvl3pPr marL="914400" indent="-228600" algn="l" rtl="0" eaLnBrk="1" fontAlgn="base" hangingPunct="1">
              <a:spcBef>
                <a:spcPts val="500"/>
              </a:spcBef>
              <a:spcAft>
                <a:spcPct val="0"/>
              </a:spcAft>
              <a:buClr>
                <a:srgbClr val="718C55"/>
              </a:buClr>
              <a:buSzPct val="75000"/>
              <a:buFont typeface="Wingdings" panose="05000000000000000000" pitchFamily="2" charset="2"/>
              <a:buChar char=""/>
              <a:defRPr sz="2300" kern="1200">
                <a:solidFill>
                  <a:schemeClr val="tx1"/>
                </a:solidFill>
                <a:latin typeface="Lato Medium" panose="020F0602020204030203" pitchFamily="34" charset="0"/>
                <a:ea typeface="+mn-ea"/>
                <a:cs typeface="Lato Medium" panose="020F0602020204030203" pitchFamily="34" charset="0"/>
              </a:defRPr>
            </a:lvl3pPr>
            <a:lvl4pPr marL="1371600" indent="-228600" algn="l" rtl="0" eaLnBrk="1" fontAlgn="base" hangingPunct="1">
              <a:spcBef>
                <a:spcPts val="400"/>
              </a:spcBef>
              <a:spcAft>
                <a:spcPct val="0"/>
              </a:spcAft>
              <a:buClr>
                <a:srgbClr val="FFA168"/>
              </a:buClr>
              <a:buSzPct val="7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4pPr>
            <a:lvl5pPr marL="1828800" indent="-228600" algn="l" rtl="0" eaLnBrk="1" fontAlgn="base" hangingPunct="1">
              <a:spcBef>
                <a:spcPts val="400"/>
              </a:spcBef>
              <a:spcAft>
                <a:spcPct val="0"/>
              </a:spcAft>
              <a:buClr>
                <a:srgbClr val="0D2345"/>
              </a:buClr>
              <a:buSzPct val="6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318770" indent="-318770"/>
            <a:r>
              <a:rPr lang="en-US" altLang="en-US">
                <a:latin typeface="Lato Semibold"/>
                <a:ea typeface="Lato Semibold"/>
                <a:cs typeface="Lato Semibold"/>
              </a:rPr>
              <a:t>Approximately $1.2M for surface reclamation </a:t>
            </a:r>
            <a:endParaRPr lang="en-US" altLang="en-US" sz="2200">
              <a:ea typeface="Lato Medium"/>
            </a:endParaRPr>
          </a:p>
          <a:p>
            <a:pPr marL="639445" lvl="1">
              <a:buFont typeface="Wingdings 2" panose="05000000000000000000" pitchFamily="2" charset="2"/>
            </a:pPr>
            <a:r>
              <a:rPr lang="en-US" altLang="en-US" sz="1900">
                <a:latin typeface="Lato Medium"/>
                <a:ea typeface="Lato Medium"/>
                <a:cs typeface="Lato Medium"/>
              </a:rPr>
              <a:t>Contractor: ENTACT LLC</a:t>
            </a:r>
            <a:endParaRPr lang="en-US" altLang="en-US" sz="1900">
              <a:latin typeface="Lato Semibold"/>
              <a:ea typeface="Lato Medium"/>
              <a:cs typeface="Lato Semibold"/>
            </a:endParaRPr>
          </a:p>
          <a:p>
            <a:pPr marL="913765" lvl="2"/>
            <a:r>
              <a:rPr lang="en-US" altLang="en-US" sz="1900">
                <a:solidFill>
                  <a:srgbClr val="0D2345"/>
                </a:solidFill>
                <a:latin typeface="Lato Medium"/>
                <a:cs typeface="Lato Medium"/>
              </a:rPr>
              <a:t>March-June 2026: Reclamation and closeout.</a:t>
            </a:r>
            <a:br>
              <a:rPr lang="en-US" altLang="en-US" sz="1900"/>
            </a:br>
            <a:br>
              <a:rPr lang="en-US" altLang="en-US"/>
            </a:br>
            <a:endParaRPr lang="en-US" altLang="en-US">
              <a:ea typeface="Lato Medium" panose="020F0602020204030203" pitchFamily="34" charset="0"/>
            </a:endParaRPr>
          </a:p>
          <a:p>
            <a:pPr marL="0" indent="0">
              <a:buFont typeface="Wingdings" panose="05000000000000000000" pitchFamily="2" charset="2"/>
              <a:buNone/>
            </a:pPr>
            <a:endParaRPr lang="en-US"/>
          </a:p>
          <a:p>
            <a:pPr marL="318770" indent="-318770"/>
            <a:endParaRPr lang="en-US">
              <a:ea typeface="Lato Semibold" panose="020F0702020204030203" pitchFamily="34" charset="0"/>
            </a:endParaRPr>
          </a:p>
          <a:p>
            <a:pPr marL="318770" indent="-318770"/>
            <a:endParaRPr lang="en-US">
              <a:ea typeface="Lato Semibold" panose="020F0702020204030203" pitchFamily="34" charset="0"/>
            </a:endParaRPr>
          </a:p>
        </p:txBody>
      </p:sp>
      <p:sp>
        <p:nvSpPr>
          <p:cNvPr id="6" name="Content Placeholder 5">
            <a:extLst>
              <a:ext uri="{FF2B5EF4-FFF2-40B4-BE49-F238E27FC236}">
                <a16:creationId xmlns:a16="http://schemas.microsoft.com/office/drawing/2014/main" id="{D0889820-D01E-930A-86FD-90D9936266D5}"/>
              </a:ext>
            </a:extLst>
          </p:cNvPr>
          <p:cNvSpPr txBox="1">
            <a:spLocks/>
          </p:cNvSpPr>
          <p:nvPr/>
        </p:nvSpPr>
        <p:spPr bwMode="auto">
          <a:xfrm>
            <a:off x="4651715" y="4637107"/>
            <a:ext cx="4401835" cy="195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19088" indent="-319088" algn="l" rtl="0" eaLnBrk="1" fontAlgn="base" hangingPunct="1">
              <a:spcBef>
                <a:spcPts val="700"/>
              </a:spcBef>
              <a:spcAft>
                <a:spcPct val="0"/>
              </a:spcAft>
              <a:buClr>
                <a:srgbClr val="0D2345"/>
              </a:buClr>
              <a:buSzPct val="60000"/>
              <a:buFont typeface="Wingdings" panose="05000000000000000000" pitchFamily="2" charset="2"/>
              <a:buChar char=""/>
              <a:defRPr sz="2900" kern="1200">
                <a:solidFill>
                  <a:schemeClr val="tx1"/>
                </a:solidFill>
                <a:latin typeface="Lato Semibold" panose="020F0702020204030203" pitchFamily="34" charset="0"/>
                <a:ea typeface="+mn-ea"/>
                <a:cs typeface="Lato Semibold" panose="020F0702020204030203" pitchFamily="34" charset="0"/>
              </a:defRPr>
            </a:lvl1pPr>
            <a:lvl2pPr marL="639763" indent="-273050" algn="l" rtl="0" eaLnBrk="1" fontAlgn="base" hangingPunct="1">
              <a:spcBef>
                <a:spcPts val="550"/>
              </a:spcBef>
              <a:spcAft>
                <a:spcPct val="0"/>
              </a:spcAft>
              <a:buClr>
                <a:srgbClr val="026773"/>
              </a:buClr>
              <a:buSzPct val="70000"/>
              <a:buFont typeface="Wingdings 2" panose="05020102010507070707" pitchFamily="18" charset="2"/>
              <a:buChar char=""/>
              <a:defRPr sz="2600" kern="1200">
                <a:solidFill>
                  <a:schemeClr val="tx1"/>
                </a:solidFill>
                <a:latin typeface="Lato Medium" panose="020F0602020204030203" pitchFamily="34" charset="0"/>
                <a:ea typeface="+mn-ea"/>
                <a:cs typeface="Lato Medium" panose="020F0602020204030203" pitchFamily="34" charset="0"/>
              </a:defRPr>
            </a:lvl2pPr>
            <a:lvl3pPr marL="914400" indent="-228600" algn="l" rtl="0" eaLnBrk="1" fontAlgn="base" hangingPunct="1">
              <a:spcBef>
                <a:spcPts val="500"/>
              </a:spcBef>
              <a:spcAft>
                <a:spcPct val="0"/>
              </a:spcAft>
              <a:buClr>
                <a:srgbClr val="718C55"/>
              </a:buClr>
              <a:buSzPct val="75000"/>
              <a:buFont typeface="Wingdings" panose="05000000000000000000" pitchFamily="2" charset="2"/>
              <a:buChar char=""/>
              <a:defRPr sz="2300" kern="1200">
                <a:solidFill>
                  <a:schemeClr val="tx1"/>
                </a:solidFill>
                <a:latin typeface="Lato Medium" panose="020F0602020204030203" pitchFamily="34" charset="0"/>
                <a:ea typeface="+mn-ea"/>
                <a:cs typeface="Lato Medium" panose="020F0602020204030203" pitchFamily="34" charset="0"/>
              </a:defRPr>
            </a:lvl3pPr>
            <a:lvl4pPr marL="1371600" indent="-228600" algn="l" rtl="0" eaLnBrk="1" fontAlgn="base" hangingPunct="1">
              <a:spcBef>
                <a:spcPts val="400"/>
              </a:spcBef>
              <a:spcAft>
                <a:spcPct val="0"/>
              </a:spcAft>
              <a:buClr>
                <a:srgbClr val="FFA168"/>
              </a:buClr>
              <a:buSzPct val="7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4pPr>
            <a:lvl5pPr marL="1828800" indent="-228600" algn="l" rtl="0" eaLnBrk="1" fontAlgn="base" hangingPunct="1">
              <a:spcBef>
                <a:spcPts val="400"/>
              </a:spcBef>
              <a:spcAft>
                <a:spcPct val="0"/>
              </a:spcAft>
              <a:buClr>
                <a:srgbClr val="0D2345"/>
              </a:buClr>
              <a:buSzPct val="65000"/>
              <a:buFont typeface="Wingdings" panose="05000000000000000000" pitchFamily="2" charset="2"/>
              <a:buChar char=""/>
              <a:defRPr sz="2000" kern="1200">
                <a:solidFill>
                  <a:schemeClr val="tx1"/>
                </a:solidFill>
                <a:latin typeface="Lato Medium" panose="020F0602020204030203" pitchFamily="34" charset="0"/>
                <a:ea typeface="+mn-ea"/>
                <a:cs typeface="Lato Medium" panose="020F0602020204030203" pitchFamily="34" charset="0"/>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318770" indent="-318770"/>
            <a:r>
              <a:rPr lang="en-US" altLang="en-US" sz="1900">
                <a:latin typeface="Lato Semibold"/>
                <a:cs typeface="Lato Semibold"/>
              </a:rPr>
              <a:t>Site is located on the edge of a bluff, showing exposed ore-bearing formation (gray rock).</a:t>
            </a:r>
            <a:endParaRPr lang="en-US" altLang="en-US">
              <a:ea typeface="Lato Medium" panose="020F0602020204030203" pitchFamily="34" charset="0"/>
            </a:endParaRPr>
          </a:p>
          <a:p>
            <a:pPr marL="318770" indent="-318770"/>
            <a:r>
              <a:rPr lang="en-US" altLang="en-US" sz="1900">
                <a:latin typeface="Lato Semibold"/>
                <a:cs typeface="Lato Semibold"/>
              </a:rPr>
              <a:t>It is a dry mine (no groundwater impact) located on state trust land.</a:t>
            </a:r>
            <a:br>
              <a:rPr lang="en-US" altLang="en-US" sz="1900"/>
            </a:br>
            <a:br>
              <a:rPr lang="en-US" altLang="en-US"/>
            </a:br>
            <a:endParaRPr lang="en-US" altLang="en-US">
              <a:ea typeface="Lato Medium" panose="020F0602020204030203" pitchFamily="34" charset="0"/>
            </a:endParaRPr>
          </a:p>
          <a:p>
            <a:pPr marL="0" indent="0">
              <a:buFont typeface="Wingdings" panose="05000000000000000000" pitchFamily="2" charset="2"/>
              <a:buNone/>
            </a:pPr>
            <a:endParaRPr lang="en-US"/>
          </a:p>
          <a:p>
            <a:pPr marL="318770" indent="-318770"/>
            <a:endParaRPr lang="en-US">
              <a:ea typeface="Lato Semibold" panose="020F0702020204030203" pitchFamily="34" charset="0"/>
            </a:endParaRPr>
          </a:p>
          <a:p>
            <a:pPr marL="318770" indent="-318770"/>
            <a:endParaRPr lang="en-US">
              <a:ea typeface="Lato Semibold" panose="020F0702020204030203" pitchFamily="34" charset="0"/>
            </a:endParaRPr>
          </a:p>
        </p:txBody>
      </p:sp>
    </p:spTree>
    <p:extLst>
      <p:ext uri="{BB962C8B-B14F-4D97-AF65-F5344CB8AC3E}">
        <p14:creationId xmlns:p14="http://schemas.microsoft.com/office/powerpoint/2010/main" val="191745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758B-C966-EE3F-DE9D-6F56D7180294}"/>
            </a:ext>
          </a:extLst>
        </p:cNvPr>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9EBDE48A-611C-D4E9-B4CD-8643BBDACA59}"/>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40C38C9-1192-4EFB-861D-92271296D56F}" type="slidenum">
              <a:rPr lang="en-US" altLang="en-US" smtClean="0">
                <a:latin typeface="Calibri" panose="020F0502020204030204" pitchFamily="34" charset="0"/>
              </a:rPr>
              <a:pPr fontAlgn="base">
                <a:spcBef>
                  <a:spcPct val="0"/>
                </a:spcBef>
                <a:spcAft>
                  <a:spcPct val="0"/>
                </a:spcAft>
              </a:pPr>
              <a:t>10</a:t>
            </a:fld>
            <a:endParaRPr lang="en-US" altLang="en-US">
              <a:latin typeface="Calibri" panose="020F0502020204030204" pitchFamily="34" charset="0"/>
            </a:endParaRPr>
          </a:p>
        </p:txBody>
      </p:sp>
      <p:sp>
        <p:nvSpPr>
          <p:cNvPr id="11268" name="Title 3">
            <a:extLst>
              <a:ext uri="{FF2B5EF4-FFF2-40B4-BE49-F238E27FC236}">
                <a16:creationId xmlns:a16="http://schemas.microsoft.com/office/drawing/2014/main" id="{88ACB1D3-B3AD-3161-7F1F-5E4F9271DF35}"/>
              </a:ext>
            </a:extLst>
          </p:cNvPr>
          <p:cNvSpPr>
            <a:spLocks noGrp="1" noChangeArrowheads="1"/>
          </p:cNvSpPr>
          <p:nvPr>
            <p:ph type="title"/>
          </p:nvPr>
        </p:nvSpPr>
        <p:spPr>
          <a:xfrm>
            <a:off x="1143000" y="76200"/>
            <a:ext cx="7848600" cy="990600"/>
          </a:xfrm>
        </p:spPr>
        <p:txBody>
          <a:bodyPr/>
          <a:lstStyle/>
          <a:p>
            <a:pPr eaLnBrk="1" hangingPunct="1"/>
            <a:r>
              <a:rPr lang="en-US" altLang="en-US"/>
              <a:t>Next Steps</a:t>
            </a:r>
          </a:p>
        </p:txBody>
      </p:sp>
      <p:sp>
        <p:nvSpPr>
          <p:cNvPr id="6" name="Content Placeholder 5">
            <a:extLst>
              <a:ext uri="{FF2B5EF4-FFF2-40B4-BE49-F238E27FC236}">
                <a16:creationId xmlns:a16="http://schemas.microsoft.com/office/drawing/2014/main" id="{D6AEDE3A-BF86-3D58-117A-47E9C34FFB82}"/>
              </a:ext>
            </a:extLst>
          </p:cNvPr>
          <p:cNvSpPr>
            <a:spLocks noGrp="1"/>
          </p:cNvSpPr>
          <p:nvPr>
            <p:ph sz="quarter" idx="1"/>
          </p:nvPr>
        </p:nvSpPr>
        <p:spPr>
          <a:xfrm>
            <a:off x="612648" y="1348353"/>
            <a:ext cx="8153400" cy="5204847"/>
          </a:xfrm>
        </p:spPr>
        <p:txBody>
          <a:bodyPr/>
          <a:lstStyle/>
          <a:p>
            <a:pPr marL="318770" indent="-318770"/>
            <a:r>
              <a:rPr lang="en-US" altLang="en-US" sz="3600" dirty="0">
                <a:latin typeface="Lato Semibold"/>
                <a:ea typeface="Lato Semibold"/>
                <a:cs typeface="Lato Semibold"/>
              </a:rPr>
              <a:t>There are over 348 (= 302 + 46) sites in New Mexico without a responsible party:</a:t>
            </a:r>
            <a:endParaRPr lang="en-US" sz="3200" dirty="0">
              <a:latin typeface="Lato Medium"/>
              <a:ea typeface="Lato Medium"/>
              <a:cs typeface="Lato Medium"/>
            </a:endParaRPr>
          </a:p>
          <a:p>
            <a:pPr marL="639445" lvl="1"/>
            <a:r>
              <a:rPr lang="en-US" sz="2800" dirty="0"/>
              <a:t>302 neglected contaminated sites plus an unknown number of former dry cleaner sites.</a:t>
            </a:r>
            <a:endParaRPr lang="en-US" altLang="en-US" sz="2800" dirty="0"/>
          </a:p>
          <a:p>
            <a:pPr marL="639445" lvl="1"/>
            <a:r>
              <a:rPr lang="en-US" sz="2800" dirty="0"/>
              <a:t>46 neglected abandoned uranium mine sites.</a:t>
            </a:r>
          </a:p>
          <a:p>
            <a:pPr marL="639445" lvl="1" indent="-318770"/>
            <a:r>
              <a:rPr lang="en-US" altLang="en-US" sz="2800" dirty="0"/>
              <a:t>Consider a sustainable funding for site remediation which helps protect and revitalize communities.</a:t>
            </a:r>
          </a:p>
          <a:p>
            <a:pPr marL="0" indent="0">
              <a:buNone/>
            </a:pPr>
            <a:endParaRPr lang="en-US" dirty="0"/>
          </a:p>
          <a:p>
            <a:pPr marL="318770" indent="-318770"/>
            <a:endParaRPr lang="en-US" dirty="0">
              <a:ea typeface="Lato Semibold" panose="020F0702020204030203" pitchFamily="34" charset="0"/>
            </a:endParaRPr>
          </a:p>
          <a:p>
            <a:pPr marL="318770" indent="-318770"/>
            <a:endParaRPr lang="en-US" dirty="0">
              <a:ea typeface="Lato Semibold" panose="020F0702020204030203" pitchFamily="34" charset="0"/>
            </a:endParaRPr>
          </a:p>
        </p:txBody>
      </p:sp>
    </p:spTree>
    <p:extLst>
      <p:ext uri="{BB962C8B-B14F-4D97-AF65-F5344CB8AC3E}">
        <p14:creationId xmlns:p14="http://schemas.microsoft.com/office/powerpoint/2010/main" val="53740087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NMED Design Colors">
      <a:dk1>
        <a:sysClr val="windowText" lastClr="000000"/>
      </a:dk1>
      <a:lt1>
        <a:sysClr val="window" lastClr="FFFFFF"/>
      </a:lt1>
      <a:dk2>
        <a:srgbClr val="0D2345"/>
      </a:dk2>
      <a:lt2>
        <a:srgbClr val="F4F1E2"/>
      </a:lt2>
      <a:accent1>
        <a:srgbClr val="026773"/>
      </a:accent1>
      <a:accent2>
        <a:srgbClr val="718C55"/>
      </a:accent2>
      <a:accent3>
        <a:srgbClr val="FFA168"/>
      </a:accent3>
      <a:accent4>
        <a:srgbClr val="F4F1E2"/>
      </a:accent4>
      <a:accent5>
        <a:srgbClr val="0D2345"/>
      </a:accent5>
      <a:accent6>
        <a:srgbClr val="F1E1C0"/>
      </a:accent6>
      <a:hlink>
        <a:srgbClr val="FFA168"/>
      </a:hlink>
      <a:folHlink>
        <a:srgbClr val="FFA168"/>
      </a:folHlink>
    </a:clrScheme>
    <a:fontScheme name="NMED Brand Fonts">
      <a:majorFont>
        <a:latin typeface="Oswald Medium"/>
        <a:ea typeface=""/>
        <a:cs typeface=""/>
      </a:majorFont>
      <a:minorFont>
        <a:latin typeface="Lato"/>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2023-07-19 - NMED Presentation Template (Draft)" id="{2FAA7889-A14C-4C87-9B85-BD629760180A}" vid="{7D590EC1-CAEB-4676-9B3E-B7A867842BC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40d2fb2-d8e7-43d2-8548-b381667f96fb" xsi:nil="true"/>
    <lcf76f155ced4ddcb4097134ff3c332f xmlns="ba2aea7b-5d99-4948-8324-e942f27f7246">
      <Terms xmlns="http://schemas.microsoft.com/office/infopath/2007/PartnerControls"/>
    </lcf76f155ced4ddcb4097134ff3c332f>
    <SharedWithUsers xmlns="e40d2fb2-d8e7-43d2-8548-b381667f96fb">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73A5C7294ED9409880352C4720B645" ma:contentTypeVersion="17" ma:contentTypeDescription="Create a new document." ma:contentTypeScope="" ma:versionID="bdbe228d054324dd293503d1818ff893">
  <xsd:schema xmlns:xsd="http://www.w3.org/2001/XMLSchema" xmlns:xs="http://www.w3.org/2001/XMLSchema" xmlns:p="http://schemas.microsoft.com/office/2006/metadata/properties" xmlns:ns2="e40d2fb2-d8e7-43d2-8548-b381667f96fb" xmlns:ns3="ba2aea7b-5d99-4948-8324-e942f27f7246" targetNamespace="http://schemas.microsoft.com/office/2006/metadata/properties" ma:root="true" ma:fieldsID="9ffd608a188c812b925cdca83b365434" ns2:_="" ns3:_="">
    <xsd:import namespace="e40d2fb2-d8e7-43d2-8548-b381667f96fb"/>
    <xsd:import namespace="ba2aea7b-5d99-4948-8324-e942f27f724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0d2fb2-d8e7-43d2-8548-b381667f96f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8cd08f1-22ed-46b3-8ffa-11a64f11a0b1}" ma:internalName="TaxCatchAll" ma:showField="CatchAllData" ma:web="e40d2fb2-d8e7-43d2-8548-b381667f96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2aea7b-5d99-4948-8324-e942f27f72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1EA0F9-3252-4C51-98A1-24EDBFF16948}">
  <ds:schemaRefs>
    <ds:schemaRef ds:uri="http://schemas.microsoft.com/sharepoint/v3/contenttype/forms"/>
  </ds:schemaRefs>
</ds:datastoreItem>
</file>

<file path=customXml/itemProps2.xml><?xml version="1.0" encoding="utf-8"?>
<ds:datastoreItem xmlns:ds="http://schemas.openxmlformats.org/officeDocument/2006/customXml" ds:itemID="{43513D42-04BA-4C4B-B9C6-8A355D28D8CB}">
  <ds:schemaRefs>
    <ds:schemaRef ds:uri="ba2aea7b-5d99-4948-8324-e942f27f7246"/>
    <ds:schemaRef ds:uri="e40d2fb2-d8e7-43d2-8548-b381667f96fb"/>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3.xml><?xml version="1.0" encoding="utf-8"?>
<ds:datastoreItem xmlns:ds="http://schemas.openxmlformats.org/officeDocument/2006/customXml" ds:itemID="{328F871F-0D65-40AA-A3C6-52D8D60E6B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0d2fb2-d8e7-43d2-8548-b381667f96fb"/>
    <ds:schemaRef ds:uri="ba2aea7b-5d99-4948-8324-e942f27f72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2023-07-19 - NMED Presentation Template (Draft)</Template>
  <TotalTime>1</TotalTime>
  <Words>998</Words>
  <Application>Microsoft Office PowerPoint</Application>
  <PresentationFormat>On-screen Show (4:3)</PresentationFormat>
  <Paragraphs>97</Paragraphs>
  <Slides>10</Slides>
  <Notes>4</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Median</vt:lpstr>
      <vt:lpstr>New Mexico Environment Department</vt:lpstr>
      <vt:lpstr>Spend Plan Update</vt:lpstr>
      <vt:lpstr>Contaminated Sites Update</vt:lpstr>
      <vt:lpstr>Contaminated Sites Update</vt:lpstr>
      <vt:lpstr>Uranium Mine Update</vt:lpstr>
      <vt:lpstr>Neglected Uranium Mine Cleanups</vt:lpstr>
      <vt:lpstr>Moe No. 4 Uranium Mine</vt:lpstr>
      <vt:lpstr>Schmitt Decline Uranium Mine</vt:lpstr>
      <vt:lpstr>Red Bluff No. 1 Uranium Mine</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Mexico Environment Department</dc:title>
  <dc:creator>Maez, Matthew, ENV</dc:creator>
  <cp:lastModifiedBy>Keyes, Christina, ENV</cp:lastModifiedBy>
  <cp:revision>119</cp:revision>
  <cp:lastPrinted>2016-07-14T23:53:29Z</cp:lastPrinted>
  <dcterms:created xsi:type="dcterms:W3CDTF">2023-07-19T17:09:46Z</dcterms:created>
  <dcterms:modified xsi:type="dcterms:W3CDTF">2025-10-27T21:49:55Z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0x010100D673A5C7294ED9409880352C4720B645</vt:lpwstr>
  </property>
  <property fmtid="{D5CDD505-2E9C-101B-9397-08002B2CF9AE}" pid="3" name="MediaServiceImageTags">
    <vt:lpwstr/>
  </property>
</Properties>
</file>