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Lst>
  <p:notesMasterIdLst>
    <p:notesMasterId r:id="rId14"/>
  </p:notesMasterIdLst>
  <p:sldIdLst>
    <p:sldId id="613" r:id="rId3"/>
    <p:sldId id="637" r:id="rId4"/>
    <p:sldId id="617" r:id="rId5"/>
    <p:sldId id="638" r:id="rId6"/>
    <p:sldId id="632" r:id="rId7"/>
    <p:sldId id="633" r:id="rId8"/>
    <p:sldId id="631" r:id="rId9"/>
    <p:sldId id="636" r:id="rId10"/>
    <p:sldId id="634" r:id="rId11"/>
    <p:sldId id="635" r:id="rId12"/>
    <p:sldId id="627" r:id="rId1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vieve Morgan" initials="GM" lastIdx="5" clrIdx="0">
    <p:extLst>
      <p:ext uri="{19B8F6BF-5375-455C-9EA6-DF929625EA0E}">
        <p15:presenceInfo xmlns:p15="http://schemas.microsoft.com/office/powerpoint/2012/main" userId="S-1-5-21-2566535652-2004029877-2402176416-162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7E6"/>
    <a:srgbClr val="199755"/>
    <a:srgbClr val="FEF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10" autoAdjust="0"/>
    <p:restoredTop sz="79497" autoAdjust="0"/>
  </p:normalViewPr>
  <p:slideViewPr>
    <p:cSldViewPr>
      <p:cViewPr varScale="1">
        <p:scale>
          <a:sx n="60" d="100"/>
          <a:sy n="60" d="100"/>
        </p:scale>
        <p:origin x="360" y="53"/>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82" d="100"/>
          <a:sy n="82" d="100"/>
        </p:scale>
        <p:origin x="319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5" tIns="46657" rIns="93315" bIns="46657"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15" tIns="46657" rIns="93315" bIns="46657" rtlCol="0"/>
          <a:lstStyle>
            <a:lvl1pPr algn="r">
              <a:defRPr sz="1200"/>
            </a:lvl1pPr>
          </a:lstStyle>
          <a:p>
            <a:fld id="{3168853B-60E5-46D8-8698-ED706C3D70C0}" type="datetimeFigureOut">
              <a:rPr lang="en-US" smtClean="0"/>
              <a:pPr/>
              <a:t>12/30/2020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7" rIns="93315" bIns="46657"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5" tIns="46657" rIns="93315" bIns="466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5" tIns="46657" rIns="93315"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15" tIns="46657" rIns="93315" bIns="46657" rtlCol="0" anchor="b"/>
          <a:lstStyle>
            <a:lvl1pPr algn="r">
              <a:defRPr sz="1200"/>
            </a:lvl1pPr>
          </a:lstStyle>
          <a:p>
            <a:fld id="{CF16A58A-1AE0-4465-90D2-0376F5092297}" type="slidenum">
              <a:rPr lang="en-US" smtClean="0"/>
              <a:pPr/>
              <a:t>‹#›</a:t>
            </a:fld>
            <a:endParaRPr lang="en-US" dirty="0"/>
          </a:p>
        </p:txBody>
      </p:sp>
    </p:spTree>
    <p:extLst>
      <p:ext uri="{BB962C8B-B14F-4D97-AF65-F5344CB8AC3E}">
        <p14:creationId xmlns:p14="http://schemas.microsoft.com/office/powerpoint/2010/main" val="87615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ep.net.env.nm.gov/sep/login-for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Levi Lementino I am an outreach specialist with the SWB.  This video is intended as a guide to follow when registering for the Annual Report Database.  </a:t>
            </a:r>
          </a:p>
          <a:p>
            <a:endParaRPr lang="en-US" dirty="0"/>
          </a:p>
          <a:p>
            <a:r>
              <a:rPr lang="en-US" dirty="0"/>
              <a:t>Registering for the Annual Report Database is a 3-step process:</a:t>
            </a:r>
          </a:p>
          <a:p>
            <a:pPr marL="685800" lvl="1" indent="-228600">
              <a:buFont typeface="+mj-lt"/>
              <a:buAutoNum type="arabicPeriod"/>
            </a:pPr>
            <a:r>
              <a:rPr lang="en-US" dirty="0"/>
              <a:t>Step is to apply for registration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Step is to complete the registration process</a:t>
            </a:r>
            <a:endParaRPr lang="en-US" sz="1200" u="none" strike="noStrike"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none" strike="noStrike" kern="1200" dirty="0">
                <a:solidFill>
                  <a:schemeClr val="tx1"/>
                </a:solidFill>
                <a:effectLst/>
                <a:latin typeface="+mn-lt"/>
                <a:ea typeface="+mn-ea"/>
                <a:cs typeface="+mn-cs"/>
              </a:rPr>
              <a:t>Step waiting for NMED to Authorize your registration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strike="noStrike" kern="1200" dirty="0">
                <a:solidFill>
                  <a:schemeClr val="tx1"/>
                </a:solidFill>
                <a:effectLst/>
                <a:latin typeface="+mn-lt"/>
                <a:ea typeface="+mn-ea"/>
                <a:cs typeface="+mn-cs"/>
              </a:rPr>
              <a:t>Once you complete these steps, which may take a few days, you will be ready to start uploading your Annual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1</a:t>
            </a:fld>
            <a:endParaRPr lang="en-US" dirty="0"/>
          </a:p>
        </p:txBody>
      </p:sp>
    </p:spTree>
    <p:extLst>
      <p:ext uri="{BB962C8B-B14F-4D97-AF65-F5344CB8AC3E}">
        <p14:creationId xmlns:p14="http://schemas.microsoft.com/office/powerpoint/2010/main" val="133509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been approved for the Annual Report Database you may go back to the original login page and enter your USER ID and password to begin entering your annual report data.</a:t>
            </a:r>
          </a:p>
        </p:txBody>
      </p:sp>
      <p:sp>
        <p:nvSpPr>
          <p:cNvPr id="4" name="Slide Number Placeholder 3"/>
          <p:cNvSpPr>
            <a:spLocks noGrp="1"/>
          </p:cNvSpPr>
          <p:nvPr>
            <p:ph type="sldNum" sz="quarter" idx="5"/>
          </p:nvPr>
        </p:nvSpPr>
        <p:spPr/>
        <p:txBody>
          <a:bodyPr/>
          <a:lstStyle/>
          <a:p>
            <a:fld id="{CF16A58A-1AE0-4465-90D2-0376F5092297}" type="slidenum">
              <a:rPr lang="en-US" smtClean="0"/>
              <a:pPr/>
              <a:t>10</a:t>
            </a:fld>
            <a:endParaRPr lang="en-US" dirty="0"/>
          </a:p>
        </p:txBody>
      </p:sp>
    </p:spTree>
    <p:extLst>
      <p:ext uri="{BB962C8B-B14F-4D97-AF65-F5344CB8AC3E}">
        <p14:creationId xmlns:p14="http://schemas.microsoft.com/office/powerpoint/2010/main" val="230438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additional assistance, questions, or concerns please contact the SWB Outreach Section </a:t>
            </a:r>
          </a:p>
        </p:txBody>
      </p:sp>
      <p:sp>
        <p:nvSpPr>
          <p:cNvPr id="4" name="Slide Number Placeholder 3"/>
          <p:cNvSpPr>
            <a:spLocks noGrp="1"/>
          </p:cNvSpPr>
          <p:nvPr>
            <p:ph type="sldNum" sz="quarter" idx="5"/>
          </p:nvPr>
        </p:nvSpPr>
        <p:spPr/>
        <p:txBody>
          <a:bodyPr/>
          <a:lstStyle/>
          <a:p>
            <a:fld id="{CF16A58A-1AE0-4465-90D2-0376F5092297}" type="slidenum">
              <a:rPr lang="en-US" smtClean="0"/>
              <a:pPr/>
              <a:t>11</a:t>
            </a:fld>
            <a:endParaRPr lang="en-US" dirty="0"/>
          </a:p>
        </p:txBody>
      </p:sp>
    </p:spTree>
    <p:extLst>
      <p:ext uri="{BB962C8B-B14F-4D97-AF65-F5344CB8AC3E}">
        <p14:creationId xmlns:p14="http://schemas.microsoft.com/office/powerpoint/2010/main" val="330108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begin by typing in the weblink : </a:t>
            </a:r>
            <a:r>
              <a:rPr lang="en-US" sz="1200" kern="1200" dirty="0">
                <a:solidFill>
                  <a:schemeClr val="tx1"/>
                </a:solidFill>
                <a:effectLst/>
                <a:latin typeface="+mn-lt"/>
                <a:ea typeface="+mn-ea"/>
                <a:cs typeface="+mn-cs"/>
                <a:hlinkClick r:id="rId3"/>
              </a:rPr>
              <a:t>https://sep.net.env.nm.gov/sep/login-form</a:t>
            </a:r>
            <a:r>
              <a:rPr lang="en-US" sz="1200" u="none" strike="noStrike" kern="1200" dirty="0">
                <a:solidFill>
                  <a:schemeClr val="tx1"/>
                </a:solidFill>
                <a:effectLst/>
                <a:latin typeface="+mn-lt"/>
                <a:ea typeface="+mn-ea"/>
                <a:cs typeface="+mn-cs"/>
                <a:hlinkClick r:id="rId3"/>
              </a:rPr>
              <a:t> </a:t>
            </a:r>
            <a:r>
              <a:rPr lang="en-US" sz="1200" u="none" strike="noStrike" kern="1200" dirty="0">
                <a:solidFill>
                  <a:schemeClr val="tx1"/>
                </a:solidFill>
                <a:effectLst/>
                <a:latin typeface="+mn-lt"/>
                <a:ea typeface="+mn-ea"/>
                <a:cs typeface="+mn-cs"/>
              </a:rPr>
              <a:t>into the search bar of your internet browser (using either Internet Explorer or Microsoft Edge) </a:t>
            </a:r>
            <a:r>
              <a:rPr lang="en-US" sz="1200" kern="1200" dirty="0">
                <a:solidFill>
                  <a:schemeClr val="tx1"/>
                </a:solidFill>
                <a:effectLst/>
                <a:latin typeface="+mn-lt"/>
                <a:ea typeface="+mn-ea"/>
                <a:cs typeface="+mn-cs"/>
              </a:rPr>
              <a:t>as shown here</a:t>
            </a:r>
            <a:r>
              <a:rPr lang="en-US" sz="1200" u="none" strike="noStrike" kern="1200" dirty="0">
                <a:solidFill>
                  <a:schemeClr val="tx1"/>
                </a:solidFill>
                <a:effectLst/>
                <a:latin typeface="+mn-lt"/>
                <a:ea typeface="+mn-ea"/>
                <a:cs typeface="+mn-cs"/>
              </a:rPr>
              <a:t> and press enter on your computer keyboard.  This link should direct you to New Mexico Environment Dept.’s Secure Extranet Portal where you will start step 1 by applying for registration.</a:t>
            </a:r>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2</a:t>
            </a:fld>
            <a:endParaRPr lang="en-US" dirty="0"/>
          </a:p>
        </p:txBody>
      </p:sp>
    </p:spTree>
    <p:extLst>
      <p:ext uri="{BB962C8B-B14F-4D97-AF65-F5344CB8AC3E}">
        <p14:creationId xmlns:p14="http://schemas.microsoft.com/office/powerpoint/2010/main" val="144111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Once you are on the Log-In page you should see the screen shown here. Please navigate to the bottom of the page and click the link that says ”click here to register for an NMED application” highlighted here by the red oval.  This will take you to the next page to start the application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3</a:t>
            </a:fld>
            <a:endParaRPr lang="en-US" dirty="0"/>
          </a:p>
        </p:txBody>
      </p:sp>
    </p:spTree>
    <p:extLst>
      <p:ext uri="{BB962C8B-B14F-4D97-AF65-F5344CB8AC3E}">
        <p14:creationId xmlns:p14="http://schemas.microsoft.com/office/powerpoint/2010/main" val="92783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Registration for the Annual Report Database or portal will require a valid email address that </a:t>
            </a:r>
            <a:r>
              <a:rPr lang="en-US" sz="1200" b="1" kern="1200" dirty="0">
                <a:solidFill>
                  <a:schemeClr val="tx1"/>
                </a:solidFill>
                <a:effectLst/>
                <a:latin typeface="+mn-lt"/>
                <a:ea typeface="+mn-ea"/>
                <a:cs typeface="+mn-cs"/>
              </a:rPr>
              <a:t>the Solid Waste Bureau has on file as the contact email for your facility.  </a:t>
            </a:r>
            <a:r>
              <a:rPr lang="en-US" sz="1200" dirty="0"/>
              <a:t>You will enter this email twice, once into the “Your email address” box and again into the “confirm email address” box. Next enter the Captcha code shown at the bottom then click submit button. Follow all instructions that are sent to the </a:t>
            </a:r>
            <a:r>
              <a:rPr lang="en-US" sz="1200" b="1" kern="1200" dirty="0">
                <a:solidFill>
                  <a:schemeClr val="tx1"/>
                </a:solidFill>
                <a:effectLst/>
                <a:latin typeface="+mn-lt"/>
                <a:ea typeface="+mn-ea"/>
                <a:cs typeface="+mn-cs"/>
              </a:rPr>
              <a:t>email address</a:t>
            </a:r>
            <a:r>
              <a:rPr lang="en-US" sz="1200" dirty="0"/>
              <a:t>. </a:t>
            </a:r>
            <a:endParaRPr lang="en-US" sz="1200" b="1"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4</a:t>
            </a:fld>
            <a:endParaRPr lang="en-US" dirty="0"/>
          </a:p>
        </p:txBody>
      </p:sp>
    </p:spTree>
    <p:extLst>
      <p:ext uri="{BB962C8B-B14F-4D97-AF65-F5344CB8AC3E}">
        <p14:creationId xmlns:p14="http://schemas.microsoft.com/office/powerpoint/2010/main" val="146951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submitting your initial application, you will next receive this confirmation screen seen here.  You may now check the email address you have applied with to continue the registration process.</a:t>
            </a:r>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5</a:t>
            </a:fld>
            <a:endParaRPr lang="en-US" dirty="0"/>
          </a:p>
        </p:txBody>
      </p:sp>
    </p:spTree>
    <p:extLst>
      <p:ext uri="{BB962C8B-B14F-4D97-AF65-F5344CB8AC3E}">
        <p14:creationId xmlns:p14="http://schemas.microsoft.com/office/powerpoint/2010/main" val="109584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Next, you will access the email account that you registered with to retrieve and open the link that was sent to you. Again, this email address should be</a:t>
            </a:r>
            <a:r>
              <a:rPr lang="en-US" sz="1200" b="1" kern="1200" dirty="0">
                <a:solidFill>
                  <a:schemeClr val="tx1"/>
                </a:solidFill>
                <a:effectLst/>
                <a:latin typeface="+mn-lt"/>
                <a:ea typeface="+mn-ea"/>
                <a:cs typeface="+mn-cs"/>
              </a:rPr>
              <a:t> on file as the contact email for your facility with the Solid Waste Bureau. </a:t>
            </a:r>
            <a:r>
              <a:rPr lang="en-US" sz="1200" dirty="0"/>
              <a:t>Once you open your email and retrieve the Registration Link, Click on the highlighted link (as shown above) to begin filling in your user profile </a:t>
            </a:r>
            <a:r>
              <a:rPr lang="en-US" sz="1200" dirty="0" err="1"/>
              <a:t>andNMED</a:t>
            </a:r>
            <a:r>
              <a:rPr lang="en-US" sz="1200" dirty="0"/>
              <a:t> application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you do not receive an email, please wait for at least a day and if no email has still not been sent please contact the SWB Outreach section for assistance.</a:t>
            </a:r>
          </a:p>
        </p:txBody>
      </p:sp>
      <p:sp>
        <p:nvSpPr>
          <p:cNvPr id="4" name="Slide Number Placeholder 3"/>
          <p:cNvSpPr>
            <a:spLocks noGrp="1"/>
          </p:cNvSpPr>
          <p:nvPr>
            <p:ph type="sldNum" sz="quarter" idx="5"/>
          </p:nvPr>
        </p:nvSpPr>
        <p:spPr/>
        <p:txBody>
          <a:bodyPr/>
          <a:lstStyle/>
          <a:p>
            <a:fld id="{CF16A58A-1AE0-4465-90D2-0376F5092297}" type="slidenum">
              <a:rPr lang="en-US" smtClean="0"/>
              <a:pPr/>
              <a:t>6</a:t>
            </a:fld>
            <a:endParaRPr lang="en-US" dirty="0"/>
          </a:p>
        </p:txBody>
      </p:sp>
    </p:spTree>
    <p:extLst>
      <p:ext uri="{BB962C8B-B14F-4D97-AF65-F5344CB8AC3E}">
        <p14:creationId xmlns:p14="http://schemas.microsoft.com/office/powerpoint/2010/main" val="210039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in the New User Profile page, start filling in the requested information and make sure to fill all boxes marked with a red asterisk.  During this step you will choose a USER ID to access the database in the future. We recommend you use your first name followed by a period and then you last name as shown here, also please record this ID for later sessions.   Once you have picked a USER ID click on “Create User Profile” button and you will be prompted to the next screen to pick the SWB AR Form application. </a:t>
            </a:r>
          </a:p>
        </p:txBody>
      </p:sp>
      <p:sp>
        <p:nvSpPr>
          <p:cNvPr id="4" name="Slide Number Placeholder 3"/>
          <p:cNvSpPr>
            <a:spLocks noGrp="1"/>
          </p:cNvSpPr>
          <p:nvPr>
            <p:ph type="sldNum" sz="quarter" idx="5"/>
          </p:nvPr>
        </p:nvSpPr>
        <p:spPr/>
        <p:txBody>
          <a:bodyPr/>
          <a:lstStyle/>
          <a:p>
            <a:fld id="{CF16A58A-1AE0-4465-90D2-0376F5092297}" type="slidenum">
              <a:rPr lang="en-US" smtClean="0"/>
              <a:pPr/>
              <a:t>7</a:t>
            </a:fld>
            <a:endParaRPr lang="en-US" dirty="0"/>
          </a:p>
        </p:txBody>
      </p:sp>
    </p:spTree>
    <p:extLst>
      <p:ext uri="{BB962C8B-B14F-4D97-AF65-F5344CB8AC3E}">
        <p14:creationId xmlns:p14="http://schemas.microsoft.com/office/powerpoint/2010/main" val="404418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on the application page, select the Solid Waste Bureau Annual Report Form notated here as SWB-AR by clicking the “register” link on the right. Once you have clicked the register button you should receive a confirmation page</a:t>
            </a:r>
          </a:p>
          <a:p>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8</a:t>
            </a:fld>
            <a:endParaRPr lang="en-US" dirty="0"/>
          </a:p>
        </p:txBody>
      </p:sp>
    </p:spTree>
    <p:extLst>
      <p:ext uri="{BB962C8B-B14F-4D97-AF65-F5344CB8AC3E}">
        <p14:creationId xmlns:p14="http://schemas.microsoft.com/office/powerpoint/2010/main" val="335431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Once you have received a notification on your screen such as the one shown above,  you are done and will now have to wait till IT contacts you by email or phone once the application is approved.</a:t>
            </a:r>
          </a:p>
        </p:txBody>
      </p:sp>
      <p:sp>
        <p:nvSpPr>
          <p:cNvPr id="4" name="Slide Number Placeholder 3"/>
          <p:cNvSpPr>
            <a:spLocks noGrp="1"/>
          </p:cNvSpPr>
          <p:nvPr>
            <p:ph type="sldNum" sz="quarter" idx="5"/>
          </p:nvPr>
        </p:nvSpPr>
        <p:spPr/>
        <p:txBody>
          <a:bodyPr/>
          <a:lstStyle/>
          <a:p>
            <a:fld id="{CF16A58A-1AE0-4465-90D2-0376F5092297}" type="slidenum">
              <a:rPr lang="en-US" smtClean="0"/>
              <a:pPr/>
              <a:t>9</a:t>
            </a:fld>
            <a:endParaRPr lang="en-US" dirty="0"/>
          </a:p>
        </p:txBody>
      </p:sp>
    </p:spTree>
    <p:extLst>
      <p:ext uri="{BB962C8B-B14F-4D97-AF65-F5344CB8AC3E}">
        <p14:creationId xmlns:p14="http://schemas.microsoft.com/office/powerpoint/2010/main" val="137312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600">
                <a:solidFill>
                  <a:schemeClr val="tx1"/>
                </a:solidFill>
                <a:latin typeface="Calibri" panose="020F0502020204030204" pitchFamily="34" charset="0"/>
              </a:defRPr>
            </a:lvl1pPr>
          </a:lstStyle>
          <a:p>
            <a:fld id="{0255DE44-24D9-468F-ACC9-DDC431174CCA}" type="slidenum">
              <a:rPr lang="en-US" smtClean="0"/>
              <a:pPr/>
              <a:t>‹#›</a:t>
            </a:fld>
            <a:endParaRPr lang="en-US" dirty="0"/>
          </a:p>
        </p:txBody>
      </p:sp>
      <p:sp>
        <p:nvSpPr>
          <p:cNvPr id="8" name="Content Placeholder 7"/>
          <p:cNvSpPr>
            <a:spLocks noGrp="1"/>
          </p:cNvSpPr>
          <p:nvPr>
            <p:ph sz="quarter" idx="1"/>
          </p:nvPr>
        </p:nvSpPr>
        <p:spPr>
          <a:xfrm>
            <a:off x="612648" y="1447800"/>
            <a:ext cx="8153400" cy="5105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Title Placeholder 21">
            <a:extLst>
              <a:ext uri="{FF2B5EF4-FFF2-40B4-BE49-F238E27FC236}">
                <a16:creationId xmlns:a16="http://schemas.microsoft.com/office/drawing/2014/main" id="{D6A1DB6E-95C0-41A6-96B4-A8FE0A95412A}"/>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509257" y="21336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700257" y="21336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Slide Number Placeholder 11"/>
          <p:cNvSpPr>
            <a:spLocks noGrp="1"/>
          </p:cNvSpPr>
          <p:nvPr>
            <p:ph type="sldNum" sz="quarter" idx="16"/>
          </p:nvPr>
        </p:nvSpPr>
        <p:spPr/>
        <p:txBody>
          <a:bodyPr rtlCol="0"/>
          <a:lstStyle/>
          <a:p>
            <a:fld id="{0255DE44-24D9-468F-ACC9-DDC431174CCA}" type="slidenum">
              <a:rPr lang="en-US" smtClean="0"/>
              <a:pPr/>
              <a:t>‹#›</a:t>
            </a:fld>
            <a:endParaRPr lang="en-US" dirty="0"/>
          </a:p>
        </p:txBody>
      </p:sp>
      <p:sp>
        <p:nvSpPr>
          <p:cNvPr id="16" name="Text Placeholder 15"/>
          <p:cNvSpPr>
            <a:spLocks noGrp="1"/>
          </p:cNvSpPr>
          <p:nvPr>
            <p:ph type="body" sz="quarter" idx="1"/>
          </p:nvPr>
        </p:nvSpPr>
        <p:spPr>
          <a:xfrm>
            <a:off x="509257" y="1447800"/>
            <a:ext cx="3886200" cy="640080"/>
          </a:xfrm>
          <a:solidFill>
            <a:srgbClr val="00B05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15" name="Text Placeholder 14"/>
          <p:cNvSpPr>
            <a:spLocks noGrp="1"/>
          </p:cNvSpPr>
          <p:nvPr>
            <p:ph type="body" sz="quarter" idx="3"/>
          </p:nvPr>
        </p:nvSpPr>
        <p:spPr>
          <a:xfrm>
            <a:off x="4700257" y="1447800"/>
            <a:ext cx="3886200" cy="640080"/>
          </a:xfrm>
          <a:solidFill>
            <a:srgbClr val="0070C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8" name="Title Placeholder 21">
            <a:extLst>
              <a:ext uri="{FF2B5EF4-FFF2-40B4-BE49-F238E27FC236}">
                <a16:creationId xmlns:a16="http://schemas.microsoft.com/office/drawing/2014/main" id="{6BC6286E-7099-480E-B297-58727914DA90}"/>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3826681491"/>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defRPr>
            </a:lvl1pPr>
          </a:lstStyle>
          <a:p>
            <a:fld id="{0255DE44-24D9-468F-ACC9-DDC431174CCA}" type="slidenum">
              <a:rPr lang="en-US" smtClean="0"/>
              <a:pPr/>
              <a:t>‹#›</a:t>
            </a:fld>
            <a:endParaRPr lang="en-US" dirty="0"/>
          </a:p>
        </p:txBody>
      </p:sp>
      <p:sp>
        <p:nvSpPr>
          <p:cNvPr id="4" name="Title Placeholder 21">
            <a:extLst>
              <a:ext uri="{FF2B5EF4-FFF2-40B4-BE49-F238E27FC236}">
                <a16:creationId xmlns:a16="http://schemas.microsoft.com/office/drawing/2014/main" id="{2745DC9E-E4C3-4A3B-A615-A5E858BA75C6}"/>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3056228550"/>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defRPr>
            </a:lvl1pPr>
          </a:lstStyle>
          <a:p>
            <a:fld id="{0255DE44-24D9-468F-ACC9-DDC431174CCA}" type="slidenum">
              <a:rPr lang="en-US" smtClean="0"/>
              <a:pPr/>
              <a:t>‹#›</a:t>
            </a:fld>
            <a:endParaRPr lang="en-US" dirty="0"/>
          </a:p>
        </p:txBody>
      </p:sp>
      <p:sp>
        <p:nvSpPr>
          <p:cNvPr id="3" name="Text Placeholder 2"/>
          <p:cNvSpPr>
            <a:spLocks noGrp="1"/>
          </p:cNvSpPr>
          <p:nvPr>
            <p:ph type="body" idx="2"/>
          </p:nvPr>
        </p:nvSpPr>
        <p:spPr>
          <a:xfrm>
            <a:off x="609600" y="1524000"/>
            <a:ext cx="1600200" cy="4343400"/>
          </a:xfrm>
          <a:solidFill>
            <a:srgbClr val="0070C0"/>
          </a:solidFill>
          <a:ln w="50800" cap="sq" cmpd="dbl" algn="ctr">
            <a:solidFill>
              <a:schemeClr val="tx1"/>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alibri" panose="020F05020202040302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9" name="Content Placeholder 8"/>
          <p:cNvSpPr>
            <a:spLocks noGrp="1"/>
          </p:cNvSpPr>
          <p:nvPr>
            <p:ph sz="quarter" idx="1"/>
          </p:nvPr>
        </p:nvSpPr>
        <p:spPr>
          <a:xfrm>
            <a:off x="2362200" y="1524000"/>
            <a:ext cx="6400800" cy="4419600"/>
          </a:xfrm>
        </p:spPr>
        <p:txBody>
          <a:bodyPr/>
          <a:lstStyle>
            <a:lvl5pPr>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itle Placeholder 21">
            <a:extLst>
              <a:ext uri="{FF2B5EF4-FFF2-40B4-BE49-F238E27FC236}">
                <a16:creationId xmlns:a16="http://schemas.microsoft.com/office/drawing/2014/main" id="{93C22B75-02CE-47B0-948D-A1C0A28D49C8}"/>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3545566270"/>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rgbClr val="19975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a:solidFill>
            <a:srgbClr val="0070C0"/>
          </a:solidFill>
        </p:spPr>
        <p:txBody>
          <a:bodyPr/>
          <a:lstStyle>
            <a:lvl1pPr algn="l">
              <a:buNone/>
              <a:defRPr sz="4400" b="0" cap="none">
                <a:solidFill>
                  <a:srgbClr val="FFFFFF"/>
                </a:solidFill>
              </a:defRPr>
            </a:lvl1pPr>
          </a:lstStyle>
          <a:p>
            <a:r>
              <a:rPr kumimoji="0" lang="en-US" dirty="0"/>
              <a:t>Click to edit Master title style</a:t>
            </a: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255DE44-24D9-468F-ACC9-DDC431174CCA}"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lvl1pPr>
              <a:defRPr sz="1600"/>
            </a:lvl1pPr>
          </a:lstStyle>
          <a:p>
            <a:fld id="{0255DE44-24D9-468F-ACC9-DDC431174CCA}" type="slidenum">
              <a:rPr lang="en-US" smtClean="0"/>
              <a:pPr/>
              <a:t>‹#›</a:t>
            </a:fld>
            <a:endParaRPr lang="en-US" dirty="0"/>
          </a:p>
        </p:txBody>
      </p:sp>
      <p:sp>
        <p:nvSpPr>
          <p:cNvPr id="6" name="Title Placeholder 21">
            <a:extLst>
              <a:ext uri="{FF2B5EF4-FFF2-40B4-BE49-F238E27FC236}">
                <a16:creationId xmlns:a16="http://schemas.microsoft.com/office/drawing/2014/main" id="{AF26200D-C948-4624-B42E-2C05A10E6FFB}"/>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546980" y="22098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737980" y="22098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Slide Number Placeholder 11"/>
          <p:cNvSpPr>
            <a:spLocks noGrp="1"/>
          </p:cNvSpPr>
          <p:nvPr>
            <p:ph type="sldNum" sz="quarter" idx="16"/>
          </p:nvPr>
        </p:nvSpPr>
        <p:spPr/>
        <p:txBody>
          <a:bodyPr rtlCol="0"/>
          <a:lstStyle>
            <a:lvl1pPr>
              <a:defRPr sz="1600"/>
            </a:lvl1pPr>
          </a:lstStyle>
          <a:p>
            <a:fld id="{0255DE44-24D9-468F-ACC9-DDC431174CCA}" type="slidenum">
              <a:rPr lang="en-US" smtClean="0"/>
              <a:pPr/>
              <a:t>‹#›</a:t>
            </a:fld>
            <a:endParaRPr lang="en-US" dirty="0"/>
          </a:p>
        </p:txBody>
      </p:sp>
      <p:sp>
        <p:nvSpPr>
          <p:cNvPr id="16" name="Text Placeholder 15"/>
          <p:cNvSpPr>
            <a:spLocks noGrp="1"/>
          </p:cNvSpPr>
          <p:nvPr>
            <p:ph type="body" sz="quarter" idx="1"/>
          </p:nvPr>
        </p:nvSpPr>
        <p:spPr>
          <a:xfrm>
            <a:off x="546980" y="1524000"/>
            <a:ext cx="3886200" cy="640080"/>
          </a:xfrm>
          <a:solidFill>
            <a:srgbClr val="199755"/>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15" name="Text Placeholder 14"/>
          <p:cNvSpPr>
            <a:spLocks noGrp="1"/>
          </p:cNvSpPr>
          <p:nvPr>
            <p:ph type="body" sz="quarter" idx="3"/>
          </p:nvPr>
        </p:nvSpPr>
        <p:spPr>
          <a:xfrm>
            <a:off x="4737980" y="1524000"/>
            <a:ext cx="3886200" cy="640080"/>
          </a:xfrm>
          <a:solidFill>
            <a:srgbClr val="0070C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8" name="Title Placeholder 21">
            <a:extLst>
              <a:ext uri="{FF2B5EF4-FFF2-40B4-BE49-F238E27FC236}">
                <a16:creationId xmlns:a16="http://schemas.microsoft.com/office/drawing/2014/main" id="{C39CDE41-710F-45D3-AD26-B91DB5AB18A5}"/>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dirty="0"/>
          </a:p>
        </p:txBody>
      </p:sp>
      <p:sp>
        <p:nvSpPr>
          <p:cNvPr id="4" name="Title Placeholder 21">
            <a:extLst>
              <a:ext uri="{FF2B5EF4-FFF2-40B4-BE49-F238E27FC236}">
                <a16:creationId xmlns:a16="http://schemas.microsoft.com/office/drawing/2014/main" id="{A4111FD9-C735-4ED2-B52E-0D754DE028C1}"/>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solidFill>
            <a:srgbClr val="0070C0"/>
          </a:solidFill>
          <a:ln w="50800" cap="sq" cmpd="dbl" algn="ctr">
            <a:solidFill>
              <a:schemeClr val="tx1"/>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alibri" panose="020F05020202040302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5pPr>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itle Placeholder 21">
            <a:extLst>
              <a:ext uri="{FF2B5EF4-FFF2-40B4-BE49-F238E27FC236}">
                <a16:creationId xmlns:a16="http://schemas.microsoft.com/office/drawing/2014/main" id="{190E852D-9DA8-4A61-8C6B-1D7FB4EF88AC}"/>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2F8F5-23C9-4749-8341-79A5A37E6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4"/>
            <a:ext cx="9144000" cy="6855712"/>
          </a:xfrm>
          <a:prstGeom prst="rect">
            <a:avLst/>
          </a:prstGeom>
        </p:spPr>
      </p:pic>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1001387" y="0"/>
            <a:ext cx="7600604" cy="782638"/>
          </a:xfrm>
        </p:spPr>
        <p:txBody>
          <a:bodyPr/>
          <a:lstStyle>
            <a:lvl1pPr algn="l">
              <a:defRPr sz="3600">
                <a:solidFill>
                  <a:schemeClr val="bg1"/>
                </a:solidFill>
              </a:defRPr>
            </a:lvl1pPr>
          </a:lstStyle>
          <a:p>
            <a:r>
              <a:rPr lang="en-US" noProof="0" dirty="0"/>
              <a:t>New Mexico Environment Department</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996860" y="808604"/>
            <a:ext cx="7600604" cy="1537231"/>
          </a:xfrm>
        </p:spPr>
        <p:txBody>
          <a:bodyPr>
            <a:normAutofit/>
          </a:bodyPr>
          <a:lstStyle>
            <a:lvl1pPr marL="0" indent="0" algn="r">
              <a:spcBef>
                <a:spcPts val="0"/>
              </a:spcBef>
              <a:buNone/>
              <a:defRPr sz="1725">
                <a:solidFill>
                  <a:schemeClr val="bg1"/>
                </a:solidFill>
              </a:defRPr>
            </a:lvl1pPr>
            <a:lvl2pPr>
              <a:defRPr sz="1350"/>
            </a:lvl2pPr>
            <a:lvl3pPr>
              <a:defRPr sz="1350"/>
            </a:lvl3pPr>
            <a:lvl4pPr>
              <a:defRPr sz="1350"/>
            </a:lvl4pPr>
            <a:lvl5pPr>
              <a:defRPr sz="1350"/>
            </a:lvl5pPr>
          </a:lstStyle>
          <a:p>
            <a:pPr lvl="0"/>
            <a:r>
              <a:rPr lang="en-US" noProof="0" dirty="0"/>
              <a:t>Presentation Title</a:t>
            </a:r>
          </a:p>
          <a:p>
            <a:pPr lvl="0"/>
            <a:r>
              <a:rPr lang="en-US" noProof="0" dirty="0"/>
              <a:t>Presenter, Title</a:t>
            </a:r>
          </a:p>
          <a:p>
            <a:pPr lvl="0"/>
            <a:r>
              <a:rPr lang="en-US" noProof="0" dirty="0"/>
              <a:t>Date</a:t>
            </a:r>
          </a:p>
        </p:txBody>
      </p:sp>
      <p:pic>
        <p:nvPicPr>
          <p:cNvPr id="7" name="Picture 2" descr="http://dws/outreach/graphics/images/seal/color/logo_seal72.gif">
            <a:extLst>
              <a:ext uri="{FF2B5EF4-FFF2-40B4-BE49-F238E27FC236}">
                <a16:creationId xmlns:a16="http://schemas.microsoft.com/office/drawing/2014/main" id="{58562F4C-BBAE-4C4F-9139-D06E9C3208C5}"/>
              </a:ext>
            </a:extLst>
          </p:cNvPr>
          <p:cNvPicPr>
            <a:picLocks noChangeAspect="1" noChangeArrowheads="1"/>
          </p:cNvPicPr>
          <p:nvPr userDrawn="1"/>
        </p:nvPicPr>
        <p:blipFill>
          <a:blip r:embed="rId3" cstate="print"/>
          <a:srcRect/>
          <a:stretch>
            <a:fillRect/>
          </a:stretch>
        </p:blipFill>
        <p:spPr bwMode="auto">
          <a:xfrm>
            <a:off x="36131" y="79637"/>
            <a:ext cx="935832" cy="873444"/>
          </a:xfrm>
          <a:prstGeom prst="rect">
            <a:avLst/>
          </a:prstGeom>
          <a:noFill/>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975A31D-3999-4058-8826-C8724879CF7F}"/>
              </a:ext>
            </a:extLst>
          </p:cNvPr>
          <p:cNvSpPr txBox="1"/>
          <p:nvPr userDrawn="1"/>
        </p:nvSpPr>
        <p:spPr>
          <a:xfrm>
            <a:off x="-228600" y="6565638"/>
            <a:ext cx="1981200" cy="230832"/>
          </a:xfrm>
          <a:prstGeom prst="rect">
            <a:avLst/>
          </a:prstGeom>
          <a:noFill/>
        </p:spPr>
        <p:txBody>
          <a:bodyPr wrap="square" rtlCol="0">
            <a:spAutoFit/>
          </a:bodyPr>
          <a:lstStyle/>
          <a:p>
            <a:pPr algn="r"/>
            <a:r>
              <a:rPr lang="en-US" sz="900" dirty="0">
                <a:solidFill>
                  <a:schemeClr val="bg1"/>
                </a:solidFill>
              </a:rPr>
              <a:t>Photo credit Rhett </a:t>
            </a:r>
            <a:r>
              <a:rPr lang="en-US" sz="900" dirty="0" err="1">
                <a:solidFill>
                  <a:schemeClr val="bg1"/>
                </a:solidFill>
              </a:rPr>
              <a:t>Zyla</a:t>
            </a:r>
            <a:r>
              <a:rPr lang="en-US" sz="900" dirty="0">
                <a:solidFill>
                  <a:schemeClr val="bg1"/>
                </a:solidFill>
              </a:rPr>
              <a:t> #IamNMED</a:t>
            </a:r>
          </a:p>
        </p:txBody>
      </p:sp>
    </p:spTree>
    <p:extLst>
      <p:ext uri="{BB962C8B-B14F-4D97-AF65-F5344CB8AC3E}">
        <p14:creationId xmlns:p14="http://schemas.microsoft.com/office/powerpoint/2010/main" val="3860679352"/>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dirty="0"/>
          </a:p>
        </p:txBody>
      </p:sp>
      <p:sp>
        <p:nvSpPr>
          <p:cNvPr id="8" name="Content Placeholder 7"/>
          <p:cNvSpPr>
            <a:spLocks noGrp="1"/>
          </p:cNvSpPr>
          <p:nvPr>
            <p:ph sz="quarter" idx="1"/>
          </p:nvPr>
        </p:nvSpPr>
        <p:spPr>
          <a:xfrm>
            <a:off x="612648" y="1600200"/>
            <a:ext cx="8153400" cy="4953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Title Placeholder 21">
            <a:extLst>
              <a:ext uri="{FF2B5EF4-FFF2-40B4-BE49-F238E27FC236}">
                <a16:creationId xmlns:a16="http://schemas.microsoft.com/office/drawing/2014/main" id="{BD902F76-A89D-461B-996D-ADFBAD0E2B95}"/>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4174648345"/>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p>
            <a:fld id="{0255DE44-24D9-468F-ACC9-DDC431174CCA}" type="slidenum">
              <a:rPr lang="en-US" smtClean="0"/>
              <a:pPr/>
              <a:t>‹#›</a:t>
            </a:fld>
            <a:endParaRPr lang="en-US" dirty="0"/>
          </a:p>
        </p:txBody>
      </p:sp>
      <p:sp>
        <p:nvSpPr>
          <p:cNvPr id="6" name="Title Placeholder 21">
            <a:extLst>
              <a:ext uri="{FF2B5EF4-FFF2-40B4-BE49-F238E27FC236}">
                <a16:creationId xmlns:a16="http://schemas.microsoft.com/office/drawing/2014/main" id="{FE897010-4E88-489F-8EED-C3081493C146}"/>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782829682"/>
      </p:ext>
    </p:extLst>
  </p:cSld>
  <p:clrMapOvr>
    <a:masterClrMapping/>
  </p:clrMapOvr>
  <mc:AlternateContent xmlns:mc="http://schemas.openxmlformats.org/markup-compatibility/2006" xmlns:p14="http://schemas.microsoft.com/office/powerpoint/2010/main">
    <mc:Choice Requires="p14">
      <p:transition p14:dur="10" advTm="7088"/>
    </mc:Choice>
    <mc:Fallback xmlns="">
      <p:transition advTm="708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463040"/>
            <a:ext cx="8378952" cy="51663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0" y="1074534"/>
            <a:ext cx="9144000" cy="228600"/>
          </a:xfrm>
          <a:prstGeom prst="rect">
            <a:avLst/>
          </a:prstGeom>
          <a:solidFill>
            <a:srgbClr val="0070C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606073" y="6613524"/>
            <a:ext cx="533400" cy="244476"/>
          </a:xfrm>
          <a:prstGeom prst="rect">
            <a:avLst/>
          </a:prstGeom>
        </p:spPr>
        <p:txBody>
          <a:bodyPr vert="horz" anchor="ctr" anchorCtr="0">
            <a:noAutofit/>
          </a:bodyPr>
          <a:lstStyle>
            <a:lvl1pPr algn="ctr" eaLnBrk="1" latinLnBrk="0" hangingPunct="1">
              <a:defRPr kumimoji="0" sz="2000" b="1">
                <a:solidFill>
                  <a:schemeClr val="tx1"/>
                </a:solidFill>
                <a:latin typeface="Calibri" panose="020F0502020204030204" pitchFamily="34" charset="0"/>
              </a:defRPr>
            </a:lvl1pPr>
          </a:lstStyle>
          <a:p>
            <a:fld id="{0255DE44-24D9-468F-ACC9-DDC431174CCA}" type="slidenum">
              <a:rPr lang="en-US" smtClean="0"/>
              <a:pPr/>
              <a:t>‹#›</a:t>
            </a:fld>
            <a:endParaRPr lang="en-US" dirty="0"/>
          </a:p>
        </p:txBody>
      </p:sp>
      <p:pic>
        <p:nvPicPr>
          <p:cNvPr id="12290" name="Picture 2" descr="http://dws/outreach/graphics/images/seal/color/logo_seal72.gif"/>
          <p:cNvPicPr>
            <a:picLocks noChangeAspect="1" noChangeArrowheads="1"/>
          </p:cNvPicPr>
          <p:nvPr userDrawn="1"/>
        </p:nvPicPr>
        <p:blipFill>
          <a:blip r:embed="rId9" cstate="print"/>
          <a:srcRect/>
          <a:stretch>
            <a:fillRect/>
          </a:stretch>
        </p:blipFill>
        <p:spPr bwMode="auto">
          <a:xfrm>
            <a:off x="43788" y="53479"/>
            <a:ext cx="990600" cy="924561"/>
          </a:xfrm>
          <a:prstGeom prst="rect">
            <a:avLst/>
          </a:prstGeom>
          <a:noFill/>
          <a:effectLst>
            <a:outerShdw blurRad="63500" sx="102000" sy="102000" algn="ctr"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90" r:id="rId7"/>
  </p:sldLayoutIdLst>
  <mc:AlternateContent xmlns:mc="http://schemas.openxmlformats.org/markup-compatibility/2006" xmlns:p14="http://schemas.microsoft.com/office/powerpoint/2010/main">
    <mc:Choice Requires="p14">
      <p:transition p14:dur="10" advTm="7088"/>
    </mc:Choice>
    <mc:Fallback xmlns="">
      <p:transition advTm="7088"/>
    </mc:Fallback>
  </mc:AlternateContent>
  <p:hf hdr="0" ftr="0"/>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320040" indent="-320040" algn="l" rtl="0" eaLnBrk="1" latinLnBrk="0" hangingPunct="1">
        <a:spcBef>
          <a:spcPts val="700"/>
        </a:spcBef>
        <a:buClr>
          <a:srgbClr val="199755"/>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rgbClr val="0070C0"/>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Tx/>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rgbClr val="00B050"/>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rgbClr val="0070C0"/>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600200"/>
            <a:ext cx="8153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610600" y="6613524"/>
            <a:ext cx="533400" cy="244476"/>
          </a:xfrm>
          <a:prstGeom prst="rect">
            <a:avLst/>
          </a:prstGeom>
        </p:spPr>
        <p:txBody>
          <a:bodyPr vert="horz" anchor="ctr" anchorCtr="0">
            <a:noAutofit/>
          </a:bodyPr>
          <a:lstStyle>
            <a:lvl1pPr algn="ctr" eaLnBrk="1" latinLnBrk="0" hangingPunct="1">
              <a:defRPr kumimoji="0" sz="1600" b="1">
                <a:solidFill>
                  <a:schemeClr val="tx1"/>
                </a:solidFill>
                <a:latin typeface="Calibri" panose="020F0502020204030204" pitchFamily="34" charset="0"/>
              </a:defRPr>
            </a:lvl1pPr>
          </a:lstStyle>
          <a:p>
            <a:fld id="{0255DE44-24D9-468F-ACC9-DDC431174CCA}" type="slidenum">
              <a:rPr lang="en-US" smtClean="0"/>
              <a:pPr/>
              <a:t>‹#›</a:t>
            </a:fld>
            <a:endParaRPr lang="en-US" dirty="0"/>
          </a:p>
        </p:txBody>
      </p:sp>
      <p:sp>
        <p:nvSpPr>
          <p:cNvPr id="10" name="Title Placeholder 21">
            <a:extLst>
              <a:ext uri="{FF2B5EF4-FFF2-40B4-BE49-F238E27FC236}">
                <a16:creationId xmlns:a16="http://schemas.microsoft.com/office/drawing/2014/main" id="{D1AAC78A-89C9-4C9C-BE9B-7627D5012B13}"/>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dirty="0"/>
              <a:t>Click to edit Master title style</a:t>
            </a:r>
          </a:p>
        </p:txBody>
      </p:sp>
      <p:pic>
        <p:nvPicPr>
          <p:cNvPr id="14" name="Picture 2" descr="http://dws/outreach/graphics/images/seal/color/logo_seal72.gif">
            <a:extLst>
              <a:ext uri="{FF2B5EF4-FFF2-40B4-BE49-F238E27FC236}">
                <a16:creationId xmlns:a16="http://schemas.microsoft.com/office/drawing/2014/main" id="{322EC02F-7EC0-4491-8DDB-F083D9C91F06}"/>
              </a:ext>
            </a:extLst>
          </p:cNvPr>
          <p:cNvPicPr>
            <a:picLocks noChangeAspect="1" noChangeArrowheads="1"/>
          </p:cNvPicPr>
          <p:nvPr userDrawn="1"/>
        </p:nvPicPr>
        <p:blipFill>
          <a:blip r:embed="rId7" cstate="print"/>
          <a:srcRect/>
          <a:stretch>
            <a:fillRect/>
          </a:stretch>
        </p:blipFill>
        <p:spPr bwMode="auto">
          <a:xfrm>
            <a:off x="43788" y="53479"/>
            <a:ext cx="990600" cy="924561"/>
          </a:xfrm>
          <a:prstGeom prst="rect">
            <a:avLst/>
          </a:prstGeom>
          <a:noFill/>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DA71E2E5-2158-47E3-8E68-F746B92F3778}"/>
              </a:ext>
            </a:extLst>
          </p:cNvPr>
          <p:cNvSpPr/>
          <p:nvPr userDrawn="1"/>
        </p:nvSpPr>
        <p:spPr>
          <a:xfrm>
            <a:off x="0" y="1074534"/>
            <a:ext cx="9144000" cy="228600"/>
          </a:xfrm>
          <a:prstGeom prst="rect">
            <a:avLst/>
          </a:prstGeom>
          <a:solidFill>
            <a:srgbClr val="0070C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1889007849"/>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p14:dur="10" advTm="7088"/>
    </mc:Choice>
    <mc:Fallback xmlns="">
      <p:transition advTm="7088"/>
    </mc:Fallback>
  </mc:AlternateContent>
  <p:hf hdr="0" ftr="0"/>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320040" indent="-320040" algn="l" rtl="0" eaLnBrk="1" latinLnBrk="0" hangingPunct="1">
        <a:spcBef>
          <a:spcPts val="700"/>
        </a:spcBef>
        <a:buClr>
          <a:srgbClr val="199755"/>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rgbClr val="0070C0"/>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Tx/>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rgbClr val="00B050"/>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rgbClr val="0070C0"/>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hyperlink" Target="mailto:Genevieve.Morgan@state.nm.us" TargetMode="Externa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hyperlink" Target="mailto:Amanda.Otieno@state.nm.us" TargetMode="External"/><Relationship Id="rId5" Type="http://schemas.openxmlformats.org/officeDocument/2006/relationships/hyperlink" Target="mailto:Levi.Lementino@state.nm.us"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video" Target="../media/media2.mp4"/><Relationship Id="rId7" Type="http://schemas.openxmlformats.org/officeDocument/2006/relationships/image" Target="../media/image7.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4.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0.png"/><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12.png"/><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14.png"/><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16.png"/><Relationship Id="rId2" Type="http://schemas.microsoft.com/office/2007/relationships/media" Target="../media/media6.mp4"/><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179F-0CB5-4E95-B5D2-F914B4CF8EBA}"/>
              </a:ext>
            </a:extLst>
          </p:cNvPr>
          <p:cNvSpPr>
            <a:spLocks noGrp="1"/>
          </p:cNvSpPr>
          <p:nvPr>
            <p:ph type="title"/>
          </p:nvPr>
        </p:nvSpPr>
        <p:spPr>
          <a:xfrm>
            <a:off x="1006895" y="303212"/>
            <a:ext cx="7600604" cy="782638"/>
          </a:xfrm>
        </p:spPr>
        <p:txBody>
          <a:bodyPr>
            <a:noAutofit/>
          </a:bodyPr>
          <a:lstStyle/>
          <a:p>
            <a:r>
              <a:rPr lang="en-US" sz="3600" dirty="0"/>
              <a:t>New Mexico Environment Department</a:t>
            </a:r>
            <a:br>
              <a:rPr lang="en-US" sz="3600" dirty="0"/>
            </a:br>
            <a:r>
              <a:rPr lang="en-US" sz="3600" dirty="0"/>
              <a:t>                                  Solid Waste Bureau</a:t>
            </a:r>
          </a:p>
        </p:txBody>
      </p:sp>
      <p:sp>
        <p:nvSpPr>
          <p:cNvPr id="3" name="Text Placeholder 2">
            <a:extLst>
              <a:ext uri="{FF2B5EF4-FFF2-40B4-BE49-F238E27FC236}">
                <a16:creationId xmlns:a16="http://schemas.microsoft.com/office/drawing/2014/main" id="{D9FC4717-577E-4F01-8693-933BEE005E80}"/>
              </a:ext>
            </a:extLst>
          </p:cNvPr>
          <p:cNvSpPr>
            <a:spLocks noGrp="1"/>
          </p:cNvSpPr>
          <p:nvPr>
            <p:ph type="body" sz="quarter" idx="13"/>
          </p:nvPr>
        </p:nvSpPr>
        <p:spPr>
          <a:xfrm>
            <a:off x="1006895" y="1285875"/>
            <a:ext cx="7399003" cy="1828800"/>
          </a:xfrm>
        </p:spPr>
        <p:txBody>
          <a:bodyPr>
            <a:normAutofit/>
          </a:bodyPr>
          <a:lstStyle/>
          <a:p>
            <a:pPr algn="r">
              <a:spcBef>
                <a:spcPts val="0"/>
              </a:spcBef>
            </a:pPr>
            <a:r>
              <a:rPr lang="en-US" sz="2000" b="1" dirty="0"/>
              <a:t>Registering for Annual Report Database</a:t>
            </a:r>
          </a:p>
          <a:p>
            <a:pPr algn="r">
              <a:spcBef>
                <a:spcPts val="0"/>
              </a:spcBef>
            </a:pPr>
            <a:r>
              <a:rPr lang="en-US" sz="2000" b="1" dirty="0"/>
              <a:t>(Secure Extranet Portal-SEP)</a:t>
            </a:r>
          </a:p>
          <a:p>
            <a:pPr algn="r">
              <a:spcBef>
                <a:spcPts val="0"/>
              </a:spcBef>
            </a:pPr>
            <a:r>
              <a:rPr lang="en-US" sz="2000" b="1" dirty="0"/>
              <a:t> </a:t>
            </a:r>
          </a:p>
          <a:p>
            <a:pPr algn="r">
              <a:spcBef>
                <a:spcPts val="0"/>
              </a:spcBef>
            </a:pPr>
            <a:r>
              <a:rPr lang="en-US" sz="1800" b="1" dirty="0"/>
              <a:t>Levi Lementino, Outreach Specialist</a:t>
            </a:r>
          </a:p>
          <a:p>
            <a:pPr algn="r">
              <a:spcBef>
                <a:spcPts val="0"/>
              </a:spcBef>
            </a:pPr>
            <a:r>
              <a:rPr lang="en-US" sz="1800" b="1" dirty="0"/>
              <a:t>December 2020</a:t>
            </a:r>
          </a:p>
          <a:p>
            <a:endParaRPr lang="en-US" dirty="0"/>
          </a:p>
        </p:txBody>
      </p:sp>
      <p:pic>
        <p:nvPicPr>
          <p:cNvPr id="8" name="Video 7">
            <a:hlinkClick r:id="" action="ppaction://media"/>
            <a:extLst>
              <a:ext uri="{FF2B5EF4-FFF2-40B4-BE49-F238E27FC236}">
                <a16:creationId xmlns:a16="http://schemas.microsoft.com/office/drawing/2014/main" id="{3506E871-E785-4D31-BB4A-7B6F5F56D0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139245874"/>
      </p:ext>
    </p:extLst>
  </p:cSld>
  <p:clrMapOvr>
    <a:masterClrMapping/>
  </p:clrMapOvr>
  <mc:AlternateContent xmlns:mc="http://schemas.openxmlformats.org/markup-compatibility/2006" xmlns:p14="http://schemas.microsoft.com/office/powerpoint/2010/main">
    <mc:Choice Requires="p14">
      <p:transition p14:dur="10" advTm="42724"/>
    </mc:Choice>
    <mc:Fallback xmlns="">
      <p:transition advTm="4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8780A-1023-4407-BD8C-0BA20CE98680}"/>
              </a:ext>
            </a:extLst>
          </p:cNvPr>
          <p:cNvPicPr>
            <a:picLocks noChangeAspect="1"/>
          </p:cNvPicPr>
          <p:nvPr/>
        </p:nvPicPr>
        <p:blipFill>
          <a:blip r:embed="rId5"/>
          <a:stretch>
            <a:fillRect/>
          </a:stretch>
        </p:blipFill>
        <p:spPr>
          <a:xfrm>
            <a:off x="1925320" y="1915643"/>
            <a:ext cx="6613007" cy="4422597"/>
          </a:xfrm>
          <a:prstGeom prst="rect">
            <a:avLst/>
          </a:prstGeom>
        </p:spPr>
      </p:pic>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10</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152400" y="1438512"/>
            <a:ext cx="1600200" cy="4343400"/>
          </a:xfrm>
        </p:spPr>
        <p:txBody>
          <a:bodyPr/>
          <a:lstStyle/>
          <a:p>
            <a:r>
              <a:rPr lang="en-US" dirty="0"/>
              <a:t>For Log In Assistance, please watch “Log-In to SEP” Instruction Video</a:t>
            </a:r>
          </a:p>
        </p:txBody>
      </p:sp>
      <p:sp>
        <p:nvSpPr>
          <p:cNvPr id="4" name="Content Placeholder 3">
            <a:extLst>
              <a:ext uri="{FF2B5EF4-FFF2-40B4-BE49-F238E27FC236}">
                <a16:creationId xmlns:a16="http://schemas.microsoft.com/office/drawing/2014/main" id="{5BD1D4B6-5057-4357-AE84-4687A9C0F464}"/>
              </a:ext>
            </a:extLst>
          </p:cNvPr>
          <p:cNvSpPr>
            <a:spLocks noGrp="1"/>
          </p:cNvSpPr>
          <p:nvPr>
            <p:ph sz="quarter" idx="1"/>
          </p:nvPr>
        </p:nvSpPr>
        <p:spPr>
          <a:xfrm>
            <a:off x="1716858" y="1295400"/>
            <a:ext cx="7427142" cy="4800599"/>
          </a:xfrm>
        </p:spPr>
        <p:txBody>
          <a:bodyPr/>
          <a:lstStyle/>
          <a:p>
            <a:r>
              <a:rPr lang="en-US" sz="3200" b="1" dirty="0">
                <a:solidFill>
                  <a:schemeClr val="accent1">
                    <a:lumMod val="75000"/>
                  </a:schemeClr>
                </a:solidFill>
                <a:latin typeface="Calibri Light" panose="020F0302020204030204"/>
              </a:rPr>
              <a:t> Also Watch “Log-In to SEP” Video</a:t>
            </a:r>
          </a:p>
          <a:p>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lstStyle/>
          <a:p>
            <a:r>
              <a:rPr lang="en-US" dirty="0"/>
              <a:t>Ready to Start Annual Reporting</a:t>
            </a:r>
          </a:p>
        </p:txBody>
      </p:sp>
      <p:pic>
        <p:nvPicPr>
          <p:cNvPr id="7" name="Video 6">
            <a:hlinkClick r:id="" action="ppaction://media"/>
            <a:extLst>
              <a:ext uri="{FF2B5EF4-FFF2-40B4-BE49-F238E27FC236}">
                <a16:creationId xmlns:a16="http://schemas.microsoft.com/office/drawing/2014/main" id="{9C072358-9C9D-4D35-B54A-BFE914EBF7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956231998"/>
      </p:ext>
    </p:extLst>
  </p:cSld>
  <p:clrMapOvr>
    <a:masterClrMapping/>
  </p:clrMapOvr>
  <mc:AlternateContent xmlns:mc="http://schemas.openxmlformats.org/markup-compatibility/2006" xmlns:p14="http://schemas.microsoft.com/office/powerpoint/2010/main">
    <mc:Choice Requires="p14">
      <p:transition p14:dur="10" advTm="17509"/>
    </mc:Choice>
    <mc:Fallback xmlns="">
      <p:transition advTm="1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7A581-A495-4885-A45E-17429D61B278}"/>
              </a:ext>
            </a:extLst>
          </p:cNvPr>
          <p:cNvSpPr>
            <a:spLocks noGrp="1"/>
          </p:cNvSpPr>
          <p:nvPr>
            <p:ph type="title"/>
          </p:nvPr>
        </p:nvSpPr>
        <p:spPr/>
        <p:txBody>
          <a:bodyPr>
            <a:normAutofit fontScale="90000"/>
          </a:bodyPr>
          <a:lstStyle/>
          <a:p>
            <a:br>
              <a:rPr lang="en-US" dirty="0"/>
            </a:br>
            <a:r>
              <a:rPr lang="en-US" dirty="0"/>
              <a:t>Additional Support</a:t>
            </a:r>
            <a:br>
              <a:rPr lang="en-US" dirty="0"/>
            </a:br>
            <a:r>
              <a:rPr lang="en-US" dirty="0"/>
              <a:t>Outreach Section</a:t>
            </a:r>
            <a:br>
              <a:rPr lang="en-US" dirty="0"/>
            </a:br>
            <a:endParaRPr lang="en-US" dirty="0"/>
          </a:p>
        </p:txBody>
      </p:sp>
      <p:sp>
        <p:nvSpPr>
          <p:cNvPr id="4" name="Slide Number Placeholder 3">
            <a:extLst>
              <a:ext uri="{FF2B5EF4-FFF2-40B4-BE49-F238E27FC236}">
                <a16:creationId xmlns:a16="http://schemas.microsoft.com/office/drawing/2014/main" id="{CC2C64FB-E54B-47DC-B803-73ECB27EFC3A}"/>
              </a:ext>
            </a:extLst>
          </p:cNvPr>
          <p:cNvSpPr>
            <a:spLocks noGrp="1"/>
          </p:cNvSpPr>
          <p:nvPr>
            <p:ph type="sldNum" sz="quarter" idx="11"/>
          </p:nvPr>
        </p:nvSpPr>
        <p:spPr/>
        <p:txBody>
          <a:bodyPr/>
          <a:lstStyle/>
          <a:p>
            <a:fld id="{0255DE44-24D9-468F-ACC9-DDC431174CCA}" type="slidenum">
              <a:rPr lang="en-US" smtClean="0"/>
              <a:pPr/>
              <a:t>11</a:t>
            </a:fld>
            <a:endParaRPr lang="en-US" dirty="0"/>
          </a:p>
        </p:txBody>
      </p:sp>
      <p:sp>
        <p:nvSpPr>
          <p:cNvPr id="8" name="Text Placeholder 2">
            <a:extLst>
              <a:ext uri="{FF2B5EF4-FFF2-40B4-BE49-F238E27FC236}">
                <a16:creationId xmlns:a16="http://schemas.microsoft.com/office/drawing/2014/main" id="{38F06DBD-49D5-48FE-9326-DCE1EEA6423E}"/>
              </a:ext>
            </a:extLst>
          </p:cNvPr>
          <p:cNvSpPr txBox="1">
            <a:spLocks/>
          </p:cNvSpPr>
          <p:nvPr/>
        </p:nvSpPr>
        <p:spPr>
          <a:xfrm>
            <a:off x="152400" y="3178176"/>
            <a:ext cx="8991600" cy="2155824"/>
          </a:xfrm>
          <a:prstGeom prst="rect">
            <a:avLst/>
          </a:prstGeom>
        </p:spPr>
        <p:txBody>
          <a:bodyPr>
            <a:normAutofit/>
          </a:bodyPr>
          <a:lstStyle>
            <a:lvl1pPr marL="320040" indent="-320040" algn="l" rtl="0" eaLnBrk="1" latinLnBrk="0" hangingPunct="1">
              <a:spcBef>
                <a:spcPts val="700"/>
              </a:spcBef>
              <a:buClr>
                <a:srgbClr val="199755"/>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rgbClr val="0070C0"/>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Tx/>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rgbClr val="00B050"/>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rgbClr val="0070C0"/>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0"/>
              </a:spcBef>
              <a:buNone/>
            </a:pPr>
            <a:endParaRPr lang="en-US" sz="1400" dirty="0"/>
          </a:p>
          <a:p>
            <a:pPr marL="0" indent="0">
              <a:spcBef>
                <a:spcPts val="0"/>
              </a:spcBef>
              <a:buNone/>
            </a:pPr>
            <a:r>
              <a:rPr lang="en-US" sz="1400" dirty="0"/>
              <a:t>Levi Lementino	Outreach Specialist		505-795-1255	</a:t>
            </a:r>
            <a:r>
              <a:rPr lang="en-US" sz="1400" dirty="0">
                <a:hlinkClick r:id="rId5"/>
              </a:rPr>
              <a:t>Levi.Lementino@state.nm.us</a:t>
            </a:r>
            <a:r>
              <a:rPr lang="en-US" sz="1400" dirty="0"/>
              <a:t> </a:t>
            </a:r>
          </a:p>
          <a:p>
            <a:pPr marL="0" indent="0">
              <a:spcBef>
                <a:spcPts val="0"/>
              </a:spcBef>
              <a:buNone/>
            </a:pPr>
            <a:endParaRPr lang="en-US" sz="1400" dirty="0"/>
          </a:p>
          <a:p>
            <a:pPr marL="0" indent="0">
              <a:spcBef>
                <a:spcPts val="0"/>
              </a:spcBef>
              <a:buNone/>
            </a:pPr>
            <a:endParaRPr lang="en-US" sz="1400" dirty="0"/>
          </a:p>
          <a:p>
            <a:pPr marL="0" indent="0">
              <a:spcBef>
                <a:spcPts val="0"/>
              </a:spcBef>
              <a:buNone/>
            </a:pPr>
            <a:r>
              <a:rPr lang="en-US" sz="1400" dirty="0"/>
              <a:t>Amanda Otieno	Outreach Specialist		505-795-1502	</a:t>
            </a:r>
            <a:r>
              <a:rPr lang="en-US" sz="1400" dirty="0">
                <a:solidFill>
                  <a:srgbClr val="8E58B6"/>
                </a:solidFill>
                <a:hlinkClick r:id="rId6">
                  <a:extLst>
                    <a:ext uri="{A12FA001-AC4F-418D-AE19-62706E023703}">
                      <ahyp:hlinkClr xmlns:ahyp="http://schemas.microsoft.com/office/drawing/2018/hyperlinkcolor" val="tx"/>
                    </a:ext>
                  </a:extLst>
                </a:hlinkClick>
              </a:rPr>
              <a:t>Amanda.Otieno@state.</a:t>
            </a:r>
            <a:r>
              <a:rPr lang="en-US" sz="1400" dirty="0">
                <a:solidFill>
                  <a:schemeClr val="accent5">
                    <a:lumMod val="75000"/>
                  </a:schemeClr>
                </a:solidFill>
                <a:hlinkClick r:id="rId6">
                  <a:extLst>
                    <a:ext uri="{A12FA001-AC4F-418D-AE19-62706E023703}">
                      <ahyp:hlinkClr xmlns:ahyp="http://schemas.microsoft.com/office/drawing/2018/hyperlinkcolor" val="tx"/>
                    </a:ext>
                  </a:extLst>
                </a:hlinkClick>
              </a:rPr>
              <a:t>nm</a:t>
            </a:r>
            <a:r>
              <a:rPr lang="en-US" sz="1400" dirty="0">
                <a:solidFill>
                  <a:srgbClr val="8E58B6"/>
                </a:solidFill>
                <a:hlinkClick r:id="rId6">
                  <a:extLst>
                    <a:ext uri="{A12FA001-AC4F-418D-AE19-62706E023703}">
                      <ahyp:hlinkClr xmlns:ahyp="http://schemas.microsoft.com/office/drawing/2018/hyperlinkcolor" val="tx"/>
                    </a:ext>
                  </a:extLst>
                </a:hlinkClick>
              </a:rPr>
              <a:t>.us</a:t>
            </a:r>
            <a:endParaRPr lang="en-US" sz="1400" dirty="0"/>
          </a:p>
          <a:p>
            <a:pPr marL="0" indent="0">
              <a:spcBef>
                <a:spcPts val="0"/>
              </a:spcBef>
              <a:buNone/>
            </a:pPr>
            <a:r>
              <a:rPr lang="en-US" sz="1400" dirty="0"/>
              <a:t> 			</a:t>
            </a:r>
          </a:p>
          <a:p>
            <a:pPr marL="0" lvl="0" indent="0">
              <a:spcBef>
                <a:spcPts val="0"/>
              </a:spcBef>
              <a:buClrTx/>
              <a:buSzTx/>
              <a:buNone/>
            </a:pPr>
            <a:endParaRPr lang="en-US" sz="1400" dirty="0">
              <a:solidFill>
                <a:prstClr val="black"/>
              </a:solidFill>
              <a:latin typeface="Tw Cen MT"/>
            </a:endParaRPr>
          </a:p>
          <a:p>
            <a:pPr marL="0" lvl="0" indent="0">
              <a:spcBef>
                <a:spcPts val="0"/>
              </a:spcBef>
              <a:buClrTx/>
              <a:buSzTx/>
              <a:buNone/>
            </a:pPr>
            <a:r>
              <a:rPr lang="en-US" sz="1400" dirty="0">
                <a:solidFill>
                  <a:prstClr val="black"/>
                </a:solidFill>
                <a:latin typeface="Tw Cen MT"/>
              </a:rPr>
              <a:t>Genevieve Morgan	Outreach Section Manager	505-490-5356	</a:t>
            </a:r>
            <a:r>
              <a:rPr lang="en-US" sz="1400" dirty="0">
                <a:solidFill>
                  <a:schemeClr val="accent5">
                    <a:lumMod val="75000"/>
                  </a:schemeClr>
                </a:solidFill>
                <a:latin typeface="Tw Cen MT"/>
                <a:hlinkClick r:id="rId7">
                  <a:extLst>
                    <a:ext uri="{A12FA001-AC4F-418D-AE19-62706E023703}">
                      <ahyp:hlinkClr xmlns:ahyp="http://schemas.microsoft.com/office/drawing/2018/hyperlinkcolor" val="tx"/>
                    </a:ext>
                  </a:extLst>
                </a:hlinkClick>
              </a:rPr>
              <a:t>Genevieve.Morgan@state.nm.us</a:t>
            </a:r>
            <a:r>
              <a:rPr lang="en-US" sz="1400" dirty="0">
                <a:solidFill>
                  <a:schemeClr val="accent5">
                    <a:lumMod val="75000"/>
                  </a:schemeClr>
                </a:solidFill>
                <a:latin typeface="Tw Cen MT"/>
              </a:rPr>
              <a:t>  </a:t>
            </a:r>
          </a:p>
          <a:p>
            <a:pPr marL="0" lvl="0" indent="0">
              <a:spcBef>
                <a:spcPts val="0"/>
              </a:spcBef>
              <a:buClrTx/>
              <a:buSzTx/>
              <a:buNone/>
            </a:pPr>
            <a:endParaRPr lang="en-US" sz="1400" dirty="0">
              <a:solidFill>
                <a:prstClr val="black"/>
              </a:solidFill>
              <a:latin typeface="Tw Cen MT"/>
            </a:endParaRPr>
          </a:p>
          <a:p>
            <a:endParaRPr lang="en-US" dirty="0"/>
          </a:p>
        </p:txBody>
      </p:sp>
      <p:pic>
        <p:nvPicPr>
          <p:cNvPr id="9" name="Video 8">
            <a:hlinkClick r:id="" action="ppaction://media"/>
            <a:extLst>
              <a:ext uri="{FF2B5EF4-FFF2-40B4-BE49-F238E27FC236}">
                <a16:creationId xmlns:a16="http://schemas.microsoft.com/office/drawing/2014/main" id="{89333F9F-8764-46D1-BDAB-088FCD6D32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70703678"/>
      </p:ext>
    </p:extLst>
  </p:cSld>
  <p:clrMapOvr>
    <a:masterClrMapping/>
  </p:clrMapOvr>
  <mc:AlternateContent xmlns:mc="http://schemas.openxmlformats.org/markup-compatibility/2006" xmlns:p14="http://schemas.microsoft.com/office/powerpoint/2010/main">
    <mc:Choice Requires="p14">
      <p:transition p14:dur="10" advTm="17754"/>
    </mc:Choice>
    <mc:Fallback xmlns="">
      <p:transition advTm="1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812FDB-C7FC-4DDC-A491-CD8AB25C3308}"/>
              </a:ext>
            </a:extLst>
          </p:cNvPr>
          <p:cNvPicPr>
            <a:picLocks noChangeAspect="1"/>
          </p:cNvPicPr>
          <p:nvPr/>
        </p:nvPicPr>
        <p:blipFill>
          <a:blip r:embed="rId6"/>
          <a:stretch>
            <a:fillRect/>
          </a:stretch>
        </p:blipFill>
        <p:spPr>
          <a:xfrm>
            <a:off x="3504312" y="3733799"/>
            <a:ext cx="3655107" cy="2444435"/>
          </a:xfrm>
          <a:prstGeom prst="rect">
            <a:avLst/>
          </a:prstGeom>
        </p:spPr>
      </p:pic>
      <p:sp>
        <p:nvSpPr>
          <p:cNvPr id="4" name="Slide Number Placeholder 3">
            <a:extLst>
              <a:ext uri="{FF2B5EF4-FFF2-40B4-BE49-F238E27FC236}">
                <a16:creationId xmlns:a16="http://schemas.microsoft.com/office/drawing/2014/main" id="{B2A46BE9-4D54-4015-B31E-30C503ACBC94}"/>
              </a:ext>
            </a:extLst>
          </p:cNvPr>
          <p:cNvSpPr>
            <a:spLocks noGrp="1"/>
          </p:cNvSpPr>
          <p:nvPr>
            <p:ph type="sldNum" sz="quarter" idx="16"/>
          </p:nvPr>
        </p:nvSpPr>
        <p:spPr/>
        <p:txBody>
          <a:bodyPr/>
          <a:lstStyle/>
          <a:p>
            <a:fld id="{0255DE44-24D9-468F-ACC9-DDC431174CCA}" type="slidenum">
              <a:rPr lang="en-US" smtClean="0"/>
              <a:pPr/>
              <a:t>2</a:t>
            </a:fld>
            <a:endParaRPr lang="en-US" dirty="0"/>
          </a:p>
        </p:txBody>
      </p:sp>
      <p:sp>
        <p:nvSpPr>
          <p:cNvPr id="6" name="Text Placeholder 5">
            <a:extLst>
              <a:ext uri="{FF2B5EF4-FFF2-40B4-BE49-F238E27FC236}">
                <a16:creationId xmlns:a16="http://schemas.microsoft.com/office/drawing/2014/main" id="{3CEE5E20-C6EC-4BA4-9CB4-E51BD4BEFACE}"/>
              </a:ext>
            </a:extLst>
          </p:cNvPr>
          <p:cNvSpPr>
            <a:spLocks noGrp="1"/>
          </p:cNvSpPr>
          <p:nvPr>
            <p:ph type="body" sz="quarter" idx="3"/>
          </p:nvPr>
        </p:nvSpPr>
        <p:spPr>
          <a:xfrm>
            <a:off x="12551" y="1394367"/>
            <a:ext cx="8593522" cy="640080"/>
          </a:xfrm>
        </p:spPr>
        <p:txBody>
          <a:bodyPr>
            <a:normAutofit/>
          </a:bodyPr>
          <a:lstStyle/>
          <a:p>
            <a:r>
              <a:rPr lang="en-US" dirty="0"/>
              <a:t>Enter:  </a:t>
            </a:r>
            <a:r>
              <a:rPr lang="en-US" dirty="0">
                <a:solidFill>
                  <a:schemeClr val="bg1"/>
                </a:solidFill>
                <a:highlight>
                  <a:srgbClr val="000000"/>
                </a:highlight>
              </a:rPr>
              <a:t>https://sep.net.env.nm.gov/sep/login-form</a:t>
            </a:r>
            <a:r>
              <a:rPr lang="en-US" dirty="0">
                <a:solidFill>
                  <a:schemeClr val="bg1"/>
                </a:solidFill>
              </a:rPr>
              <a:t> into the browser search bar</a:t>
            </a:r>
            <a:endParaRPr lang="en-US" dirty="0">
              <a:solidFill>
                <a:srgbClr val="FF0000"/>
              </a:solidFill>
            </a:endParaRPr>
          </a:p>
        </p:txBody>
      </p:sp>
      <p:sp>
        <p:nvSpPr>
          <p:cNvPr id="7" name="Title 6">
            <a:extLst>
              <a:ext uri="{FF2B5EF4-FFF2-40B4-BE49-F238E27FC236}">
                <a16:creationId xmlns:a16="http://schemas.microsoft.com/office/drawing/2014/main" id="{85AB5CFC-6ABC-4EFF-8189-AC2F5B6AD452}"/>
              </a:ext>
            </a:extLst>
          </p:cNvPr>
          <p:cNvSpPr>
            <a:spLocks noGrp="1"/>
          </p:cNvSpPr>
          <p:nvPr>
            <p:ph type="title"/>
          </p:nvPr>
        </p:nvSpPr>
        <p:spPr/>
        <p:txBody>
          <a:bodyPr>
            <a:normAutofit fontScale="90000"/>
          </a:bodyPr>
          <a:lstStyle/>
          <a:p>
            <a:br>
              <a:rPr lang="en-US" dirty="0"/>
            </a:br>
            <a:r>
              <a:rPr lang="en-US" dirty="0"/>
              <a:t>Follow Link to Log-In Page</a:t>
            </a:r>
            <a:br>
              <a:rPr lang="en-US" dirty="0"/>
            </a:br>
            <a:endParaRPr lang="en-US" dirty="0"/>
          </a:p>
        </p:txBody>
      </p:sp>
      <p:pic>
        <p:nvPicPr>
          <p:cNvPr id="2" name="Picture 1">
            <a:extLst>
              <a:ext uri="{FF2B5EF4-FFF2-40B4-BE49-F238E27FC236}">
                <a16:creationId xmlns:a16="http://schemas.microsoft.com/office/drawing/2014/main" id="{D17BEA71-A67A-487E-8453-7F68EFE00A58}"/>
              </a:ext>
            </a:extLst>
          </p:cNvPr>
          <p:cNvPicPr>
            <a:picLocks noChangeAspect="1"/>
          </p:cNvPicPr>
          <p:nvPr/>
        </p:nvPicPr>
        <p:blipFill rotWithShape="1">
          <a:blip r:embed="rId7"/>
          <a:srcRect r="52448"/>
          <a:stretch/>
        </p:blipFill>
        <p:spPr>
          <a:xfrm>
            <a:off x="76201" y="2329676"/>
            <a:ext cx="9063272" cy="1259297"/>
          </a:xfrm>
          <a:prstGeom prst="rect">
            <a:avLst/>
          </a:prstGeom>
          <a:ln>
            <a:solidFill>
              <a:schemeClr val="tx1"/>
            </a:solidFill>
          </a:ln>
        </p:spPr>
      </p:pic>
      <p:pic>
        <p:nvPicPr>
          <p:cNvPr id="9" name="Picture 8" descr="A close up of a computer keyboard&#10;&#10;Description automatically generated">
            <a:extLst>
              <a:ext uri="{FF2B5EF4-FFF2-40B4-BE49-F238E27FC236}">
                <a16:creationId xmlns:a16="http://schemas.microsoft.com/office/drawing/2014/main" id="{AF0F4060-CD76-4763-B851-C8F1BBDECA81}"/>
              </a:ext>
            </a:extLst>
          </p:cNvPr>
          <p:cNvPicPr>
            <a:picLocks noChangeAspect="1"/>
          </p:cNvPicPr>
          <p:nvPr/>
        </p:nvPicPr>
        <p:blipFill rotWithShape="1">
          <a:blip r:embed="rId8">
            <a:extLst>
              <a:ext uri="{28A0092B-C50C-407E-A947-70E740481C1C}">
                <a14:useLocalDpi xmlns:a14="http://schemas.microsoft.com/office/drawing/2010/main" val="0"/>
              </a:ext>
            </a:extLst>
          </a:blip>
          <a:srcRect r="17620"/>
          <a:stretch/>
        </p:blipFill>
        <p:spPr>
          <a:xfrm>
            <a:off x="80729" y="3733800"/>
            <a:ext cx="3348271" cy="2444435"/>
          </a:xfrm>
          <a:prstGeom prst="rect">
            <a:avLst/>
          </a:prstGeom>
          <a:ln>
            <a:solidFill>
              <a:schemeClr val="tx1"/>
            </a:solidFill>
          </a:ln>
        </p:spPr>
      </p:pic>
      <p:pic>
        <p:nvPicPr>
          <p:cNvPr id="13" name="Video 12">
            <a:hlinkClick r:id="" action="ppaction://media"/>
            <a:extLst>
              <a:ext uri="{FF2B5EF4-FFF2-40B4-BE49-F238E27FC236}">
                <a16:creationId xmlns:a16="http://schemas.microsoft.com/office/drawing/2014/main" id="{1F95B278-2DC9-4663-AAE9-81DBBC08496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2486001731"/>
      </p:ext>
    </p:extLst>
  </p:cSld>
  <p:clrMapOvr>
    <a:masterClrMapping/>
  </p:clrMapOvr>
  <mc:AlternateContent xmlns:mc="http://schemas.openxmlformats.org/markup-compatibility/2006" xmlns:p14="http://schemas.microsoft.com/office/powerpoint/2010/main">
    <mc:Choice Requires="p14">
      <p:transition p14:dur="10" advTm="28863"/>
    </mc:Choice>
    <mc:Fallback xmlns="">
      <p:transition advTm="2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832EB7-3219-4EE8-8494-F20D5238FF17}"/>
              </a:ext>
            </a:extLst>
          </p:cNvPr>
          <p:cNvPicPr>
            <a:picLocks noChangeAspect="1"/>
          </p:cNvPicPr>
          <p:nvPr/>
        </p:nvPicPr>
        <p:blipFill>
          <a:blip r:embed="rId6"/>
          <a:stretch>
            <a:fillRect/>
          </a:stretch>
        </p:blipFill>
        <p:spPr>
          <a:xfrm>
            <a:off x="195408" y="1365394"/>
            <a:ext cx="6389925" cy="4273406"/>
          </a:xfrm>
          <a:prstGeom prst="rect">
            <a:avLst/>
          </a:prstGeom>
        </p:spPr>
      </p:pic>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3</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6852633" y="1365394"/>
            <a:ext cx="2133600" cy="3680118"/>
          </a:xfrm>
          <a:solidFill>
            <a:srgbClr val="0070C0"/>
          </a:solidFill>
        </p:spPr>
        <p:txBody>
          <a:bodyPr>
            <a:normAutofit/>
          </a:bodyPr>
          <a:lstStyle/>
          <a:p>
            <a:r>
              <a:rPr lang="en-US" dirty="0"/>
              <a:t>Move to Bottom of Page</a:t>
            </a:r>
          </a:p>
          <a:p>
            <a:pPr marL="285750" indent="-285750">
              <a:buFont typeface="Courier New" panose="02070309020205020404" pitchFamily="49" charset="0"/>
              <a:buChar char="o"/>
            </a:pPr>
            <a:r>
              <a:rPr lang="en-US" dirty="0">
                <a:solidFill>
                  <a:schemeClr val="bg1"/>
                </a:solidFill>
              </a:rPr>
              <a:t>“Click Here to Register for an NMED application”</a:t>
            </a:r>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normAutofit/>
          </a:bodyPr>
          <a:lstStyle/>
          <a:p>
            <a:r>
              <a:rPr lang="en-US" dirty="0"/>
              <a:t>Click Link to Application Page</a:t>
            </a:r>
          </a:p>
        </p:txBody>
      </p:sp>
      <p:sp>
        <p:nvSpPr>
          <p:cNvPr id="18" name="Oval 17">
            <a:extLst>
              <a:ext uri="{FF2B5EF4-FFF2-40B4-BE49-F238E27FC236}">
                <a16:creationId xmlns:a16="http://schemas.microsoft.com/office/drawing/2014/main" id="{B38BDC38-2268-4457-B8ED-56E61FF72CFB}"/>
              </a:ext>
            </a:extLst>
          </p:cNvPr>
          <p:cNvSpPr/>
          <p:nvPr/>
        </p:nvSpPr>
        <p:spPr>
          <a:xfrm>
            <a:off x="1333500" y="4571893"/>
            <a:ext cx="2552700" cy="4736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9">
            <a:hlinkClick r:id="" action="ppaction://media"/>
            <a:extLst>
              <a:ext uri="{FF2B5EF4-FFF2-40B4-BE49-F238E27FC236}">
                <a16:creationId xmlns:a16="http://schemas.microsoft.com/office/drawing/2014/main" id="{CFB15F12-2296-4E00-8831-11228AE35C2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1082637609"/>
      </p:ext>
    </p:extLst>
  </p:cSld>
  <p:clrMapOvr>
    <a:masterClrMapping/>
  </p:clrMapOvr>
  <mc:AlternateContent xmlns:mc="http://schemas.openxmlformats.org/markup-compatibility/2006" xmlns:p14="http://schemas.microsoft.com/office/powerpoint/2010/main">
    <mc:Choice Requires="p14">
      <p:transition p14:dur="10" advTm="22187"/>
    </mc:Choice>
    <mc:Fallback xmlns="">
      <p:transition advTm="2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4</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767554" y="1918640"/>
            <a:ext cx="1600200" cy="3511299"/>
          </a:xfrm>
        </p:spPr>
        <p:txBody>
          <a:bodyPr/>
          <a:lstStyle/>
          <a:p>
            <a:r>
              <a:rPr lang="en-US" dirty="0"/>
              <a:t>Enter your email twice and type in code at bottom</a:t>
            </a:r>
          </a:p>
          <a:p>
            <a:endParaRPr lang="en-US" dirty="0"/>
          </a:p>
          <a:p>
            <a:endParaRPr lang="en-US" dirty="0"/>
          </a:p>
          <a:p>
            <a:r>
              <a:rPr lang="en-US" dirty="0"/>
              <a:t>Press submit button</a:t>
            </a:r>
          </a:p>
        </p:txBody>
      </p:sp>
      <p:sp>
        <p:nvSpPr>
          <p:cNvPr id="4" name="Content Placeholder 3">
            <a:extLst>
              <a:ext uri="{FF2B5EF4-FFF2-40B4-BE49-F238E27FC236}">
                <a16:creationId xmlns:a16="http://schemas.microsoft.com/office/drawing/2014/main" id="{5BD1D4B6-5057-4357-AE84-4687A9C0F464}"/>
              </a:ext>
            </a:extLst>
          </p:cNvPr>
          <p:cNvSpPr>
            <a:spLocks noGrp="1"/>
          </p:cNvSpPr>
          <p:nvPr>
            <p:ph sz="quarter" idx="1"/>
          </p:nvPr>
        </p:nvSpPr>
        <p:spPr>
          <a:xfrm>
            <a:off x="304800" y="1295401"/>
            <a:ext cx="8686800" cy="4740604"/>
          </a:xfrm>
        </p:spPr>
        <p:txBody>
          <a:bodyPr/>
          <a:lstStyle/>
          <a:p>
            <a:pPr>
              <a:spcBef>
                <a:spcPts val="0"/>
              </a:spcBef>
            </a:pPr>
            <a:r>
              <a:rPr lang="en-US" sz="3200" b="1" dirty="0">
                <a:solidFill>
                  <a:schemeClr val="accent1">
                    <a:lumMod val="75000"/>
                  </a:schemeClr>
                </a:solidFill>
                <a:latin typeface="Calibri Light" panose="020F0302020204030204"/>
              </a:rPr>
              <a:t>Apply to SEP to Use Annual Report Database</a:t>
            </a:r>
          </a:p>
          <a:p>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normAutofit/>
          </a:bodyPr>
          <a:lstStyle/>
          <a:p>
            <a:r>
              <a:rPr lang="en-US" dirty="0"/>
              <a:t>Application for Registration</a:t>
            </a:r>
          </a:p>
        </p:txBody>
      </p:sp>
      <p:pic>
        <p:nvPicPr>
          <p:cNvPr id="6" name="Picture 5">
            <a:extLst>
              <a:ext uri="{FF2B5EF4-FFF2-40B4-BE49-F238E27FC236}">
                <a16:creationId xmlns:a16="http://schemas.microsoft.com/office/drawing/2014/main" id="{D3C87C5B-DE5F-4F13-999E-A0FA0F4D1041}"/>
              </a:ext>
            </a:extLst>
          </p:cNvPr>
          <p:cNvPicPr>
            <a:picLocks noChangeAspect="1"/>
          </p:cNvPicPr>
          <p:nvPr/>
        </p:nvPicPr>
        <p:blipFill>
          <a:blip r:embed="rId6"/>
          <a:stretch>
            <a:fillRect/>
          </a:stretch>
        </p:blipFill>
        <p:spPr>
          <a:xfrm>
            <a:off x="2645303" y="1918639"/>
            <a:ext cx="5330910" cy="3511300"/>
          </a:xfrm>
          <a:prstGeom prst="rect">
            <a:avLst/>
          </a:prstGeom>
        </p:spPr>
      </p:pic>
      <p:sp>
        <p:nvSpPr>
          <p:cNvPr id="19" name="Oval 18">
            <a:extLst>
              <a:ext uri="{FF2B5EF4-FFF2-40B4-BE49-F238E27FC236}">
                <a16:creationId xmlns:a16="http://schemas.microsoft.com/office/drawing/2014/main" id="{D4817EBD-3E7A-45DE-9E59-57528C15EC2C}"/>
              </a:ext>
            </a:extLst>
          </p:cNvPr>
          <p:cNvSpPr/>
          <p:nvPr/>
        </p:nvSpPr>
        <p:spPr>
          <a:xfrm>
            <a:off x="4931350" y="3962400"/>
            <a:ext cx="758815"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hlinkClick r:id="" action="ppaction://media"/>
            <a:extLst>
              <a:ext uri="{FF2B5EF4-FFF2-40B4-BE49-F238E27FC236}">
                <a16:creationId xmlns:a16="http://schemas.microsoft.com/office/drawing/2014/main" id="{7D7F993A-A4EC-41F7-95AB-BCCA887EBE2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2607055749"/>
      </p:ext>
    </p:extLst>
  </p:cSld>
  <p:clrMapOvr>
    <a:masterClrMapping/>
  </p:clrMapOvr>
  <mc:AlternateContent xmlns:mc="http://schemas.openxmlformats.org/markup-compatibility/2006" xmlns:p14="http://schemas.microsoft.com/office/powerpoint/2010/main">
    <mc:Choice Requires="p14">
      <p:transition p14:dur="10" advTm="36019"/>
    </mc:Choice>
    <mc:Fallback xmlns="">
      <p:transition advTm="3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5</a:t>
            </a:fld>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normAutofit/>
          </a:bodyPr>
          <a:lstStyle/>
          <a:p>
            <a:r>
              <a:rPr lang="en-US" dirty="0"/>
              <a:t>Confirmation of Application</a:t>
            </a:r>
          </a:p>
        </p:txBody>
      </p:sp>
      <p:pic>
        <p:nvPicPr>
          <p:cNvPr id="7" name="Picture 6">
            <a:extLst>
              <a:ext uri="{FF2B5EF4-FFF2-40B4-BE49-F238E27FC236}">
                <a16:creationId xmlns:a16="http://schemas.microsoft.com/office/drawing/2014/main" id="{4B097F80-502E-438C-ABF8-78354E84912F}"/>
              </a:ext>
            </a:extLst>
          </p:cNvPr>
          <p:cNvPicPr>
            <a:picLocks noChangeAspect="1"/>
          </p:cNvPicPr>
          <p:nvPr/>
        </p:nvPicPr>
        <p:blipFill>
          <a:blip r:embed="rId6"/>
          <a:stretch>
            <a:fillRect/>
          </a:stretch>
        </p:blipFill>
        <p:spPr>
          <a:xfrm>
            <a:off x="1069848" y="1877501"/>
            <a:ext cx="7802926" cy="3314777"/>
          </a:xfrm>
          <a:prstGeom prst="rect">
            <a:avLst/>
          </a:prstGeom>
        </p:spPr>
      </p:pic>
      <p:pic>
        <p:nvPicPr>
          <p:cNvPr id="4" name="Video 3">
            <a:hlinkClick r:id="" action="ppaction://media"/>
            <a:extLst>
              <a:ext uri="{FF2B5EF4-FFF2-40B4-BE49-F238E27FC236}">
                <a16:creationId xmlns:a16="http://schemas.microsoft.com/office/drawing/2014/main" id="{D070BE19-0ED7-4133-B58B-0751E455943F}"/>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768523164"/>
      </p:ext>
    </p:extLst>
  </p:cSld>
  <p:clrMapOvr>
    <a:masterClrMapping/>
  </p:clrMapOvr>
  <mc:AlternateContent xmlns:mc="http://schemas.openxmlformats.org/markup-compatibility/2006" xmlns:p14="http://schemas.microsoft.com/office/powerpoint/2010/main">
    <mc:Choice Requires="p14">
      <p:transition p14:dur="10" advTm="16464"/>
    </mc:Choice>
    <mc:Fallback xmlns="">
      <p:transition advTm="1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C19F7F-0C09-499D-898E-DC3FB126619E}"/>
              </a:ext>
            </a:extLst>
          </p:cNvPr>
          <p:cNvPicPr>
            <a:picLocks noChangeAspect="1"/>
          </p:cNvPicPr>
          <p:nvPr/>
        </p:nvPicPr>
        <p:blipFill>
          <a:blip r:embed="rId6"/>
          <a:stretch>
            <a:fillRect/>
          </a:stretch>
        </p:blipFill>
        <p:spPr>
          <a:xfrm>
            <a:off x="2057400" y="1479419"/>
            <a:ext cx="6412088" cy="4671465"/>
          </a:xfrm>
          <a:prstGeom prst="rect">
            <a:avLst/>
          </a:prstGeom>
        </p:spPr>
      </p:pic>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6</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269747" y="1524000"/>
            <a:ext cx="1600200" cy="4626884"/>
          </a:xfrm>
        </p:spPr>
        <p:txBody>
          <a:bodyPr/>
          <a:lstStyle/>
          <a:p>
            <a:r>
              <a:rPr lang="en-US" dirty="0"/>
              <a:t>Registration link will be sent to email address the Solid Waste Bureau has on file as the contact email for your facility</a:t>
            </a:r>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lstStyle/>
          <a:p>
            <a:r>
              <a:rPr lang="en-US" dirty="0"/>
              <a:t>Registration-Start</a:t>
            </a:r>
          </a:p>
        </p:txBody>
      </p:sp>
      <p:pic>
        <p:nvPicPr>
          <p:cNvPr id="6" name="Video 5">
            <a:hlinkClick r:id="" action="ppaction://media"/>
            <a:extLst>
              <a:ext uri="{FF2B5EF4-FFF2-40B4-BE49-F238E27FC236}">
                <a16:creationId xmlns:a16="http://schemas.microsoft.com/office/drawing/2014/main" id="{6232615E-6556-4ADE-A282-BE23E83B0E2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1036139979"/>
      </p:ext>
    </p:extLst>
  </p:cSld>
  <p:clrMapOvr>
    <a:masterClrMapping/>
  </p:clrMapOvr>
  <mc:AlternateContent xmlns:mc="http://schemas.openxmlformats.org/markup-compatibility/2006" xmlns:p14="http://schemas.microsoft.com/office/powerpoint/2010/main">
    <mc:Choice Requires="p14">
      <p:transition p14:dur="10" advTm="46775"/>
    </mc:Choice>
    <mc:Fallback xmlns="">
      <p:transition advTm="4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6C0BA2-8CE2-47D3-BEF3-B8D87B73FBD4}"/>
              </a:ext>
            </a:extLst>
          </p:cNvPr>
          <p:cNvPicPr>
            <a:picLocks noChangeAspect="1"/>
          </p:cNvPicPr>
          <p:nvPr/>
        </p:nvPicPr>
        <p:blipFill>
          <a:blip r:embed="rId5"/>
          <a:stretch>
            <a:fillRect/>
          </a:stretch>
        </p:blipFill>
        <p:spPr>
          <a:xfrm>
            <a:off x="2059566" y="1859573"/>
            <a:ext cx="6010747" cy="4316180"/>
          </a:xfrm>
          <a:prstGeom prst="rect">
            <a:avLst/>
          </a:prstGeom>
        </p:spPr>
      </p:pic>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7</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152400" y="1438512"/>
            <a:ext cx="1600200" cy="4343400"/>
          </a:xfrm>
        </p:spPr>
        <p:txBody>
          <a:bodyPr>
            <a:normAutofit/>
          </a:bodyPr>
          <a:lstStyle/>
          <a:p>
            <a:r>
              <a:rPr lang="en-US" dirty="0"/>
              <a:t>Fill in requested information on Application</a:t>
            </a:r>
          </a:p>
          <a:p>
            <a:endParaRPr lang="en-US" dirty="0"/>
          </a:p>
          <a:p>
            <a:r>
              <a:rPr lang="en-US" dirty="0"/>
              <a:t>Choose User ID:</a:t>
            </a:r>
          </a:p>
          <a:p>
            <a:endParaRPr lang="en-US" dirty="0"/>
          </a:p>
          <a:p>
            <a:r>
              <a:rPr lang="en-US" dirty="0"/>
              <a:t>Click Create User Profile </a:t>
            </a:r>
          </a:p>
        </p:txBody>
      </p:sp>
      <p:sp>
        <p:nvSpPr>
          <p:cNvPr id="4" name="Content Placeholder 3">
            <a:extLst>
              <a:ext uri="{FF2B5EF4-FFF2-40B4-BE49-F238E27FC236}">
                <a16:creationId xmlns:a16="http://schemas.microsoft.com/office/drawing/2014/main" id="{5BD1D4B6-5057-4357-AE84-4687A9C0F464}"/>
              </a:ext>
            </a:extLst>
          </p:cNvPr>
          <p:cNvSpPr>
            <a:spLocks noGrp="1"/>
          </p:cNvSpPr>
          <p:nvPr>
            <p:ph sz="quarter" idx="1"/>
          </p:nvPr>
        </p:nvSpPr>
        <p:spPr>
          <a:xfrm>
            <a:off x="1905000" y="1295401"/>
            <a:ext cx="6858000" cy="4740604"/>
          </a:xfrm>
        </p:spPr>
        <p:txBody>
          <a:bodyPr/>
          <a:lstStyle/>
          <a:p>
            <a:r>
              <a:rPr lang="en-US" sz="3200" b="1" dirty="0">
                <a:solidFill>
                  <a:schemeClr val="accent1">
                    <a:lumMod val="75000"/>
                  </a:schemeClr>
                </a:solidFill>
                <a:latin typeface="Calibri Light" panose="020F0302020204030204"/>
              </a:rPr>
              <a:t> Enter your profile information</a:t>
            </a:r>
          </a:p>
          <a:p>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lstStyle/>
          <a:p>
            <a:r>
              <a:rPr lang="en-US" dirty="0"/>
              <a:t>Registration-New User Profile</a:t>
            </a:r>
          </a:p>
        </p:txBody>
      </p:sp>
      <p:sp>
        <p:nvSpPr>
          <p:cNvPr id="12" name="Rectangle 11">
            <a:extLst>
              <a:ext uri="{FF2B5EF4-FFF2-40B4-BE49-F238E27FC236}">
                <a16:creationId xmlns:a16="http://schemas.microsoft.com/office/drawing/2014/main" id="{F2F4744B-2B3F-4347-9F7B-428212CB9DDE}"/>
              </a:ext>
            </a:extLst>
          </p:cNvPr>
          <p:cNvSpPr/>
          <p:nvPr/>
        </p:nvSpPr>
        <p:spPr>
          <a:xfrm>
            <a:off x="15607" y="6581873"/>
            <a:ext cx="3504614" cy="307777"/>
          </a:xfrm>
          <a:prstGeom prst="rect">
            <a:avLst/>
          </a:prstGeom>
        </p:spPr>
        <p:txBody>
          <a:bodyPr wrap="none">
            <a:spAutoFit/>
          </a:bodyPr>
          <a:lstStyle/>
          <a:p>
            <a:pPr algn="r">
              <a:spcBef>
                <a:spcPts val="0"/>
              </a:spcBef>
            </a:pPr>
            <a:r>
              <a:rPr lang="en-US" sz="1400" b="1" dirty="0">
                <a:solidFill>
                  <a:srgbClr val="0070C0"/>
                </a:solidFill>
              </a:rPr>
              <a:t>Register by Link for Annual Report Database</a:t>
            </a:r>
          </a:p>
        </p:txBody>
      </p:sp>
      <p:pic>
        <p:nvPicPr>
          <p:cNvPr id="6" name="Video 5">
            <a:hlinkClick r:id="" action="ppaction://media"/>
            <a:extLst>
              <a:ext uri="{FF2B5EF4-FFF2-40B4-BE49-F238E27FC236}">
                <a16:creationId xmlns:a16="http://schemas.microsoft.com/office/drawing/2014/main" id="{A1C04D06-4700-473C-8BD7-8D2B52DC50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295151247"/>
      </p:ext>
    </p:extLst>
  </p:cSld>
  <p:clrMapOvr>
    <a:masterClrMapping/>
  </p:clrMapOvr>
  <mc:AlternateContent xmlns:mc="http://schemas.openxmlformats.org/markup-compatibility/2006" xmlns:p14="http://schemas.microsoft.com/office/powerpoint/2010/main">
    <mc:Choice Requires="p14">
      <p:transition p14:dur="10" advTm="44382"/>
    </mc:Choice>
    <mc:Fallback xmlns="">
      <p:transition advTm="4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20C262-C308-4F66-8F25-A67AAE07C941}"/>
              </a:ext>
            </a:extLst>
          </p:cNvPr>
          <p:cNvPicPr>
            <a:picLocks noChangeAspect="1"/>
          </p:cNvPicPr>
          <p:nvPr/>
        </p:nvPicPr>
        <p:blipFill rotWithShape="1">
          <a:blip r:embed="rId5"/>
          <a:srcRect r="13468" b="26352"/>
          <a:stretch/>
        </p:blipFill>
        <p:spPr>
          <a:xfrm>
            <a:off x="7993346" y="3733800"/>
            <a:ext cx="336311" cy="1981200"/>
          </a:xfrm>
          <a:prstGeom prst="rect">
            <a:avLst/>
          </a:prstGeom>
        </p:spPr>
      </p:pic>
      <p:pic>
        <p:nvPicPr>
          <p:cNvPr id="8" name="Picture 7">
            <a:extLst>
              <a:ext uri="{FF2B5EF4-FFF2-40B4-BE49-F238E27FC236}">
                <a16:creationId xmlns:a16="http://schemas.microsoft.com/office/drawing/2014/main" id="{FC16BAE0-23B6-4918-B49D-43FCEE042FB1}"/>
              </a:ext>
            </a:extLst>
          </p:cNvPr>
          <p:cNvPicPr>
            <a:picLocks noChangeAspect="1"/>
          </p:cNvPicPr>
          <p:nvPr/>
        </p:nvPicPr>
        <p:blipFill rotWithShape="1">
          <a:blip r:embed="rId6"/>
          <a:srcRect t="31424" r="12316" b="24762"/>
          <a:stretch/>
        </p:blipFill>
        <p:spPr>
          <a:xfrm>
            <a:off x="1794585" y="3908904"/>
            <a:ext cx="6206415" cy="1806096"/>
          </a:xfrm>
          <a:prstGeom prst="rect">
            <a:avLst/>
          </a:prstGeom>
        </p:spPr>
      </p:pic>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8</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152400" y="1438512"/>
            <a:ext cx="1600200" cy="4343400"/>
          </a:xfrm>
        </p:spPr>
        <p:txBody>
          <a:bodyPr/>
          <a:lstStyle/>
          <a:p>
            <a:r>
              <a:rPr lang="en-US" dirty="0"/>
              <a:t>You may only have only one application option on your screen</a:t>
            </a:r>
          </a:p>
        </p:txBody>
      </p:sp>
      <p:sp>
        <p:nvSpPr>
          <p:cNvPr id="4" name="Content Placeholder 3">
            <a:extLst>
              <a:ext uri="{FF2B5EF4-FFF2-40B4-BE49-F238E27FC236}">
                <a16:creationId xmlns:a16="http://schemas.microsoft.com/office/drawing/2014/main" id="{5BD1D4B6-5057-4357-AE84-4687A9C0F464}"/>
              </a:ext>
            </a:extLst>
          </p:cNvPr>
          <p:cNvSpPr>
            <a:spLocks noGrp="1"/>
          </p:cNvSpPr>
          <p:nvPr>
            <p:ph sz="quarter" idx="1"/>
          </p:nvPr>
        </p:nvSpPr>
        <p:spPr>
          <a:xfrm>
            <a:off x="1905000" y="1295401"/>
            <a:ext cx="6858000" cy="4740604"/>
          </a:xfrm>
        </p:spPr>
        <p:txBody>
          <a:bodyPr/>
          <a:lstStyle/>
          <a:p>
            <a:r>
              <a:rPr lang="en-US" sz="3200" b="1" dirty="0">
                <a:solidFill>
                  <a:schemeClr val="accent1">
                    <a:lumMod val="75000"/>
                  </a:schemeClr>
                </a:solidFill>
                <a:latin typeface="Calibri Light" panose="020F0302020204030204"/>
              </a:rPr>
              <a:t>Click on “register” button to select</a:t>
            </a:r>
          </a:p>
          <a:p>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a:xfrm>
            <a:off x="1066800" y="43773"/>
            <a:ext cx="8072673" cy="990600"/>
          </a:xfrm>
        </p:spPr>
        <p:txBody>
          <a:bodyPr>
            <a:normAutofit/>
          </a:bodyPr>
          <a:lstStyle/>
          <a:p>
            <a:r>
              <a:rPr lang="en-US" dirty="0"/>
              <a:t>Registration-Select SWB-AR</a:t>
            </a:r>
          </a:p>
        </p:txBody>
      </p:sp>
      <p:pic>
        <p:nvPicPr>
          <p:cNvPr id="6" name="Picture 5">
            <a:extLst>
              <a:ext uri="{FF2B5EF4-FFF2-40B4-BE49-F238E27FC236}">
                <a16:creationId xmlns:a16="http://schemas.microsoft.com/office/drawing/2014/main" id="{3911E0E9-1B15-4D24-A283-F012D1B95AE3}"/>
              </a:ext>
            </a:extLst>
          </p:cNvPr>
          <p:cNvPicPr>
            <a:picLocks noChangeAspect="1"/>
          </p:cNvPicPr>
          <p:nvPr/>
        </p:nvPicPr>
        <p:blipFill rotWithShape="1">
          <a:blip r:embed="rId7"/>
          <a:srcRect r="12316"/>
          <a:stretch/>
        </p:blipFill>
        <p:spPr>
          <a:xfrm>
            <a:off x="1794585" y="1922170"/>
            <a:ext cx="6206415" cy="2000358"/>
          </a:xfrm>
          <a:prstGeom prst="rect">
            <a:avLst/>
          </a:prstGeom>
        </p:spPr>
      </p:pic>
      <p:sp>
        <p:nvSpPr>
          <p:cNvPr id="11" name="Oval 10">
            <a:extLst>
              <a:ext uri="{FF2B5EF4-FFF2-40B4-BE49-F238E27FC236}">
                <a16:creationId xmlns:a16="http://schemas.microsoft.com/office/drawing/2014/main" id="{537BBBB6-4F37-4234-88E8-E017444C9B71}"/>
              </a:ext>
            </a:extLst>
          </p:cNvPr>
          <p:cNvSpPr/>
          <p:nvPr/>
        </p:nvSpPr>
        <p:spPr>
          <a:xfrm>
            <a:off x="1905000" y="4936890"/>
            <a:ext cx="4038600" cy="320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E636863A-9233-4EF8-8F39-784353B37E0D}"/>
              </a:ext>
            </a:extLst>
          </p:cNvPr>
          <p:cNvCxnSpPr>
            <a:cxnSpLocks/>
          </p:cNvCxnSpPr>
          <p:nvPr/>
        </p:nvCxnSpPr>
        <p:spPr>
          <a:xfrm flipH="1">
            <a:off x="8329658" y="5097345"/>
            <a:ext cx="585742" cy="0"/>
          </a:xfrm>
          <a:prstGeom prst="straightConnector1">
            <a:avLst/>
          </a:prstGeom>
          <a:ln w="76200">
            <a:solidFill>
              <a:srgbClr val="0070C0"/>
            </a:solidFill>
            <a:tailEnd type="triangle"/>
          </a:ln>
        </p:spPr>
        <p:style>
          <a:lnRef idx="1">
            <a:schemeClr val="accent2"/>
          </a:lnRef>
          <a:fillRef idx="0">
            <a:schemeClr val="accent2"/>
          </a:fillRef>
          <a:effectRef idx="0">
            <a:schemeClr val="accent2"/>
          </a:effectRef>
          <a:fontRef idx="minor">
            <a:schemeClr val="tx1"/>
          </a:fontRef>
        </p:style>
      </p:cxnSp>
      <p:pic>
        <p:nvPicPr>
          <p:cNvPr id="9" name="Video 8">
            <a:hlinkClick r:id="" action="ppaction://media"/>
            <a:extLst>
              <a:ext uri="{FF2B5EF4-FFF2-40B4-BE49-F238E27FC236}">
                <a16:creationId xmlns:a16="http://schemas.microsoft.com/office/drawing/2014/main" id="{9B44B1B7-E019-4DEE-9DAD-251C520EEE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491163275"/>
      </p:ext>
    </p:extLst>
  </p:cSld>
  <p:clrMapOvr>
    <a:masterClrMapping/>
  </p:clrMapOvr>
  <mc:AlternateContent xmlns:mc="http://schemas.openxmlformats.org/markup-compatibility/2006" xmlns:p14="http://schemas.microsoft.com/office/powerpoint/2010/main">
    <mc:Choice Requires="p14">
      <p:transition p14:dur="10" advTm="20659"/>
    </mc:Choice>
    <mc:Fallback xmlns="">
      <p:transition advTm="2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9</a:t>
            </a:fld>
            <a:endParaRPr lang="en-US" dirty="0"/>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152400" y="1438512"/>
            <a:ext cx="1600200" cy="4343400"/>
          </a:xfrm>
        </p:spPr>
        <p:txBody>
          <a:bodyPr/>
          <a:lstStyle/>
          <a:p>
            <a:r>
              <a:rPr lang="en-US" dirty="0"/>
              <a:t>Follow Instructions on Application</a:t>
            </a:r>
          </a:p>
        </p:txBody>
      </p:sp>
      <p:sp>
        <p:nvSpPr>
          <p:cNvPr id="4" name="Content Placeholder 3">
            <a:extLst>
              <a:ext uri="{FF2B5EF4-FFF2-40B4-BE49-F238E27FC236}">
                <a16:creationId xmlns:a16="http://schemas.microsoft.com/office/drawing/2014/main" id="{5BD1D4B6-5057-4357-AE84-4687A9C0F464}"/>
              </a:ext>
            </a:extLst>
          </p:cNvPr>
          <p:cNvSpPr>
            <a:spLocks noGrp="1"/>
          </p:cNvSpPr>
          <p:nvPr>
            <p:ph sz="quarter" idx="1"/>
          </p:nvPr>
        </p:nvSpPr>
        <p:spPr>
          <a:xfrm>
            <a:off x="1905000" y="1295401"/>
            <a:ext cx="6858000" cy="4740604"/>
          </a:xfrm>
        </p:spPr>
        <p:txBody>
          <a:bodyPr/>
          <a:lstStyle/>
          <a:p>
            <a:r>
              <a:rPr lang="en-US" sz="3200" b="1" dirty="0">
                <a:solidFill>
                  <a:schemeClr val="accent1">
                    <a:lumMod val="75000"/>
                  </a:schemeClr>
                </a:solidFill>
                <a:latin typeface="Calibri Light" panose="020F0302020204030204"/>
              </a:rPr>
              <a:t> Notification Will Appear</a:t>
            </a:r>
          </a:p>
          <a:p>
            <a:endParaRPr lang="en-US" dirty="0"/>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lstStyle/>
          <a:p>
            <a:r>
              <a:rPr lang="en-US" dirty="0"/>
              <a:t>Registration-Complete</a:t>
            </a:r>
          </a:p>
        </p:txBody>
      </p:sp>
      <p:pic>
        <p:nvPicPr>
          <p:cNvPr id="7" name="Picture 6">
            <a:extLst>
              <a:ext uri="{FF2B5EF4-FFF2-40B4-BE49-F238E27FC236}">
                <a16:creationId xmlns:a16="http://schemas.microsoft.com/office/drawing/2014/main" id="{FA1912DB-54E3-4BD0-89C3-A7BDC400EE5B}"/>
              </a:ext>
            </a:extLst>
          </p:cNvPr>
          <p:cNvPicPr>
            <a:picLocks noChangeAspect="1"/>
          </p:cNvPicPr>
          <p:nvPr/>
        </p:nvPicPr>
        <p:blipFill>
          <a:blip r:embed="rId5"/>
          <a:stretch>
            <a:fillRect/>
          </a:stretch>
        </p:blipFill>
        <p:spPr>
          <a:xfrm>
            <a:off x="2051045" y="1972833"/>
            <a:ext cx="7029642" cy="3589766"/>
          </a:xfrm>
          <a:prstGeom prst="rect">
            <a:avLst/>
          </a:prstGeom>
        </p:spPr>
      </p:pic>
      <p:pic>
        <p:nvPicPr>
          <p:cNvPr id="8" name="Video 7">
            <a:hlinkClick r:id="" action="ppaction://media"/>
            <a:extLst>
              <a:ext uri="{FF2B5EF4-FFF2-40B4-BE49-F238E27FC236}">
                <a16:creationId xmlns:a16="http://schemas.microsoft.com/office/drawing/2014/main" id="{AB7C283C-255A-4F48-9C7D-32E82495F2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909663705"/>
      </p:ext>
    </p:extLst>
  </p:cSld>
  <p:clrMapOvr>
    <a:masterClrMapping/>
  </p:clrMapOvr>
  <mc:AlternateContent xmlns:mc="http://schemas.openxmlformats.org/markup-compatibility/2006" xmlns:p14="http://schemas.microsoft.com/office/powerpoint/2010/main">
    <mc:Choice Requires="p14">
      <p:transition p14:dur="10" advTm="18769"/>
    </mc:Choice>
    <mc:Fallback xmlns="">
      <p:transition advTm="1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2|9|10.1"/>
</p:tagLst>
</file>

<file path=ppt/tags/tag2.xml><?xml version="1.0" encoding="utf-8"?>
<p:tagLst xmlns:a="http://schemas.openxmlformats.org/drawingml/2006/main" xmlns:r="http://schemas.openxmlformats.org/officeDocument/2006/relationships" xmlns:p="http://schemas.openxmlformats.org/presentationml/2006/main">
  <p:tag name="TIMING" val="|9.2|1.8"/>
</p:tagLst>
</file>

<file path=ppt/tags/tag3.xml><?xml version="1.0" encoding="utf-8"?>
<p:tagLst xmlns:a="http://schemas.openxmlformats.org/drawingml/2006/main" xmlns:r="http://schemas.openxmlformats.org/officeDocument/2006/relationships" xmlns:p="http://schemas.openxmlformats.org/presentationml/2006/main">
  <p:tag name="TIMING" val="|9.2|1.8"/>
</p:tagLst>
</file>

<file path=ppt/tags/tag4.xml><?xml version="1.0" encoding="utf-8"?>
<p:tagLst xmlns:a="http://schemas.openxmlformats.org/drawingml/2006/main" xmlns:r="http://schemas.openxmlformats.org/officeDocument/2006/relationships" xmlns:p="http://schemas.openxmlformats.org/presentationml/2006/main">
  <p:tag name="TIMING" val="|9.2|1.8"/>
</p:tagLst>
</file>

<file path=ppt/tags/tag5.xml><?xml version="1.0" encoding="utf-8"?>
<p:tagLst xmlns:a="http://schemas.openxmlformats.org/drawingml/2006/main" xmlns:r="http://schemas.openxmlformats.org/officeDocument/2006/relationships" xmlns:p="http://schemas.openxmlformats.org/presentationml/2006/main">
  <p:tag name="TIMING" val="|9.2|1.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17353</TotalTime>
  <Words>914</Words>
  <Application>Microsoft Office PowerPoint</Application>
  <PresentationFormat>On-screen Show (4:3)</PresentationFormat>
  <Paragraphs>89</Paragraphs>
  <Slides>11</Slides>
  <Notes>11</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Courier New</vt:lpstr>
      <vt:lpstr>Tw Cen MT</vt:lpstr>
      <vt:lpstr>Wingdings</vt:lpstr>
      <vt:lpstr>Wingdings 2</vt:lpstr>
      <vt:lpstr>Median</vt:lpstr>
      <vt:lpstr>1_Median</vt:lpstr>
      <vt:lpstr>New Mexico Environment Department                                   Solid Waste Bureau</vt:lpstr>
      <vt:lpstr> Follow Link to Log-In Page </vt:lpstr>
      <vt:lpstr>Click Link to Application Page</vt:lpstr>
      <vt:lpstr>Application for Registration</vt:lpstr>
      <vt:lpstr>Confirmation of Application</vt:lpstr>
      <vt:lpstr>Registration-Start</vt:lpstr>
      <vt:lpstr>Registration-New User Profile</vt:lpstr>
      <vt:lpstr>Registration-Select SWB-AR</vt:lpstr>
      <vt:lpstr>Registration-Complete</vt:lpstr>
      <vt:lpstr>Ready to Start Annual Reporting</vt:lpstr>
      <vt:lpstr> Additional Support Outreach Section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Morgan R. Nelson</dc:creator>
  <cp:lastModifiedBy>Genevieve Morgan</cp:lastModifiedBy>
  <cp:revision>305</cp:revision>
  <cp:lastPrinted>2016-07-14T23:53:29Z</cp:lastPrinted>
  <dcterms:created xsi:type="dcterms:W3CDTF">2012-06-12T16:27:12Z</dcterms:created>
  <dcterms:modified xsi:type="dcterms:W3CDTF">2020-12-30T22:53:36Z</dcterms:modified>
</cp:coreProperties>
</file>