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ink/ink1.xml" ContentType="application/inkml+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9"/>
  </p:notesMasterIdLst>
  <p:sldIdLst>
    <p:sldId id="613" r:id="rId2"/>
    <p:sldId id="257" r:id="rId3"/>
    <p:sldId id="614" r:id="rId4"/>
    <p:sldId id="615" r:id="rId5"/>
    <p:sldId id="618" r:id="rId6"/>
    <p:sldId id="617" r:id="rId7"/>
    <p:sldId id="619"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nevieve Morgan" initials="GM" lastIdx="1" clrIdx="0">
    <p:extLst>
      <p:ext uri="{19B8F6BF-5375-455C-9EA6-DF929625EA0E}">
        <p15:presenceInfo xmlns:p15="http://schemas.microsoft.com/office/powerpoint/2012/main" userId="S-1-5-21-2566535652-2004029877-2402176416-1624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8" autoAdjust="0"/>
    <p:restoredTop sz="81132" autoAdjust="0"/>
  </p:normalViewPr>
  <p:slideViewPr>
    <p:cSldViewPr snapToGrid="0">
      <p:cViewPr varScale="1">
        <p:scale>
          <a:sx n="59" d="100"/>
          <a:sy n="59" d="100"/>
        </p:scale>
        <p:origin x="144"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0-10-08T18:17:09.25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23034 11921 0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D76967-B745-42AB-9295-6AC8C970348B}" type="datetimeFigureOut">
              <a:rPr lang="en-US" smtClean="0"/>
              <a:t>12/31/2020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2A747D-D760-456B-B0FF-788C912665B9}" type="slidenum">
              <a:rPr lang="en-US" smtClean="0"/>
              <a:t>‹#›</a:t>
            </a:fld>
            <a:endParaRPr lang="en-US"/>
          </a:p>
        </p:txBody>
      </p:sp>
    </p:spTree>
    <p:extLst>
      <p:ext uri="{BB962C8B-B14F-4D97-AF65-F5344CB8AC3E}">
        <p14:creationId xmlns:p14="http://schemas.microsoft.com/office/powerpoint/2010/main" val="199177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my name is Amanda Otieno and I am one of three outreach specialist within the Solid Waste Bureau. </a:t>
            </a:r>
            <a:r>
              <a:rPr lang="en-US" b="0" u="none" dirty="0"/>
              <a:t>In this video tutorial, you will learn how to log in to the Solid Waste Bureau's Annual Report database so you may submit your Annual Report by February 14</a:t>
            </a:r>
            <a:r>
              <a:rPr lang="en-US" b="0" u="none" baseline="30000" dirty="0"/>
              <a:t>th</a:t>
            </a:r>
            <a:r>
              <a:rPr lang="en-US" b="0" u="none" dirty="0"/>
              <a:t> 2021. The log-in process to access the Annual Report database has not changed from last year and will require your pre-registered User ID and Password. For instructions on how to complete registration for the Annual Report database and acquire a User ID, view the video tutorial by Outreach Specialist Levi Lementino which is also available on our website. </a:t>
            </a:r>
          </a:p>
          <a:p>
            <a:r>
              <a:rPr lang="en-US" b="0" u="none" dirty="0"/>
              <a:t> </a:t>
            </a:r>
          </a:p>
          <a:p>
            <a:endParaRPr lang="en-US" dirty="0"/>
          </a:p>
        </p:txBody>
      </p:sp>
      <p:sp>
        <p:nvSpPr>
          <p:cNvPr id="4" name="Slide Number Placeholder 3"/>
          <p:cNvSpPr>
            <a:spLocks noGrp="1"/>
          </p:cNvSpPr>
          <p:nvPr>
            <p:ph type="sldNum" sz="quarter" idx="5"/>
          </p:nvPr>
        </p:nvSpPr>
        <p:spPr/>
        <p:txBody>
          <a:bodyPr/>
          <a:lstStyle/>
          <a:p>
            <a:fld id="{CF16A58A-1AE0-4465-90D2-0376F5092297}" type="slidenum">
              <a:rPr lang="en-US" smtClean="0"/>
              <a:pPr/>
              <a:t>1</a:t>
            </a:fld>
            <a:endParaRPr lang="en-US" dirty="0"/>
          </a:p>
        </p:txBody>
      </p:sp>
    </p:spTree>
    <p:extLst>
      <p:ext uri="{BB962C8B-B14F-4D97-AF65-F5344CB8AC3E}">
        <p14:creationId xmlns:p14="http://schemas.microsoft.com/office/powerpoint/2010/main" val="860281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gain access to the Annual Report database please use Microsoft internet explorer or its updated version called Microsoft Edge. Using any other browser can lead to issues navigating the annual report. Avoid google chrome, </a:t>
            </a:r>
            <a:r>
              <a:rPr lang="en-US" dirty="0" err="1"/>
              <a:t>firefox</a:t>
            </a:r>
            <a:r>
              <a:rPr lang="en-US" dirty="0"/>
              <a:t> or other options.  In the web browser type in </a:t>
            </a:r>
            <a:r>
              <a:rPr lang="en-US" dirty="0" err="1"/>
              <a:t>sep</a:t>
            </a:r>
            <a:r>
              <a:rPr lang="en-US" dirty="0"/>
              <a: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02A747D-D760-456B-B0FF-788C912665B9}" type="slidenum">
              <a:rPr lang="en-US" smtClean="0"/>
              <a:t>2</a:t>
            </a:fld>
            <a:endParaRPr lang="en-US"/>
          </a:p>
        </p:txBody>
      </p:sp>
    </p:spTree>
    <p:extLst>
      <p:ext uri="{BB962C8B-B14F-4D97-AF65-F5344CB8AC3E}">
        <p14:creationId xmlns:p14="http://schemas.microsoft.com/office/powerpoint/2010/main" val="1384271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webpage will appear. </a:t>
            </a:r>
            <a:r>
              <a:rPr lang="en-US" b="0" dirty="0"/>
              <a:t>Type in your previously registered User ID and password and click the Login button. This is the Secure Extranet Portal (also known as SEP). You will gain access to the Annual Report Database by logging in to SEP</a:t>
            </a:r>
            <a:r>
              <a:rPr lang="en-US" b="1" dirty="0"/>
              <a:t>. </a:t>
            </a:r>
            <a:r>
              <a:rPr lang="en-US" dirty="0"/>
              <a:t>Please follow the instructions on this page. Type in the user id and password and hit the login button. Your user ID and password should have been set up by your facility’s operator  or manager. </a:t>
            </a:r>
          </a:p>
        </p:txBody>
      </p:sp>
      <p:sp>
        <p:nvSpPr>
          <p:cNvPr id="4" name="Slide Number Placeholder 3"/>
          <p:cNvSpPr>
            <a:spLocks noGrp="1"/>
          </p:cNvSpPr>
          <p:nvPr>
            <p:ph type="sldNum" sz="quarter" idx="5"/>
          </p:nvPr>
        </p:nvSpPr>
        <p:spPr/>
        <p:txBody>
          <a:bodyPr/>
          <a:lstStyle/>
          <a:p>
            <a:fld id="{302A747D-D760-456B-B0FF-788C912665B9}" type="slidenum">
              <a:rPr lang="en-US" smtClean="0"/>
              <a:t>3</a:t>
            </a:fld>
            <a:endParaRPr lang="en-US"/>
          </a:p>
        </p:txBody>
      </p:sp>
    </p:spTree>
    <p:extLst>
      <p:ext uri="{BB962C8B-B14F-4D97-AF65-F5344CB8AC3E}">
        <p14:creationId xmlns:p14="http://schemas.microsoft.com/office/powerpoint/2010/main" val="3700183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If you receive this message your User ID, Password or both are incorrect. First</a:t>
            </a:r>
            <a:r>
              <a:rPr lang="en-US" dirty="0"/>
              <a:t> make sure your password is correct. Simply reset your password by clicking the hyperlink. Keep in mind the email to reset your password will be sent to the email registered with your facility.  IF your password is correct then you are most likely using the wrong User ID. You should ask your manager or person previously responsible for filing the Annual Report for the User ID, otherwise email or call the outreach section staff and ask because we keep a record of User IDs.</a:t>
            </a:r>
          </a:p>
          <a:p>
            <a:r>
              <a:rPr lang="en-US" dirty="0"/>
              <a:t>On another note, if you were successful in logging in but are having issues logging back in please close all the web browsers, open one page and start from the beginning. </a:t>
            </a:r>
          </a:p>
        </p:txBody>
      </p:sp>
      <p:sp>
        <p:nvSpPr>
          <p:cNvPr id="4" name="Slide Number Placeholder 3"/>
          <p:cNvSpPr>
            <a:spLocks noGrp="1"/>
          </p:cNvSpPr>
          <p:nvPr>
            <p:ph type="sldNum" sz="quarter" idx="5"/>
          </p:nvPr>
        </p:nvSpPr>
        <p:spPr/>
        <p:txBody>
          <a:bodyPr/>
          <a:lstStyle/>
          <a:p>
            <a:fld id="{302A747D-D760-456B-B0FF-788C912665B9}" type="slidenum">
              <a:rPr lang="en-US" smtClean="0"/>
              <a:t>4</a:t>
            </a:fld>
            <a:endParaRPr lang="en-US"/>
          </a:p>
        </p:txBody>
      </p:sp>
    </p:spTree>
    <p:extLst>
      <p:ext uri="{BB962C8B-B14F-4D97-AF65-F5344CB8AC3E}">
        <p14:creationId xmlns:p14="http://schemas.microsoft.com/office/powerpoint/2010/main" val="2913543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a new user or </a:t>
            </a:r>
            <a:r>
              <a:rPr lang="en-US" b="1" dirty="0"/>
              <a:t>facility recently permitted or registered with the Solid Waste Bureau  and have not yet submitted an Annual Report to the Solid Waste Bureau</a:t>
            </a:r>
            <a:r>
              <a:rPr lang="en-US" dirty="0"/>
              <a:t>, then you will have to </a:t>
            </a:r>
            <a:r>
              <a:rPr lang="en-US" b="1" dirty="0"/>
              <a:t>register to become a user of the Secure Extranet Portal, or SEP, which will give you access to the Annual Report database.</a:t>
            </a:r>
            <a:r>
              <a:rPr lang="en-US" dirty="0"/>
              <a:t> </a:t>
            </a:r>
          </a:p>
          <a:p>
            <a:r>
              <a:rPr lang="en-US" b="1" dirty="0"/>
              <a:t>Please watch Levi </a:t>
            </a:r>
            <a:r>
              <a:rPr lang="en-US" b="1" dirty="0" err="1"/>
              <a:t>Lementino’s</a:t>
            </a:r>
            <a:r>
              <a:rPr lang="en-US" b="1" dirty="0"/>
              <a:t> tutorial for instructions for registering for an ID. You will see a hyperlink at the bottom of the page to register for a SEP application. </a:t>
            </a:r>
          </a:p>
          <a:p>
            <a:endParaRPr lang="en-US" dirty="0"/>
          </a:p>
        </p:txBody>
      </p:sp>
      <p:sp>
        <p:nvSpPr>
          <p:cNvPr id="4" name="Slide Number Placeholder 3"/>
          <p:cNvSpPr>
            <a:spLocks noGrp="1"/>
          </p:cNvSpPr>
          <p:nvPr>
            <p:ph type="sldNum" sz="quarter" idx="5"/>
          </p:nvPr>
        </p:nvSpPr>
        <p:spPr/>
        <p:txBody>
          <a:bodyPr/>
          <a:lstStyle/>
          <a:p>
            <a:fld id="{302A747D-D760-456B-B0FF-788C912665B9}" type="slidenum">
              <a:rPr lang="en-US" smtClean="0"/>
              <a:t>5</a:t>
            </a:fld>
            <a:endParaRPr lang="en-US"/>
          </a:p>
        </p:txBody>
      </p:sp>
    </p:spTree>
    <p:extLst>
      <p:ext uri="{BB962C8B-B14F-4D97-AF65-F5344CB8AC3E}">
        <p14:creationId xmlns:p14="http://schemas.microsoft.com/office/powerpoint/2010/main" val="2353250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able access the annual report database but need some help navigating the</a:t>
            </a:r>
            <a:r>
              <a:rPr lang="en-US" b="1" dirty="0"/>
              <a:t> </a:t>
            </a:r>
            <a:r>
              <a:rPr lang="en-US" b="0" dirty="0"/>
              <a:t>database</a:t>
            </a:r>
            <a:r>
              <a:rPr lang="en-US" dirty="0"/>
              <a:t>, or just have questions about </a:t>
            </a:r>
            <a:r>
              <a:rPr lang="en-US" b="0" dirty="0"/>
              <a:t>how to properly report the solid waste managed by your facility</a:t>
            </a:r>
            <a:r>
              <a:rPr lang="en-US" dirty="0"/>
              <a:t>,  please click on this hyperlink for step by step instructions</a:t>
            </a:r>
          </a:p>
        </p:txBody>
      </p:sp>
      <p:sp>
        <p:nvSpPr>
          <p:cNvPr id="4" name="Slide Number Placeholder 3"/>
          <p:cNvSpPr>
            <a:spLocks noGrp="1"/>
          </p:cNvSpPr>
          <p:nvPr>
            <p:ph type="sldNum" sz="quarter" idx="5"/>
          </p:nvPr>
        </p:nvSpPr>
        <p:spPr/>
        <p:txBody>
          <a:bodyPr/>
          <a:lstStyle/>
          <a:p>
            <a:fld id="{302A747D-D760-456B-B0FF-788C912665B9}" type="slidenum">
              <a:rPr lang="en-US" smtClean="0"/>
              <a:t>6</a:t>
            </a:fld>
            <a:endParaRPr lang="en-US"/>
          </a:p>
        </p:txBody>
      </p:sp>
    </p:spTree>
    <p:extLst>
      <p:ext uri="{BB962C8B-B14F-4D97-AF65-F5344CB8AC3E}">
        <p14:creationId xmlns:p14="http://schemas.microsoft.com/office/powerpoint/2010/main" val="18852189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a:t>
            </a:r>
            <a:r>
              <a:rPr lang="en-US" b="1" dirty="0"/>
              <a:t>we are available to assist you with any issues regarding the Annual Report database or any other questions you may have about completing your Annual Report</a:t>
            </a:r>
            <a:r>
              <a:rPr lang="en-US" dirty="0"/>
              <a:t>, please email or call us for guidance. Thank you!</a:t>
            </a:r>
          </a:p>
        </p:txBody>
      </p:sp>
      <p:sp>
        <p:nvSpPr>
          <p:cNvPr id="4" name="Slide Number Placeholder 3"/>
          <p:cNvSpPr>
            <a:spLocks noGrp="1"/>
          </p:cNvSpPr>
          <p:nvPr>
            <p:ph type="sldNum" sz="quarter" idx="5"/>
          </p:nvPr>
        </p:nvSpPr>
        <p:spPr/>
        <p:txBody>
          <a:bodyPr/>
          <a:lstStyle/>
          <a:p>
            <a:fld id="{302A747D-D760-456B-B0FF-788C912665B9}" type="slidenum">
              <a:rPr lang="en-US" smtClean="0"/>
              <a:t>7</a:t>
            </a:fld>
            <a:endParaRPr lang="en-US"/>
          </a:p>
        </p:txBody>
      </p:sp>
    </p:spTree>
    <p:extLst>
      <p:ext uri="{BB962C8B-B14F-4D97-AF65-F5344CB8AC3E}">
        <p14:creationId xmlns:p14="http://schemas.microsoft.com/office/powerpoint/2010/main" val="4011356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9C88AC0-0E11-4FFA-A94F-75A553AB21F3}" type="datetimeFigureOut">
              <a:rPr lang="en-US" smtClean="0"/>
              <a:t>12/31/2020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361BDE-8DA8-4685-9904-C91A6956FC82}" type="slidenum">
              <a:rPr lang="en-US" smtClean="0"/>
              <a:t>‹#›</a:t>
            </a:fld>
            <a:endParaRPr lang="en-US"/>
          </a:p>
        </p:txBody>
      </p:sp>
    </p:spTree>
    <p:extLst>
      <p:ext uri="{BB962C8B-B14F-4D97-AF65-F5344CB8AC3E}">
        <p14:creationId xmlns:p14="http://schemas.microsoft.com/office/powerpoint/2010/main" val="3408303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88AC0-0E11-4FFA-A94F-75A553AB21F3}" type="datetimeFigureOut">
              <a:rPr lang="en-US" smtClean="0"/>
              <a:t>12/31/2020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361BDE-8DA8-4685-9904-C91A6956FC82}" type="slidenum">
              <a:rPr lang="en-US" smtClean="0"/>
              <a:t>‹#›</a:t>
            </a:fld>
            <a:endParaRPr lang="en-US"/>
          </a:p>
        </p:txBody>
      </p:sp>
    </p:spTree>
    <p:extLst>
      <p:ext uri="{BB962C8B-B14F-4D97-AF65-F5344CB8AC3E}">
        <p14:creationId xmlns:p14="http://schemas.microsoft.com/office/powerpoint/2010/main" val="2901705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89C88AC0-0E11-4FFA-A94F-75A553AB21F3}" type="datetimeFigureOut">
              <a:rPr lang="en-US" smtClean="0"/>
              <a:t>12/31/2020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361BDE-8DA8-4685-9904-C91A6956FC82}" type="slidenum">
              <a:rPr lang="en-US" smtClean="0"/>
              <a:t>‹#›</a:t>
            </a:fld>
            <a:endParaRPr lang="en-US"/>
          </a:p>
        </p:txBody>
      </p:sp>
    </p:spTree>
    <p:extLst>
      <p:ext uri="{BB962C8B-B14F-4D97-AF65-F5344CB8AC3E}">
        <p14:creationId xmlns:p14="http://schemas.microsoft.com/office/powerpoint/2010/main" val="28561454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89C88AC0-0E11-4FFA-A94F-75A553AB21F3}" type="datetimeFigureOut">
              <a:rPr lang="en-US" smtClean="0"/>
              <a:t>12/31/2020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361BDE-8DA8-4685-9904-C91A6956FC82}"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40090818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88AC0-0E11-4FFA-A94F-75A553AB21F3}" type="datetimeFigureOut">
              <a:rPr lang="en-US" smtClean="0"/>
              <a:t>12/31/2020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361BDE-8DA8-4685-9904-C91A6956FC82}" type="slidenum">
              <a:rPr lang="en-US" smtClean="0"/>
              <a:t>‹#›</a:t>
            </a:fld>
            <a:endParaRPr lang="en-US"/>
          </a:p>
        </p:txBody>
      </p:sp>
    </p:spTree>
    <p:extLst>
      <p:ext uri="{BB962C8B-B14F-4D97-AF65-F5344CB8AC3E}">
        <p14:creationId xmlns:p14="http://schemas.microsoft.com/office/powerpoint/2010/main" val="27519627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9C88AC0-0E11-4FFA-A94F-75A553AB21F3}" type="datetimeFigureOut">
              <a:rPr lang="en-US" smtClean="0"/>
              <a:t>12/31/2020</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361BDE-8DA8-4685-9904-C91A6956FC82}" type="slidenum">
              <a:rPr lang="en-US" smtClean="0"/>
              <a:t>‹#›</a:t>
            </a:fld>
            <a:endParaRPr lang="en-US"/>
          </a:p>
        </p:txBody>
      </p:sp>
    </p:spTree>
    <p:extLst>
      <p:ext uri="{BB962C8B-B14F-4D97-AF65-F5344CB8AC3E}">
        <p14:creationId xmlns:p14="http://schemas.microsoft.com/office/powerpoint/2010/main" val="40641108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9C88AC0-0E11-4FFA-A94F-75A553AB21F3}" type="datetimeFigureOut">
              <a:rPr lang="en-US" smtClean="0"/>
              <a:t>12/31/2020</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361BDE-8DA8-4685-9904-C91A6956FC82}" type="slidenum">
              <a:rPr lang="en-US" smtClean="0"/>
              <a:t>‹#›</a:t>
            </a:fld>
            <a:endParaRPr lang="en-US"/>
          </a:p>
        </p:txBody>
      </p:sp>
    </p:spTree>
    <p:extLst>
      <p:ext uri="{BB962C8B-B14F-4D97-AF65-F5344CB8AC3E}">
        <p14:creationId xmlns:p14="http://schemas.microsoft.com/office/powerpoint/2010/main" val="14724662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C88AC0-0E11-4FFA-A94F-75A553AB21F3}" type="datetimeFigureOut">
              <a:rPr lang="en-US" smtClean="0"/>
              <a:t>12/31/2020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361BDE-8DA8-4685-9904-C91A6956FC82}" type="slidenum">
              <a:rPr lang="en-US" smtClean="0"/>
              <a:t>‹#›</a:t>
            </a:fld>
            <a:endParaRPr lang="en-US"/>
          </a:p>
        </p:txBody>
      </p:sp>
    </p:spTree>
    <p:extLst>
      <p:ext uri="{BB962C8B-B14F-4D97-AF65-F5344CB8AC3E}">
        <p14:creationId xmlns:p14="http://schemas.microsoft.com/office/powerpoint/2010/main" val="39877272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C88AC0-0E11-4FFA-A94F-75A553AB21F3}" type="datetimeFigureOut">
              <a:rPr lang="en-US" smtClean="0"/>
              <a:t>12/31/2020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361BDE-8DA8-4685-9904-C91A6956FC82}" type="slidenum">
              <a:rPr lang="en-US" smtClean="0"/>
              <a:t>‹#›</a:t>
            </a:fld>
            <a:endParaRPr lang="en-US"/>
          </a:p>
        </p:txBody>
      </p:sp>
    </p:spTree>
    <p:extLst>
      <p:ext uri="{BB962C8B-B14F-4D97-AF65-F5344CB8AC3E}">
        <p14:creationId xmlns:p14="http://schemas.microsoft.com/office/powerpoint/2010/main" val="26569135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F2F8F5-23C9-4749-8341-79A5A37E6F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44"/>
            <a:ext cx="12192000" cy="6855712"/>
          </a:xfrm>
          <a:prstGeom prst="rect">
            <a:avLst/>
          </a:prstGeom>
        </p:spPr>
      </p:pic>
      <p:sp>
        <p:nvSpPr>
          <p:cNvPr id="2" name="Title 1">
            <a:extLst>
              <a:ext uri="{FF2B5EF4-FFF2-40B4-BE49-F238E27FC236}">
                <a16:creationId xmlns:a16="http://schemas.microsoft.com/office/drawing/2014/main" id="{CF097552-E3A8-41F6-B00B-4A39A247AA0E}"/>
              </a:ext>
            </a:extLst>
          </p:cNvPr>
          <p:cNvSpPr>
            <a:spLocks noGrp="1"/>
          </p:cNvSpPr>
          <p:nvPr>
            <p:ph type="title" hasCustomPrompt="1"/>
          </p:nvPr>
        </p:nvSpPr>
        <p:spPr>
          <a:xfrm>
            <a:off x="1335183" y="0"/>
            <a:ext cx="10134139" cy="782638"/>
          </a:xfrm>
        </p:spPr>
        <p:txBody>
          <a:bodyPr/>
          <a:lstStyle>
            <a:lvl1pPr algn="l">
              <a:defRPr sz="3600">
                <a:solidFill>
                  <a:schemeClr val="bg1"/>
                </a:solidFill>
              </a:defRPr>
            </a:lvl1pPr>
          </a:lstStyle>
          <a:p>
            <a:r>
              <a:rPr lang="en-US" noProof="0" dirty="0"/>
              <a:t>New Mexico Environment Department</a:t>
            </a:r>
          </a:p>
        </p:txBody>
      </p:sp>
      <p:sp>
        <p:nvSpPr>
          <p:cNvPr id="12" name="Text Placeholder 17">
            <a:extLst>
              <a:ext uri="{FF2B5EF4-FFF2-40B4-BE49-F238E27FC236}">
                <a16:creationId xmlns:a16="http://schemas.microsoft.com/office/drawing/2014/main" id="{028AD4F5-2320-4533-9EC4-9832091E65CB}"/>
              </a:ext>
            </a:extLst>
          </p:cNvPr>
          <p:cNvSpPr>
            <a:spLocks noGrp="1"/>
          </p:cNvSpPr>
          <p:nvPr>
            <p:ph type="body" sz="quarter" idx="13" hasCustomPrompt="1"/>
          </p:nvPr>
        </p:nvSpPr>
        <p:spPr>
          <a:xfrm>
            <a:off x="1329147" y="808605"/>
            <a:ext cx="10134139" cy="1537231"/>
          </a:xfrm>
        </p:spPr>
        <p:txBody>
          <a:bodyPr>
            <a:normAutofit/>
          </a:bodyPr>
          <a:lstStyle>
            <a:lvl1pPr marL="0" indent="0" algn="r">
              <a:spcBef>
                <a:spcPts val="0"/>
              </a:spcBef>
              <a:buNone/>
              <a:defRPr sz="1725">
                <a:solidFill>
                  <a:schemeClr val="bg1"/>
                </a:solidFill>
              </a:defRPr>
            </a:lvl1pPr>
            <a:lvl2pPr>
              <a:defRPr sz="1350"/>
            </a:lvl2pPr>
            <a:lvl3pPr>
              <a:defRPr sz="1350"/>
            </a:lvl3pPr>
            <a:lvl4pPr>
              <a:defRPr sz="1350"/>
            </a:lvl4pPr>
            <a:lvl5pPr>
              <a:defRPr sz="1350"/>
            </a:lvl5pPr>
          </a:lstStyle>
          <a:p>
            <a:pPr lvl="0"/>
            <a:r>
              <a:rPr lang="en-US" noProof="0" dirty="0"/>
              <a:t>Presentation Title</a:t>
            </a:r>
          </a:p>
          <a:p>
            <a:pPr lvl="0"/>
            <a:r>
              <a:rPr lang="en-US" noProof="0" dirty="0"/>
              <a:t>Presenter, Title</a:t>
            </a:r>
          </a:p>
          <a:p>
            <a:pPr lvl="0"/>
            <a:r>
              <a:rPr lang="en-US" noProof="0" dirty="0"/>
              <a:t>Date</a:t>
            </a:r>
          </a:p>
        </p:txBody>
      </p:sp>
      <p:pic>
        <p:nvPicPr>
          <p:cNvPr id="7" name="Picture 2" descr="http://dws/outreach/graphics/images/seal/color/logo_seal72.gif">
            <a:extLst>
              <a:ext uri="{FF2B5EF4-FFF2-40B4-BE49-F238E27FC236}">
                <a16:creationId xmlns:a16="http://schemas.microsoft.com/office/drawing/2014/main" id="{58562F4C-BBAE-4C4F-9139-D06E9C3208C5}"/>
              </a:ext>
            </a:extLst>
          </p:cNvPr>
          <p:cNvPicPr>
            <a:picLocks noChangeAspect="1" noChangeArrowheads="1"/>
          </p:cNvPicPr>
          <p:nvPr userDrawn="1"/>
        </p:nvPicPr>
        <p:blipFill>
          <a:blip r:embed="rId3" cstate="print"/>
          <a:srcRect/>
          <a:stretch>
            <a:fillRect/>
          </a:stretch>
        </p:blipFill>
        <p:spPr bwMode="auto">
          <a:xfrm>
            <a:off x="48175" y="79637"/>
            <a:ext cx="1247776" cy="873444"/>
          </a:xfrm>
          <a:prstGeom prst="rect">
            <a:avLst/>
          </a:prstGeom>
          <a:noFill/>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6975A31D-3999-4058-8826-C8724879CF7F}"/>
              </a:ext>
            </a:extLst>
          </p:cNvPr>
          <p:cNvSpPr txBox="1"/>
          <p:nvPr userDrawn="1"/>
        </p:nvSpPr>
        <p:spPr>
          <a:xfrm>
            <a:off x="-304800" y="6565638"/>
            <a:ext cx="2641600" cy="230832"/>
          </a:xfrm>
          <a:prstGeom prst="rect">
            <a:avLst/>
          </a:prstGeom>
          <a:noFill/>
        </p:spPr>
        <p:txBody>
          <a:bodyPr wrap="square" rtlCol="0">
            <a:spAutoFit/>
          </a:bodyPr>
          <a:lstStyle/>
          <a:p>
            <a:pPr algn="r"/>
            <a:r>
              <a:rPr lang="en-US" sz="900" dirty="0">
                <a:solidFill>
                  <a:schemeClr val="bg1"/>
                </a:solidFill>
              </a:rPr>
              <a:t>Photo credit Rhett Zyla #IamNMED</a:t>
            </a:r>
          </a:p>
        </p:txBody>
      </p:sp>
    </p:spTree>
    <p:extLst>
      <p:ext uri="{BB962C8B-B14F-4D97-AF65-F5344CB8AC3E}">
        <p14:creationId xmlns:p14="http://schemas.microsoft.com/office/powerpoint/2010/main" val="3878981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89C88AC0-0E11-4FFA-A94F-75A553AB21F3}" type="datetimeFigureOut">
              <a:rPr lang="en-US" smtClean="0"/>
              <a:t>12/31/2020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361BDE-8DA8-4685-9904-C91A6956FC82}" type="slidenum">
              <a:rPr lang="en-US" smtClean="0"/>
              <a:t>‹#›</a:t>
            </a:fld>
            <a:endParaRPr lang="en-US"/>
          </a:p>
        </p:txBody>
      </p:sp>
    </p:spTree>
    <p:extLst>
      <p:ext uri="{BB962C8B-B14F-4D97-AF65-F5344CB8AC3E}">
        <p14:creationId xmlns:p14="http://schemas.microsoft.com/office/powerpoint/2010/main" val="882935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88AC0-0E11-4FFA-A94F-75A553AB21F3}" type="datetimeFigureOut">
              <a:rPr lang="en-US" smtClean="0"/>
              <a:t>12/31/2020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361BDE-8DA8-4685-9904-C91A6956FC82}" type="slidenum">
              <a:rPr lang="en-US" smtClean="0"/>
              <a:t>‹#›</a:t>
            </a:fld>
            <a:endParaRPr lang="en-US"/>
          </a:p>
        </p:txBody>
      </p:sp>
    </p:spTree>
    <p:extLst>
      <p:ext uri="{BB962C8B-B14F-4D97-AF65-F5344CB8AC3E}">
        <p14:creationId xmlns:p14="http://schemas.microsoft.com/office/powerpoint/2010/main" val="436633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9C88AC0-0E11-4FFA-A94F-75A553AB21F3}" type="datetimeFigureOut">
              <a:rPr lang="en-US" smtClean="0"/>
              <a:t>12/31/2020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361BDE-8DA8-4685-9904-C91A6956FC82}" type="slidenum">
              <a:rPr lang="en-US" smtClean="0"/>
              <a:t>‹#›</a:t>
            </a:fld>
            <a:endParaRPr lang="en-US"/>
          </a:p>
        </p:txBody>
      </p:sp>
    </p:spTree>
    <p:extLst>
      <p:ext uri="{BB962C8B-B14F-4D97-AF65-F5344CB8AC3E}">
        <p14:creationId xmlns:p14="http://schemas.microsoft.com/office/powerpoint/2010/main" val="464036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9C88AC0-0E11-4FFA-A94F-75A553AB21F3}" type="datetimeFigureOut">
              <a:rPr lang="en-US" smtClean="0"/>
              <a:t>12/31/2020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361BDE-8DA8-4685-9904-C91A6956FC82}" type="slidenum">
              <a:rPr lang="en-US" smtClean="0"/>
              <a:t>‹#›</a:t>
            </a:fld>
            <a:endParaRPr lang="en-US"/>
          </a:p>
        </p:txBody>
      </p:sp>
    </p:spTree>
    <p:extLst>
      <p:ext uri="{BB962C8B-B14F-4D97-AF65-F5344CB8AC3E}">
        <p14:creationId xmlns:p14="http://schemas.microsoft.com/office/powerpoint/2010/main" val="906204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89C88AC0-0E11-4FFA-A94F-75A553AB21F3}" type="datetimeFigureOut">
              <a:rPr lang="en-US" smtClean="0"/>
              <a:t>12/31/2020</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68361BDE-8DA8-4685-9904-C91A6956FC82}" type="slidenum">
              <a:rPr lang="en-US" smtClean="0"/>
              <a:t>‹#›</a:t>
            </a:fld>
            <a:endParaRPr lang="en-US"/>
          </a:p>
        </p:txBody>
      </p:sp>
    </p:spTree>
    <p:extLst>
      <p:ext uri="{BB962C8B-B14F-4D97-AF65-F5344CB8AC3E}">
        <p14:creationId xmlns:p14="http://schemas.microsoft.com/office/powerpoint/2010/main" val="2123643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89C88AC0-0E11-4FFA-A94F-75A553AB21F3}" type="datetimeFigureOut">
              <a:rPr lang="en-US" smtClean="0"/>
              <a:t>12/31/2020</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68361BDE-8DA8-4685-9904-C91A6956FC82}" type="slidenum">
              <a:rPr lang="en-US" smtClean="0"/>
              <a:t>‹#›</a:t>
            </a:fld>
            <a:endParaRPr lang="en-US"/>
          </a:p>
        </p:txBody>
      </p:sp>
    </p:spTree>
    <p:extLst>
      <p:ext uri="{BB962C8B-B14F-4D97-AF65-F5344CB8AC3E}">
        <p14:creationId xmlns:p14="http://schemas.microsoft.com/office/powerpoint/2010/main" val="2255448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89C88AC0-0E11-4FFA-A94F-75A553AB21F3}" type="datetimeFigureOut">
              <a:rPr lang="en-US" smtClean="0"/>
              <a:t>12/31/2020</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68361BDE-8DA8-4685-9904-C91A6956FC82}" type="slidenum">
              <a:rPr lang="en-US" smtClean="0"/>
              <a:t>‹#›</a:t>
            </a:fld>
            <a:endParaRPr lang="en-US"/>
          </a:p>
        </p:txBody>
      </p:sp>
    </p:spTree>
    <p:extLst>
      <p:ext uri="{BB962C8B-B14F-4D97-AF65-F5344CB8AC3E}">
        <p14:creationId xmlns:p14="http://schemas.microsoft.com/office/powerpoint/2010/main" val="3449828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88AC0-0E11-4FFA-A94F-75A553AB21F3}" type="datetimeFigureOut">
              <a:rPr lang="en-US" smtClean="0"/>
              <a:t>12/31/2020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361BDE-8DA8-4685-9904-C91A6956FC82}" type="slidenum">
              <a:rPr lang="en-US" smtClean="0"/>
              <a:t>‹#›</a:t>
            </a:fld>
            <a:endParaRPr lang="en-US"/>
          </a:p>
        </p:txBody>
      </p:sp>
    </p:spTree>
    <p:extLst>
      <p:ext uri="{BB962C8B-B14F-4D97-AF65-F5344CB8AC3E}">
        <p14:creationId xmlns:p14="http://schemas.microsoft.com/office/powerpoint/2010/main" val="1558519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89C88AC0-0E11-4FFA-A94F-75A553AB21F3}" type="datetimeFigureOut">
              <a:rPr lang="en-US" smtClean="0"/>
              <a:t>12/31/2020</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68361BDE-8DA8-4685-9904-C91A6956FC82}" type="slidenum">
              <a:rPr lang="en-US" smtClean="0"/>
              <a:t>‹#›</a:t>
            </a:fld>
            <a:endParaRPr lang="en-US"/>
          </a:p>
        </p:txBody>
      </p:sp>
    </p:spTree>
    <p:extLst>
      <p:ext uri="{BB962C8B-B14F-4D97-AF65-F5344CB8AC3E}">
        <p14:creationId xmlns:p14="http://schemas.microsoft.com/office/powerpoint/2010/main" val="1523641658"/>
      </p:ext>
    </p:extLst>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video" Target="../media/media2.mp4"/><Relationship Id="rId7" Type="http://schemas.openxmlformats.org/officeDocument/2006/relationships/image" Target="../media/image10.png"/><Relationship Id="rId12" Type="http://schemas.openxmlformats.org/officeDocument/2006/relationships/image" Target="../media/image15.png"/><Relationship Id="rId2" Type="http://schemas.microsoft.com/office/2007/relationships/media" Target="../media/media2.mp4"/><Relationship Id="rId1" Type="http://schemas.openxmlformats.org/officeDocument/2006/relationships/tags" Target="../tags/tag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notesSlide" Target="../notesSlides/notesSlide2.xml"/><Relationship Id="rId10" Type="http://schemas.openxmlformats.org/officeDocument/2006/relationships/image" Target="../media/image13.png"/><Relationship Id="rId4" Type="http://schemas.openxmlformats.org/officeDocument/2006/relationships/slideLayout" Target="../slideLayouts/slideLayout2.xml"/><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video" Target="../media/media3.mp4"/><Relationship Id="rId7" Type="http://schemas.openxmlformats.org/officeDocument/2006/relationships/customXml" Target="../ink/ink1.xml"/><Relationship Id="rId2" Type="http://schemas.microsoft.com/office/2007/relationships/media" Target="../media/media3.mp4"/><Relationship Id="rId1" Type="http://schemas.openxmlformats.org/officeDocument/2006/relationships/tags" Target="../tags/tag2.xml"/><Relationship Id="rId6" Type="http://schemas.openxmlformats.org/officeDocument/2006/relationships/image" Target="../media/image16.png"/><Relationship Id="rId11" Type="http://schemas.openxmlformats.org/officeDocument/2006/relationships/image" Target="../media/image17.png"/><Relationship Id="rId5" Type="http://schemas.openxmlformats.org/officeDocument/2006/relationships/notesSlide" Target="../notesSlides/notesSlide3.xml"/><Relationship Id="rId10" Type="http://schemas.openxmlformats.org/officeDocument/2006/relationships/image" Target="../media/image15.emf"/><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video" Target="../media/media4.mp4"/><Relationship Id="rId7" Type="http://schemas.openxmlformats.org/officeDocument/2006/relationships/image" Target="../media/image19.png"/><Relationship Id="rId2" Type="http://schemas.microsoft.com/office/2007/relationships/media" Target="../media/media4.mp4"/><Relationship Id="rId1" Type="http://schemas.openxmlformats.org/officeDocument/2006/relationships/tags" Target="../tags/tag3.xml"/><Relationship Id="rId6" Type="http://schemas.openxmlformats.org/officeDocument/2006/relationships/image" Target="../media/image18.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video" Target="../media/media6.mp4"/><Relationship Id="rId7" Type="http://schemas.openxmlformats.org/officeDocument/2006/relationships/image" Target="../media/image22.png"/><Relationship Id="rId2" Type="http://schemas.microsoft.com/office/2007/relationships/media" Target="../media/media6.mp4"/><Relationship Id="rId1" Type="http://schemas.openxmlformats.org/officeDocument/2006/relationships/tags" Target="../tags/tag4.xml"/><Relationship Id="rId6" Type="http://schemas.openxmlformats.org/officeDocument/2006/relationships/hyperlink" Target="https://www.env.nm.gov/solid-waste/wp-content/uploads/sites/24/2020/12/2020-Annual-Report-Instructions.FINAL_12.31.20.pdf" TargetMode="External"/><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11.xml"/><Relationship Id="rId7" Type="http://schemas.openxmlformats.org/officeDocument/2006/relationships/hyperlink" Target="mailto:Genevieve.Morgan@state.nm.us" TargetMode="Externa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hyperlink" Target="mailto:Amanda.Otieno@state.nm.us" TargetMode="External"/><Relationship Id="rId5" Type="http://schemas.openxmlformats.org/officeDocument/2006/relationships/hyperlink" Target="mailto:Levi.Lementino@state.nm.us" TargetMode="External"/><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9179F-0CB5-4E95-B5D2-F914B4CF8EBA}"/>
              </a:ext>
            </a:extLst>
          </p:cNvPr>
          <p:cNvSpPr>
            <a:spLocks noGrp="1"/>
          </p:cNvSpPr>
          <p:nvPr>
            <p:ph type="title"/>
          </p:nvPr>
        </p:nvSpPr>
        <p:spPr>
          <a:xfrm>
            <a:off x="1335183" y="114008"/>
            <a:ext cx="10134139" cy="782638"/>
          </a:xfrm>
        </p:spPr>
        <p:txBody>
          <a:bodyPr>
            <a:noAutofit/>
          </a:bodyPr>
          <a:lstStyle/>
          <a:p>
            <a:pPr algn="ctr"/>
            <a:r>
              <a:rPr lang="en-US" dirty="0"/>
              <a:t>New Mexico Environment Department</a:t>
            </a:r>
          </a:p>
        </p:txBody>
      </p:sp>
      <p:sp>
        <p:nvSpPr>
          <p:cNvPr id="3" name="Text Placeholder 2">
            <a:extLst>
              <a:ext uri="{FF2B5EF4-FFF2-40B4-BE49-F238E27FC236}">
                <a16:creationId xmlns:a16="http://schemas.microsoft.com/office/drawing/2014/main" id="{D9FC4717-577E-4F01-8693-933BEE005E80}"/>
              </a:ext>
            </a:extLst>
          </p:cNvPr>
          <p:cNvSpPr>
            <a:spLocks noGrp="1"/>
          </p:cNvSpPr>
          <p:nvPr>
            <p:ph type="body" sz="quarter" idx="13"/>
          </p:nvPr>
        </p:nvSpPr>
        <p:spPr>
          <a:xfrm>
            <a:off x="4662369" y="896647"/>
            <a:ext cx="7322803" cy="2532353"/>
          </a:xfrm>
        </p:spPr>
        <p:txBody>
          <a:bodyPr>
            <a:normAutofit fontScale="55000" lnSpcReduction="20000"/>
          </a:bodyPr>
          <a:lstStyle/>
          <a:p>
            <a:r>
              <a:rPr lang="en-US" sz="5100" dirty="0"/>
              <a:t>Annual Report Database Log-in Tutorial</a:t>
            </a:r>
          </a:p>
          <a:p>
            <a:endParaRPr lang="en-US" sz="4400" dirty="0"/>
          </a:p>
          <a:p>
            <a:r>
              <a:rPr lang="en-US" sz="5100" dirty="0"/>
              <a:t>Solid Waste Bureau</a:t>
            </a:r>
          </a:p>
          <a:p>
            <a:endParaRPr lang="en-US" sz="4400" dirty="0"/>
          </a:p>
          <a:p>
            <a:r>
              <a:rPr lang="en-US" sz="4400" dirty="0"/>
              <a:t>Amanda Otieno</a:t>
            </a:r>
          </a:p>
          <a:p>
            <a:r>
              <a:rPr lang="en-US" sz="4400" dirty="0"/>
              <a:t>Outreach Specialist</a:t>
            </a:r>
          </a:p>
          <a:p>
            <a:r>
              <a:rPr lang="en-US" sz="4400" dirty="0"/>
              <a:t>December 2020</a:t>
            </a:r>
          </a:p>
          <a:p>
            <a:endParaRPr lang="en-US" sz="4400" dirty="0"/>
          </a:p>
        </p:txBody>
      </p:sp>
      <p:pic>
        <p:nvPicPr>
          <p:cNvPr id="7" name="Video 6">
            <a:hlinkClick r:id="" action="ppaction://media"/>
            <a:extLst>
              <a:ext uri="{FF2B5EF4-FFF2-40B4-BE49-F238E27FC236}">
                <a16:creationId xmlns:a16="http://schemas.microsoft.com/office/drawing/2014/main" id="{5B020649-2BEA-4790-B62C-82B5A5E9EF7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139245874"/>
      </p:ext>
    </p:extLst>
  </p:cSld>
  <p:clrMapOvr>
    <a:masterClrMapping/>
  </p:clrMapOvr>
  <mc:AlternateContent xmlns:mc="http://schemas.openxmlformats.org/markup-compatibility/2006" xmlns:p14="http://schemas.microsoft.com/office/powerpoint/2010/main">
    <mc:Choice Requires="p14">
      <p:transition spd="slow" p14:dur="2000" advTm="48788"/>
    </mc:Choice>
    <mc:Fallback xmlns="">
      <p:transition spd="slow" advTm="48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C433B-65C7-49A7-8FAF-01D9643E2100}"/>
              </a:ext>
            </a:extLst>
          </p:cNvPr>
          <p:cNvSpPr>
            <a:spLocks noGrp="1"/>
          </p:cNvSpPr>
          <p:nvPr>
            <p:ph type="title"/>
          </p:nvPr>
        </p:nvSpPr>
        <p:spPr>
          <a:xfrm>
            <a:off x="485312" y="452719"/>
            <a:ext cx="9404723" cy="1400530"/>
          </a:xfrm>
        </p:spPr>
        <p:txBody>
          <a:bodyPr/>
          <a:lstStyle/>
          <a:p>
            <a:r>
              <a:rPr lang="en-US" dirty="0"/>
              <a:t>Logging in to the Annual Report</a:t>
            </a:r>
          </a:p>
        </p:txBody>
      </p:sp>
      <p:sp>
        <p:nvSpPr>
          <p:cNvPr id="5" name="Content Placeholder 4">
            <a:extLst>
              <a:ext uri="{FF2B5EF4-FFF2-40B4-BE49-F238E27FC236}">
                <a16:creationId xmlns:a16="http://schemas.microsoft.com/office/drawing/2014/main" id="{CBE778CB-1DE2-42DE-BE0D-872344F9530D}"/>
              </a:ext>
            </a:extLst>
          </p:cNvPr>
          <p:cNvSpPr>
            <a:spLocks noGrp="1"/>
          </p:cNvSpPr>
          <p:nvPr>
            <p:ph idx="1"/>
          </p:nvPr>
        </p:nvSpPr>
        <p:spPr>
          <a:xfrm>
            <a:off x="394971" y="4181708"/>
            <a:ext cx="9585403" cy="2418448"/>
          </a:xfrm>
        </p:spPr>
        <p:txBody>
          <a:bodyPr>
            <a:noAutofit/>
          </a:bodyPr>
          <a:lstStyle/>
          <a:p>
            <a:r>
              <a:rPr lang="en-US" sz="3200" dirty="0"/>
              <a:t> Microsoft Internet Explorer</a:t>
            </a:r>
          </a:p>
          <a:p>
            <a:r>
              <a:rPr lang="en-US" sz="3200" dirty="0"/>
              <a:t> </a:t>
            </a:r>
          </a:p>
          <a:p>
            <a:r>
              <a:rPr lang="en-US" sz="3200" dirty="0"/>
              <a:t> </a:t>
            </a:r>
          </a:p>
          <a:p>
            <a:r>
              <a:rPr lang="en-US" sz="3200" dirty="0"/>
              <a:t>Sep.net.env.nm.gov</a:t>
            </a:r>
          </a:p>
          <a:p>
            <a:endParaRPr lang="en-US" sz="3200" dirty="0"/>
          </a:p>
          <a:p>
            <a:endParaRPr lang="en-US" sz="3200" dirty="0"/>
          </a:p>
          <a:p>
            <a:endParaRPr lang="en-US" sz="3200" dirty="0"/>
          </a:p>
        </p:txBody>
      </p:sp>
      <p:pic>
        <p:nvPicPr>
          <p:cNvPr id="1026" name="Picture 2" descr="Internet Explorer 8 - Wikipedia">
            <a:extLst>
              <a:ext uri="{FF2B5EF4-FFF2-40B4-BE49-F238E27FC236}">
                <a16:creationId xmlns:a16="http://schemas.microsoft.com/office/drawing/2014/main" id="{F7962CE4-B880-4AF4-87DC-D060934CFB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299" y="1639605"/>
            <a:ext cx="2152831" cy="204715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EE791CA-F699-425B-8DA8-F628D9A04660}"/>
              </a:ext>
            </a:extLst>
          </p:cNvPr>
          <p:cNvPicPr>
            <a:picLocks noChangeAspect="1"/>
          </p:cNvPicPr>
          <p:nvPr/>
        </p:nvPicPr>
        <p:blipFill>
          <a:blip r:embed="rId7"/>
          <a:stretch>
            <a:fillRect/>
          </a:stretch>
        </p:blipFill>
        <p:spPr>
          <a:xfrm>
            <a:off x="5568100" y="1721906"/>
            <a:ext cx="1500075" cy="1967903"/>
          </a:xfrm>
          <a:prstGeom prst="rect">
            <a:avLst/>
          </a:prstGeom>
        </p:spPr>
      </p:pic>
      <p:pic>
        <p:nvPicPr>
          <p:cNvPr id="9" name="Picture 8">
            <a:extLst>
              <a:ext uri="{FF2B5EF4-FFF2-40B4-BE49-F238E27FC236}">
                <a16:creationId xmlns:a16="http://schemas.microsoft.com/office/drawing/2014/main" id="{A5E29C37-0EE9-48D3-9C66-748A5B8741C8}"/>
              </a:ext>
            </a:extLst>
          </p:cNvPr>
          <p:cNvPicPr>
            <a:picLocks noChangeAspect="1"/>
          </p:cNvPicPr>
          <p:nvPr/>
        </p:nvPicPr>
        <p:blipFill>
          <a:blip r:embed="rId8"/>
          <a:stretch>
            <a:fillRect/>
          </a:stretch>
        </p:blipFill>
        <p:spPr>
          <a:xfrm>
            <a:off x="7824170" y="1718856"/>
            <a:ext cx="1365629" cy="1967905"/>
          </a:xfrm>
          <a:prstGeom prst="rect">
            <a:avLst/>
          </a:prstGeom>
        </p:spPr>
      </p:pic>
      <p:sp>
        <p:nvSpPr>
          <p:cNvPr id="4" name="Rectangle 3">
            <a:extLst>
              <a:ext uri="{FF2B5EF4-FFF2-40B4-BE49-F238E27FC236}">
                <a16:creationId xmlns:a16="http://schemas.microsoft.com/office/drawing/2014/main" id="{E5515D65-AD2C-4F3A-A227-1881D34F7B5F}"/>
              </a:ext>
            </a:extLst>
          </p:cNvPr>
          <p:cNvSpPr/>
          <p:nvPr/>
        </p:nvSpPr>
        <p:spPr>
          <a:xfrm>
            <a:off x="5677924" y="1539832"/>
            <a:ext cx="1216362" cy="2215991"/>
          </a:xfrm>
          <a:prstGeom prst="rect">
            <a:avLst/>
          </a:prstGeom>
          <a:noFill/>
        </p:spPr>
        <p:txBody>
          <a:bodyPr wrap="square" lIns="91440" tIns="45720" rIns="91440" bIns="45720">
            <a:spAutoFit/>
          </a:bodyPr>
          <a:lstStyle/>
          <a:p>
            <a:pPr algn="ctr"/>
            <a:r>
              <a:rPr lang="en-US" sz="13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X</a:t>
            </a:r>
          </a:p>
        </p:txBody>
      </p:sp>
      <p:sp>
        <p:nvSpPr>
          <p:cNvPr id="10" name="Rectangle 9">
            <a:extLst>
              <a:ext uri="{FF2B5EF4-FFF2-40B4-BE49-F238E27FC236}">
                <a16:creationId xmlns:a16="http://schemas.microsoft.com/office/drawing/2014/main" id="{3F7F7A5A-13F7-49C2-BB79-BCDAD9784844}"/>
              </a:ext>
            </a:extLst>
          </p:cNvPr>
          <p:cNvSpPr/>
          <p:nvPr/>
        </p:nvSpPr>
        <p:spPr>
          <a:xfrm>
            <a:off x="7886281" y="1555187"/>
            <a:ext cx="1216362" cy="2215991"/>
          </a:xfrm>
          <a:prstGeom prst="rect">
            <a:avLst/>
          </a:prstGeom>
          <a:noFill/>
        </p:spPr>
        <p:txBody>
          <a:bodyPr wrap="square" lIns="91440" tIns="45720" rIns="91440" bIns="45720">
            <a:spAutoFit/>
          </a:bodyPr>
          <a:lstStyle/>
          <a:p>
            <a:pPr algn="ctr"/>
            <a:r>
              <a:rPr lang="en-US" sz="13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X</a:t>
            </a:r>
          </a:p>
        </p:txBody>
      </p:sp>
      <p:pic>
        <p:nvPicPr>
          <p:cNvPr id="6" name="Picture 5">
            <a:extLst>
              <a:ext uri="{FF2B5EF4-FFF2-40B4-BE49-F238E27FC236}">
                <a16:creationId xmlns:a16="http://schemas.microsoft.com/office/drawing/2014/main" id="{5F0E6B3F-F0F7-4057-A9BC-BA812B4B4B45}"/>
              </a:ext>
            </a:extLst>
          </p:cNvPr>
          <p:cNvPicPr>
            <a:picLocks noChangeAspect="1"/>
          </p:cNvPicPr>
          <p:nvPr/>
        </p:nvPicPr>
        <p:blipFill>
          <a:blip r:embed="rId9"/>
          <a:stretch>
            <a:fillRect/>
          </a:stretch>
        </p:blipFill>
        <p:spPr>
          <a:xfrm>
            <a:off x="485312" y="4913250"/>
            <a:ext cx="8611346" cy="1815828"/>
          </a:xfrm>
          <a:prstGeom prst="rect">
            <a:avLst/>
          </a:prstGeom>
        </p:spPr>
      </p:pic>
      <p:pic>
        <p:nvPicPr>
          <p:cNvPr id="3" name="Picture 2">
            <a:extLst>
              <a:ext uri="{FF2B5EF4-FFF2-40B4-BE49-F238E27FC236}">
                <a16:creationId xmlns:a16="http://schemas.microsoft.com/office/drawing/2014/main" id="{DF997296-C8FC-4BAF-80F7-48C3F8121D86}"/>
              </a:ext>
            </a:extLst>
          </p:cNvPr>
          <p:cNvPicPr>
            <a:picLocks noChangeAspect="1"/>
          </p:cNvPicPr>
          <p:nvPr/>
        </p:nvPicPr>
        <p:blipFill>
          <a:blip r:embed="rId10"/>
          <a:stretch>
            <a:fillRect/>
          </a:stretch>
        </p:blipFill>
        <p:spPr>
          <a:xfrm>
            <a:off x="3101522" y="1853249"/>
            <a:ext cx="1775614" cy="1775614"/>
          </a:xfrm>
          <a:prstGeom prst="rect">
            <a:avLst/>
          </a:prstGeom>
        </p:spPr>
      </p:pic>
      <p:pic>
        <p:nvPicPr>
          <p:cNvPr id="14" name="Picture 13">
            <a:extLst>
              <a:ext uri="{FF2B5EF4-FFF2-40B4-BE49-F238E27FC236}">
                <a16:creationId xmlns:a16="http://schemas.microsoft.com/office/drawing/2014/main" id="{8565BCDC-785E-4118-B1B8-F5DEEA1AA12A}"/>
              </a:ext>
            </a:extLst>
          </p:cNvPr>
          <p:cNvPicPr>
            <a:picLocks noChangeAspect="1"/>
          </p:cNvPicPr>
          <p:nvPr/>
        </p:nvPicPr>
        <p:blipFill>
          <a:blip r:embed="rId11"/>
          <a:stretch>
            <a:fillRect/>
          </a:stretch>
        </p:blipFill>
        <p:spPr>
          <a:xfrm>
            <a:off x="9890034" y="1741818"/>
            <a:ext cx="1719189" cy="1958994"/>
          </a:xfrm>
          <a:prstGeom prst="rect">
            <a:avLst/>
          </a:prstGeom>
        </p:spPr>
      </p:pic>
      <p:sp>
        <p:nvSpPr>
          <p:cNvPr id="16" name="Rectangle 15">
            <a:extLst>
              <a:ext uri="{FF2B5EF4-FFF2-40B4-BE49-F238E27FC236}">
                <a16:creationId xmlns:a16="http://schemas.microsoft.com/office/drawing/2014/main" id="{5138831F-3D61-444D-807A-43287E62CED7}"/>
              </a:ext>
            </a:extLst>
          </p:cNvPr>
          <p:cNvSpPr/>
          <p:nvPr/>
        </p:nvSpPr>
        <p:spPr>
          <a:xfrm>
            <a:off x="10092969" y="1531538"/>
            <a:ext cx="1216362" cy="2215991"/>
          </a:xfrm>
          <a:prstGeom prst="rect">
            <a:avLst/>
          </a:prstGeom>
          <a:noFill/>
        </p:spPr>
        <p:txBody>
          <a:bodyPr wrap="square" lIns="91440" tIns="45720" rIns="91440" bIns="45720">
            <a:spAutoFit/>
          </a:bodyPr>
          <a:lstStyle/>
          <a:p>
            <a:pPr algn="ctr"/>
            <a:r>
              <a:rPr lang="en-US" sz="13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X</a:t>
            </a:r>
          </a:p>
        </p:txBody>
      </p:sp>
      <p:pic>
        <p:nvPicPr>
          <p:cNvPr id="11" name="Video 10">
            <a:hlinkClick r:id="" action="ppaction://media"/>
            <a:extLst>
              <a:ext uri="{FF2B5EF4-FFF2-40B4-BE49-F238E27FC236}">
                <a16:creationId xmlns:a16="http://schemas.microsoft.com/office/drawing/2014/main" id="{A04AFD15-9A5C-4EF2-8F15-F74BA55D080B}"/>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12"/>
          <a:stretch>
            <a:fillRect/>
          </a:stretch>
        </p:blipFill>
        <p:spPr>
          <a:xfrm>
            <a:off x="9906000" y="5143500"/>
            <a:ext cx="2285999" cy="1714500"/>
          </a:xfrm>
          <a:prstGeom prst="rect">
            <a:avLst/>
          </a:prstGeom>
        </p:spPr>
      </p:pic>
    </p:spTree>
    <p:custDataLst>
      <p:tags r:id="rId1"/>
    </p:custDataLst>
    <p:extLst>
      <p:ext uri="{BB962C8B-B14F-4D97-AF65-F5344CB8AC3E}">
        <p14:creationId xmlns:p14="http://schemas.microsoft.com/office/powerpoint/2010/main" val="3940352711"/>
      </p:ext>
    </p:extLst>
  </p:cSld>
  <p:clrMapOvr>
    <a:masterClrMapping/>
  </p:clrMapOvr>
  <mc:AlternateContent xmlns:mc="http://schemas.openxmlformats.org/markup-compatibility/2006" xmlns:p14="http://schemas.microsoft.com/office/powerpoint/2010/main">
    <mc:Choice Requires="p14">
      <p:transition spd="slow" p14:dur="2000" advTm="33605"/>
    </mc:Choice>
    <mc:Fallback xmlns="">
      <p:transition spd="slow" advTm="33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4" fill="hold" display="0">
                  <p:stCondLst>
                    <p:cond delay="indefinite"/>
                  </p:stCondLst>
                </p:cTn>
                <p:tgtEl>
                  <p:spTgt spid="11"/>
                </p:tgtEl>
              </p:cMediaNode>
            </p:video>
            <p:seq concurrent="1" nextAc="seek">
              <p:cTn id="45" restart="whenNotActive" fill="hold" evtFilter="cancelBubble" nodeType="interactiveSeq">
                <p:stCondLst>
                  <p:cond evt="onClick" delay="0">
                    <p:tgtEl>
                      <p:spTgt spid="11"/>
                    </p:tgtEl>
                  </p:cond>
                </p:stCondLst>
                <p:endSync evt="end" delay="0">
                  <p:rtn val="all"/>
                </p:endSync>
                <p:childTnLst>
                  <p:par>
                    <p:cTn id="46" fill="hold">
                      <p:stCondLst>
                        <p:cond delay="0"/>
                      </p:stCondLst>
                      <p:childTnLst>
                        <p:par>
                          <p:cTn id="47" fill="hold">
                            <p:stCondLst>
                              <p:cond delay="0"/>
                            </p:stCondLst>
                            <p:childTnLst>
                              <p:par>
                                <p:cTn id="48" presetID="2" presetClass="mediacall" presetSubtype="0" fill="hold" nodeType="clickEffect">
                                  <p:stCondLst>
                                    <p:cond delay="0"/>
                                  </p:stCondLst>
                                  <p:childTnLst>
                                    <p:cmd type="call" cmd="togglePause">
                                      <p:cBhvr>
                                        <p:cTn id="49" dur="1" fill="hold"/>
                                        <p:tgtEl>
                                          <p:spTgt spid="11"/>
                                        </p:tgtEl>
                                      </p:cBhvr>
                                    </p:cmd>
                                  </p:childTnLst>
                                </p:cTn>
                              </p:par>
                            </p:childTnLst>
                          </p:cTn>
                        </p:par>
                      </p:childTnLst>
                    </p:cTn>
                  </p:par>
                </p:childTnLst>
              </p:cTn>
              <p:nextCondLst>
                <p:cond evt="onClick" delay="0">
                  <p:tgtEl>
                    <p:spTgt spid="11"/>
                  </p:tgtEl>
                </p:cond>
              </p:nextCondLst>
            </p:seq>
          </p:childTnLst>
        </p:cTn>
      </p:par>
    </p:tnLst>
    <p:bldLst>
      <p:bldP spid="4" grpId="0"/>
      <p:bldP spid="10"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5FEB4BB-F43B-4603-9005-15C5351169F4}"/>
              </a:ext>
            </a:extLst>
          </p:cNvPr>
          <p:cNvPicPr>
            <a:picLocks noGrp="1"/>
          </p:cNvPicPr>
          <p:nvPr>
            <p:ph idx="1"/>
          </p:nvPr>
        </p:nvPicPr>
        <p:blipFill rotWithShape="1">
          <a:blip r:embed="rId6"/>
          <a:srcRect b="7731"/>
          <a:stretch/>
        </p:blipFill>
        <p:spPr>
          <a:xfrm>
            <a:off x="484632" y="541538"/>
            <a:ext cx="8029053" cy="5752730"/>
          </a:xfrm>
          <a:prstGeom prst="rect">
            <a:avLst/>
          </a:prstGeom>
          <a:effectLst/>
        </p:spPr>
      </p:pic>
      <p:sp>
        <p:nvSpPr>
          <p:cNvPr id="7" name="TextBox 6">
            <a:extLst>
              <a:ext uri="{FF2B5EF4-FFF2-40B4-BE49-F238E27FC236}">
                <a16:creationId xmlns:a16="http://schemas.microsoft.com/office/drawing/2014/main" id="{CC78CB64-BE1A-4313-8FF6-9AB7C40F36B6}"/>
              </a:ext>
            </a:extLst>
          </p:cNvPr>
          <p:cNvSpPr txBox="1"/>
          <p:nvPr/>
        </p:nvSpPr>
        <p:spPr>
          <a:xfrm>
            <a:off x="8730647" y="1197620"/>
            <a:ext cx="2865209" cy="5201424"/>
          </a:xfrm>
          <a:prstGeom prst="rect">
            <a:avLst/>
          </a:prstGeom>
          <a:noFill/>
        </p:spPr>
        <p:txBody>
          <a:bodyPr wrap="square" rtlCol="0">
            <a:spAutoFit/>
          </a:bodyPr>
          <a:lstStyle/>
          <a:p>
            <a:pPr marL="285750" indent="-285750">
              <a:buFont typeface="Arial" panose="020B0604020202020204" pitchFamily="34" charset="0"/>
              <a:buChar char="•"/>
            </a:pPr>
            <a:r>
              <a:rPr lang="en-US" sz="2400" dirty="0"/>
              <a:t>The annual report database is accessed through SEP</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You may have to ask your manager for the USER ID!</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endParaRPr lang="en-US" sz="2000" dirty="0"/>
          </a:p>
        </p:txBody>
      </p:sp>
      <mc:AlternateContent xmlns:mc="http://schemas.openxmlformats.org/markup-compatibility/2006" xmlns:p14="http://schemas.microsoft.com/office/powerpoint/2010/main">
        <mc:Choice Requires="p14">
          <p:contentPart p14:bwMode="auto" r:id="rId7">
            <p14:nvContentPartPr>
              <p14:cNvPr id="16" name="Ink 15">
                <a:extLst>
                  <a:ext uri="{FF2B5EF4-FFF2-40B4-BE49-F238E27FC236}">
                    <a16:creationId xmlns:a16="http://schemas.microsoft.com/office/drawing/2014/main" id="{FB95AE72-E9D5-48BA-BDE4-8666E1A413E9}"/>
                  </a:ext>
                </a:extLst>
              </p14:cNvPr>
              <p14:cNvContentPartPr/>
              <p14:nvPr/>
            </p14:nvContentPartPr>
            <p14:xfrm>
              <a:off x="8292240" y="4291560"/>
              <a:ext cx="360" cy="360"/>
            </p14:xfrm>
          </p:contentPart>
        </mc:Choice>
        <mc:Fallback xmlns="">
          <p:pic>
            <p:nvPicPr>
              <p:cNvPr id="16" name="Ink 15">
                <a:extLst>
                  <a:ext uri="{FF2B5EF4-FFF2-40B4-BE49-F238E27FC236}">
                    <a16:creationId xmlns:a16="http://schemas.microsoft.com/office/drawing/2014/main" id="{FB95AE72-E9D5-48BA-BDE4-8666E1A413E9}"/>
                  </a:ext>
                </a:extLst>
              </p:cNvPr>
              <p:cNvPicPr/>
              <p:nvPr/>
            </p:nvPicPr>
            <p:blipFill>
              <a:blip r:embed="rId10"/>
              <a:stretch>
                <a:fillRect/>
              </a:stretch>
            </p:blipFill>
            <p:spPr>
              <a:xfrm>
                <a:off x="8276400" y="4228200"/>
                <a:ext cx="31680" cy="127080"/>
              </a:xfrm>
              <a:prstGeom prst="rect">
                <a:avLst/>
              </a:prstGeom>
            </p:spPr>
          </p:pic>
        </mc:Fallback>
      </mc:AlternateContent>
      <p:sp>
        <p:nvSpPr>
          <p:cNvPr id="2" name="Oval 1">
            <a:extLst>
              <a:ext uri="{FF2B5EF4-FFF2-40B4-BE49-F238E27FC236}">
                <a16:creationId xmlns:a16="http://schemas.microsoft.com/office/drawing/2014/main" id="{2944326B-C682-4ECA-A93B-2D350C286FE1}"/>
              </a:ext>
            </a:extLst>
          </p:cNvPr>
          <p:cNvSpPr/>
          <p:nvPr/>
        </p:nvSpPr>
        <p:spPr>
          <a:xfrm>
            <a:off x="3824868" y="3245005"/>
            <a:ext cx="914400" cy="512956"/>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a:hlinkClick r:id="" action="ppaction://media"/>
            <a:extLst>
              <a:ext uri="{FF2B5EF4-FFF2-40B4-BE49-F238E27FC236}">
                <a16:creationId xmlns:a16="http://schemas.microsoft.com/office/drawing/2014/main" id="{F730B3BF-2D44-41F5-9C11-F2D594C326E9}"/>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11"/>
          <a:stretch>
            <a:fillRect/>
          </a:stretch>
        </p:blipFill>
        <p:spPr>
          <a:xfrm>
            <a:off x="9906000" y="5143500"/>
            <a:ext cx="2285999" cy="1714500"/>
          </a:xfrm>
          <a:prstGeom prst="rect">
            <a:avLst/>
          </a:prstGeom>
        </p:spPr>
      </p:pic>
    </p:spTree>
    <p:custDataLst>
      <p:tags r:id="rId1"/>
    </p:custDataLst>
    <p:extLst>
      <p:ext uri="{BB962C8B-B14F-4D97-AF65-F5344CB8AC3E}">
        <p14:creationId xmlns:p14="http://schemas.microsoft.com/office/powerpoint/2010/main" val="2190173289"/>
      </p:ext>
    </p:extLst>
  </p:cSld>
  <p:clrMapOvr>
    <a:masterClrMapping/>
  </p:clrMapOvr>
  <mc:AlternateContent xmlns:mc="http://schemas.openxmlformats.org/markup-compatibility/2006" xmlns:p14="http://schemas.microsoft.com/office/powerpoint/2010/main">
    <mc:Choice Requires="p14">
      <p:transition spd="slow" p14:dur="2000" advTm="34637"/>
    </mc:Choice>
    <mc:Fallback xmlns="">
      <p:transition spd="slow" advTm="34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5"/>
                </p:tgtEl>
              </p:cMediaNode>
            </p:video>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5"/>
                                        </p:tgtEl>
                                      </p:cBhvr>
                                    </p:cmd>
                                  </p:childTnLst>
                                </p:cTn>
                              </p:par>
                            </p:childTnLst>
                          </p:cTn>
                        </p:par>
                      </p:childTnLst>
                    </p:cTn>
                  </p:par>
                </p:childTnLst>
              </p:cTn>
              <p:nextCondLst>
                <p:cond evt="onClick" delay="0">
                  <p:tgtEl>
                    <p:spTgt spid="5"/>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5533528-4DC9-4F59-8ECD-4D9D9FB47850}"/>
              </a:ext>
            </a:extLst>
          </p:cNvPr>
          <p:cNvPicPr>
            <a:picLocks noGrp="1"/>
          </p:cNvPicPr>
          <p:nvPr>
            <p:ph idx="1"/>
          </p:nvPr>
        </p:nvPicPr>
        <p:blipFill rotWithShape="1">
          <a:blip r:embed="rId6"/>
          <a:srcRect b="18882"/>
          <a:stretch/>
        </p:blipFill>
        <p:spPr>
          <a:xfrm>
            <a:off x="484632" y="0"/>
            <a:ext cx="8206607" cy="6294268"/>
          </a:xfrm>
          <a:prstGeom prst="rect">
            <a:avLst/>
          </a:prstGeom>
          <a:effectLst/>
        </p:spPr>
      </p:pic>
      <p:sp>
        <p:nvSpPr>
          <p:cNvPr id="9" name="Rectangle 8">
            <a:extLst>
              <a:ext uri="{FF2B5EF4-FFF2-40B4-BE49-F238E27FC236}">
                <a16:creationId xmlns:a16="http://schemas.microsoft.com/office/drawing/2014/main" id="{8A75BB18-7648-4BF2-AD8E-BD1EFE5E6DF0}"/>
              </a:ext>
            </a:extLst>
          </p:cNvPr>
          <p:cNvSpPr/>
          <p:nvPr/>
        </p:nvSpPr>
        <p:spPr>
          <a:xfrm>
            <a:off x="9004972" y="2362304"/>
            <a:ext cx="3016042" cy="1569660"/>
          </a:xfrm>
          <a:prstGeom prst="rect">
            <a:avLst/>
          </a:prstGeom>
        </p:spPr>
        <p:txBody>
          <a:bodyPr wrap="square">
            <a:spAutoFit/>
          </a:bodyPr>
          <a:lstStyle/>
          <a:p>
            <a:pPr marL="285750" indent="-285750">
              <a:buFont typeface="Arial" panose="020B0604020202020204" pitchFamily="34" charset="0"/>
              <a:buChar char="•"/>
            </a:pPr>
            <a:r>
              <a:rPr lang="en-US" sz="2400" dirty="0"/>
              <a:t>The USER ID must be registered and connected to facility</a:t>
            </a:r>
          </a:p>
        </p:txBody>
      </p:sp>
      <p:sp>
        <p:nvSpPr>
          <p:cNvPr id="2" name="Oval 1">
            <a:extLst>
              <a:ext uri="{FF2B5EF4-FFF2-40B4-BE49-F238E27FC236}">
                <a16:creationId xmlns:a16="http://schemas.microsoft.com/office/drawing/2014/main" id="{C08239AC-02AA-4850-92CA-3055831B10C4}"/>
              </a:ext>
            </a:extLst>
          </p:cNvPr>
          <p:cNvSpPr/>
          <p:nvPr/>
        </p:nvSpPr>
        <p:spPr>
          <a:xfrm>
            <a:off x="3880624" y="3931964"/>
            <a:ext cx="1371600" cy="20513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Video 10">
            <a:hlinkClick r:id="" action="ppaction://media"/>
            <a:extLst>
              <a:ext uri="{FF2B5EF4-FFF2-40B4-BE49-F238E27FC236}">
                <a16:creationId xmlns:a16="http://schemas.microsoft.com/office/drawing/2014/main" id="{06FEE3A4-A42B-44E6-9014-C04DA4412FE0}"/>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7"/>
          <a:stretch>
            <a:fillRect/>
          </a:stretch>
        </p:blipFill>
        <p:spPr>
          <a:xfrm>
            <a:off x="9906000" y="5143500"/>
            <a:ext cx="2285999" cy="1714500"/>
          </a:xfrm>
          <a:prstGeom prst="rect">
            <a:avLst/>
          </a:prstGeom>
        </p:spPr>
      </p:pic>
    </p:spTree>
    <p:custDataLst>
      <p:tags r:id="rId1"/>
    </p:custDataLst>
    <p:extLst>
      <p:ext uri="{BB962C8B-B14F-4D97-AF65-F5344CB8AC3E}">
        <p14:creationId xmlns:p14="http://schemas.microsoft.com/office/powerpoint/2010/main" val="3874120626"/>
      </p:ext>
    </p:extLst>
  </p:cSld>
  <p:clrMapOvr>
    <a:masterClrMapping/>
  </p:clrMapOvr>
  <mc:AlternateContent xmlns:mc="http://schemas.openxmlformats.org/markup-compatibility/2006" xmlns:p14="http://schemas.microsoft.com/office/powerpoint/2010/main">
    <mc:Choice Requires="p14">
      <p:transition spd="slow" p14:dur="2000" advTm="50677"/>
    </mc:Choice>
    <mc:Fallback xmlns="">
      <p:transition spd="slow" advTm="50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1"/>
                </p:tgtEl>
              </p:cMediaNode>
            </p:video>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1"/>
                                        </p:tgtEl>
                                      </p:cBhvr>
                                    </p:cmd>
                                  </p:childTnLst>
                                </p:cTn>
                              </p:par>
                            </p:childTnLst>
                          </p:cTn>
                        </p:par>
                      </p:childTnLst>
                    </p:cTn>
                  </p:par>
                </p:childTnLst>
              </p:cTn>
              <p:nextCondLst>
                <p:cond evt="onClick" delay="0">
                  <p:tgtEl>
                    <p:spTgt spid="11"/>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2BFCBC9-65F9-4CA3-91B7-251B21EEE773}"/>
              </a:ext>
            </a:extLst>
          </p:cNvPr>
          <p:cNvPicPr>
            <a:picLocks noGrp="1" noChangeAspect="1"/>
          </p:cNvPicPr>
          <p:nvPr>
            <p:ph idx="1"/>
          </p:nvPr>
        </p:nvPicPr>
        <p:blipFill>
          <a:blip r:embed="rId5"/>
          <a:stretch>
            <a:fillRect/>
          </a:stretch>
        </p:blipFill>
        <p:spPr>
          <a:xfrm>
            <a:off x="488273" y="-124287"/>
            <a:ext cx="8948690" cy="6507332"/>
          </a:xfrm>
          <a:prstGeom prst="rect">
            <a:avLst/>
          </a:prstGeom>
        </p:spPr>
      </p:pic>
      <p:pic>
        <p:nvPicPr>
          <p:cNvPr id="2" name="Video 1">
            <a:hlinkClick r:id="" action="ppaction://media"/>
            <a:extLst>
              <a:ext uri="{FF2B5EF4-FFF2-40B4-BE49-F238E27FC236}">
                <a16:creationId xmlns:a16="http://schemas.microsoft.com/office/drawing/2014/main" id="{07F78CCB-83CA-4B14-B70B-DF1CD85E001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68345" y="5143500"/>
            <a:ext cx="2285999" cy="1714500"/>
          </a:xfrm>
          <a:prstGeom prst="rect">
            <a:avLst/>
          </a:prstGeom>
        </p:spPr>
      </p:pic>
    </p:spTree>
    <p:extLst>
      <p:ext uri="{BB962C8B-B14F-4D97-AF65-F5344CB8AC3E}">
        <p14:creationId xmlns:p14="http://schemas.microsoft.com/office/powerpoint/2010/main" val="2922136184"/>
      </p:ext>
    </p:extLst>
  </p:cSld>
  <p:clrMapOvr>
    <a:masterClrMapping/>
  </p:clrMapOvr>
  <mc:AlternateContent xmlns:mc="http://schemas.openxmlformats.org/markup-compatibility/2006" xmlns:p14="http://schemas.microsoft.com/office/powerpoint/2010/main">
    <mc:Choice Requires="p14">
      <p:transition spd="slow" p14:dur="2000" advTm="32782"/>
    </mc:Choice>
    <mc:Fallback xmlns="">
      <p:transition spd="slow" advTm="327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48928-3399-4BFE-BE79-DB67DFCEA176}"/>
              </a:ext>
            </a:extLst>
          </p:cNvPr>
          <p:cNvSpPr>
            <a:spLocks noGrp="1"/>
          </p:cNvSpPr>
          <p:nvPr>
            <p:ph type="title"/>
          </p:nvPr>
        </p:nvSpPr>
        <p:spPr/>
        <p:txBody>
          <a:bodyPr/>
          <a:lstStyle/>
          <a:p>
            <a:pPr algn="ctr"/>
            <a:r>
              <a:rPr lang="en-US" dirty="0"/>
              <a:t>Solid Waste Bureau Annual Report Instructions </a:t>
            </a:r>
          </a:p>
        </p:txBody>
      </p:sp>
      <p:sp>
        <p:nvSpPr>
          <p:cNvPr id="3" name="Content Placeholder 2">
            <a:extLst>
              <a:ext uri="{FF2B5EF4-FFF2-40B4-BE49-F238E27FC236}">
                <a16:creationId xmlns:a16="http://schemas.microsoft.com/office/drawing/2014/main" id="{4BAC4BA5-24A6-4BC0-A021-168262E8ECB7}"/>
              </a:ext>
            </a:extLst>
          </p:cNvPr>
          <p:cNvSpPr>
            <a:spLocks noGrp="1"/>
          </p:cNvSpPr>
          <p:nvPr>
            <p:ph idx="1"/>
          </p:nvPr>
        </p:nvSpPr>
        <p:spPr>
          <a:xfrm>
            <a:off x="1022915" y="2768350"/>
            <a:ext cx="9536493" cy="1912373"/>
          </a:xfrm>
          <a:ln w="38100">
            <a:solidFill>
              <a:schemeClr val="accent6">
                <a:lumMod val="75000"/>
              </a:schemeClr>
            </a:solidFill>
          </a:ln>
        </p:spPr>
        <p:txBody>
          <a:bodyPr>
            <a:noAutofit/>
          </a:bodyPr>
          <a:lstStyle/>
          <a:p>
            <a:r>
              <a:rPr lang="en-US" sz="3200" dirty="0">
                <a:hlinkClick r:id="rId6"/>
              </a:rPr>
              <a:t>https://www.env.nm.gov/solid-waste/wp-content/uploads/sites/24/2020/12/2020-Annual-Report-Instructions.FINAL_12.31.20.pdf</a:t>
            </a:r>
            <a:endParaRPr lang="en-US" sz="3200" dirty="0"/>
          </a:p>
          <a:p>
            <a:endParaRPr lang="en-US" sz="3200" dirty="0"/>
          </a:p>
        </p:txBody>
      </p:sp>
      <p:pic>
        <p:nvPicPr>
          <p:cNvPr id="4" name="Video 3">
            <a:hlinkClick r:id="" action="ppaction://media"/>
            <a:extLst>
              <a:ext uri="{FF2B5EF4-FFF2-40B4-BE49-F238E27FC236}">
                <a16:creationId xmlns:a16="http://schemas.microsoft.com/office/drawing/2014/main" id="{7095D2CD-9AF5-42BE-8F11-FBEA1A139659}"/>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7"/>
          <a:stretch>
            <a:fillRect/>
          </a:stretch>
        </p:blipFill>
        <p:spPr>
          <a:xfrm>
            <a:off x="9906000" y="5154651"/>
            <a:ext cx="2285999" cy="1714500"/>
          </a:xfrm>
          <a:prstGeom prst="ellipse">
            <a:avLst/>
          </a:prstGeom>
          <a:solidFill>
            <a:srgbClr val="4F81BD"/>
          </a:solidFill>
          <a:ln>
            <a:noFill/>
          </a:ln>
          <a:effectLst>
            <a:innerShdw blurRad="469900">
              <a:srgbClr val="000000">
                <a:alpha val="86000"/>
              </a:srgbClr>
            </a:innerShdw>
          </a:effectLst>
          <a:scene3d>
            <a:camera prst="orthographicFront"/>
            <a:lightRig rig="soft" dir="t"/>
          </a:scene3d>
          <a:sp3d/>
        </p:spPr>
      </p:pic>
    </p:spTree>
    <p:custDataLst>
      <p:tags r:id="rId1"/>
    </p:custDataLst>
    <p:extLst>
      <p:ext uri="{BB962C8B-B14F-4D97-AF65-F5344CB8AC3E}">
        <p14:creationId xmlns:p14="http://schemas.microsoft.com/office/powerpoint/2010/main" val="290042118"/>
      </p:ext>
    </p:extLst>
  </p:cSld>
  <p:clrMapOvr>
    <a:masterClrMapping/>
  </p:clrMapOvr>
  <mc:AlternateContent xmlns:mc="http://schemas.openxmlformats.org/markup-compatibility/2006" xmlns:p14="http://schemas.microsoft.com/office/powerpoint/2010/main">
    <mc:Choice Requires="p14">
      <p:transition spd="slow" p14:dur="2000" advTm="17385"/>
    </mc:Choice>
    <mc:Fallback xmlns="">
      <p:transition spd="slow" advTm="17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041F1-475C-41A1-9B31-5273B08BA8DA}"/>
              </a:ext>
            </a:extLst>
          </p:cNvPr>
          <p:cNvSpPr>
            <a:spLocks noGrp="1"/>
          </p:cNvSpPr>
          <p:nvPr>
            <p:ph type="title"/>
          </p:nvPr>
        </p:nvSpPr>
        <p:spPr>
          <a:xfrm>
            <a:off x="1080341" y="114300"/>
            <a:ext cx="8825659" cy="2362199"/>
          </a:xfrm>
        </p:spPr>
        <p:txBody>
          <a:bodyPr/>
          <a:lstStyle/>
          <a:p>
            <a:pPr algn="ctr"/>
            <a:br>
              <a:rPr lang="en-US" dirty="0"/>
            </a:br>
            <a:r>
              <a:rPr lang="en-US" dirty="0"/>
              <a:t>Please call or email</a:t>
            </a:r>
            <a:br>
              <a:rPr lang="en-US" dirty="0"/>
            </a:br>
            <a:endParaRPr lang="en-US" dirty="0"/>
          </a:p>
        </p:txBody>
      </p:sp>
      <p:sp>
        <p:nvSpPr>
          <p:cNvPr id="3" name="Text Placeholder 2">
            <a:extLst>
              <a:ext uri="{FF2B5EF4-FFF2-40B4-BE49-F238E27FC236}">
                <a16:creationId xmlns:a16="http://schemas.microsoft.com/office/drawing/2014/main" id="{C45D584D-256B-4D47-89CE-A2F8B23757CE}"/>
              </a:ext>
            </a:extLst>
          </p:cNvPr>
          <p:cNvSpPr>
            <a:spLocks noGrp="1"/>
          </p:cNvSpPr>
          <p:nvPr>
            <p:ph type="body" sz="half" idx="2"/>
          </p:nvPr>
        </p:nvSpPr>
        <p:spPr>
          <a:xfrm>
            <a:off x="380935" y="2133599"/>
            <a:ext cx="11350147" cy="2590801"/>
          </a:xfrm>
        </p:spPr>
        <p:txBody>
          <a:bodyPr>
            <a:normAutofit fontScale="92500" lnSpcReduction="10000"/>
          </a:bodyPr>
          <a:lstStyle/>
          <a:p>
            <a:br>
              <a:rPr lang="en-US" sz="2000" dirty="0"/>
            </a:br>
            <a:br>
              <a:rPr lang="en-US" sz="2400" dirty="0"/>
            </a:br>
            <a:r>
              <a:rPr lang="en-US" sz="2400" dirty="0"/>
              <a:t>Levi Lementino		  	 </a:t>
            </a:r>
            <a:r>
              <a:rPr lang="en-US" sz="2400" dirty="0">
                <a:hlinkClick r:id="rId5"/>
              </a:rPr>
              <a:t>Levi.Lementino@state.nm.us</a:t>
            </a:r>
            <a:r>
              <a:rPr lang="en-US" sz="2400" dirty="0"/>
              <a:t>		</a:t>
            </a:r>
            <a:r>
              <a:rPr lang="en-US" sz="2400"/>
              <a:t>                505-795-1255</a:t>
            </a:r>
            <a:endParaRPr lang="en-US" sz="2400" dirty="0"/>
          </a:p>
          <a:p>
            <a:br>
              <a:rPr lang="en-US" sz="2400" dirty="0"/>
            </a:br>
            <a:r>
              <a:rPr lang="en-US" sz="2400" dirty="0"/>
              <a:t>Amanda Otieno			</a:t>
            </a:r>
            <a:r>
              <a:rPr lang="en-US" sz="2400" dirty="0">
                <a:hlinkClick r:id="rId6"/>
              </a:rPr>
              <a:t>Amanda.Otieno@state.nm.us</a:t>
            </a:r>
            <a:r>
              <a:rPr lang="en-US" sz="2400" dirty="0"/>
              <a:t>                        505-795-1502</a:t>
            </a:r>
          </a:p>
          <a:p>
            <a:endParaRPr lang="en-US" sz="2400" dirty="0"/>
          </a:p>
          <a:p>
            <a:r>
              <a:rPr lang="en-US" sz="2400" dirty="0"/>
              <a:t>Genevieve Morgan		</a:t>
            </a:r>
            <a:r>
              <a:rPr lang="en-US" sz="2400" dirty="0">
                <a:hlinkClick r:id="rId7"/>
              </a:rPr>
              <a:t>Genevieve.Morgan@state.nm.us</a:t>
            </a:r>
            <a:r>
              <a:rPr lang="en-US" sz="2400" dirty="0"/>
              <a:t>		          505-490-5356</a:t>
            </a:r>
          </a:p>
          <a:p>
            <a:endParaRPr lang="en-US" sz="2400" dirty="0"/>
          </a:p>
        </p:txBody>
      </p:sp>
      <p:pic>
        <p:nvPicPr>
          <p:cNvPr id="6" name="Video 5">
            <a:hlinkClick r:id="" action="ppaction://media"/>
            <a:extLst>
              <a:ext uri="{FF2B5EF4-FFF2-40B4-BE49-F238E27FC236}">
                <a16:creationId xmlns:a16="http://schemas.microsoft.com/office/drawing/2014/main" id="{4470E4CA-365B-40DB-B46A-5684E8F69AC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tretch>
            <a:fillRect/>
          </a:stretch>
        </p:blipFill>
        <p:spPr>
          <a:xfrm>
            <a:off x="9906000" y="5143500"/>
            <a:ext cx="2285999" cy="1714500"/>
          </a:xfrm>
          <a:prstGeom prst="ellipse">
            <a:avLst/>
          </a:prstGeom>
          <a:solidFill>
            <a:srgbClr val="4F81BD"/>
          </a:solidFill>
          <a:ln>
            <a:noFill/>
          </a:ln>
          <a:effectLst>
            <a:innerShdw blurRad="469900">
              <a:srgbClr val="000000">
                <a:alpha val="86000"/>
              </a:srgbClr>
            </a:innerShdw>
          </a:effectLst>
          <a:scene3d>
            <a:camera prst="orthographicFront"/>
            <a:lightRig rig="soft" dir="t"/>
          </a:scene3d>
          <a:sp3d/>
        </p:spPr>
      </p:pic>
    </p:spTree>
    <p:extLst>
      <p:ext uri="{BB962C8B-B14F-4D97-AF65-F5344CB8AC3E}">
        <p14:creationId xmlns:p14="http://schemas.microsoft.com/office/powerpoint/2010/main" val="2536583787"/>
      </p:ext>
    </p:extLst>
  </p:cSld>
  <p:clrMapOvr>
    <a:masterClrMapping/>
  </p:clrMapOvr>
  <mc:AlternateContent xmlns:mc="http://schemas.openxmlformats.org/markup-compatibility/2006" xmlns:p14="http://schemas.microsoft.com/office/powerpoint/2010/main">
    <mc:Choice Requires="p14">
      <p:transition spd="slow" p14:dur="2000" advTm="14968"/>
    </mc:Choice>
    <mc:Fallback xmlns="">
      <p:transition spd="slow" advTm="14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4|8.9|6.4|5.3|2.8"/>
</p:tagLst>
</file>

<file path=ppt/tags/tag2.xml><?xml version="1.0" encoding="utf-8"?>
<p:tagLst xmlns:a="http://schemas.openxmlformats.org/drawingml/2006/main" xmlns:r="http://schemas.openxmlformats.org/officeDocument/2006/relationships" xmlns:p="http://schemas.openxmlformats.org/presentationml/2006/main">
  <p:tag name="TIMING" val="|7.3"/>
</p:tagLst>
</file>

<file path=ppt/tags/tag3.xml><?xml version="1.0" encoding="utf-8"?>
<p:tagLst xmlns:a="http://schemas.openxmlformats.org/drawingml/2006/main" xmlns:r="http://schemas.openxmlformats.org/officeDocument/2006/relationships" xmlns:p="http://schemas.openxmlformats.org/presentationml/2006/main">
  <p:tag name="TIMING" val="|11.2"/>
</p:tagLst>
</file>

<file path=ppt/tags/tag4.xml><?xml version="1.0" encoding="utf-8"?>
<p:tagLst xmlns:a="http://schemas.openxmlformats.org/drawingml/2006/main" xmlns:r="http://schemas.openxmlformats.org/officeDocument/2006/relationships" xmlns:p="http://schemas.openxmlformats.org/presentationml/2006/main">
  <p:tag name="TIMING" val="|1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1580</TotalTime>
  <Words>676</Words>
  <Application>Microsoft Office PowerPoint</Application>
  <PresentationFormat>Widescreen</PresentationFormat>
  <Paragraphs>48</Paragraphs>
  <Slides>7</Slides>
  <Notes>7</Notes>
  <HiddenSlides>0</HiddenSlides>
  <MMClips>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Calibri</vt:lpstr>
      <vt:lpstr>Century Gothic</vt:lpstr>
      <vt:lpstr>Wingdings 3</vt:lpstr>
      <vt:lpstr>Ion</vt:lpstr>
      <vt:lpstr>New Mexico Environment Department</vt:lpstr>
      <vt:lpstr>Logging in to the Annual Report</vt:lpstr>
      <vt:lpstr>PowerPoint Presentation</vt:lpstr>
      <vt:lpstr>PowerPoint Presentation</vt:lpstr>
      <vt:lpstr>PowerPoint Presentation</vt:lpstr>
      <vt:lpstr>Solid Waste Bureau Annual Report Instructions </vt:lpstr>
      <vt:lpstr> Please call or email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Mexico Environment Department</dc:title>
  <dc:creator>Amanda Otieno</dc:creator>
  <cp:lastModifiedBy>Genevieve Morgan</cp:lastModifiedBy>
  <cp:revision>46</cp:revision>
  <dcterms:created xsi:type="dcterms:W3CDTF">2020-10-07T22:01:46Z</dcterms:created>
  <dcterms:modified xsi:type="dcterms:W3CDTF">2020-12-31T21:13:24Z</dcterms:modified>
</cp:coreProperties>
</file>